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72" r:id="rId2"/>
    <p:sldId id="302" r:id="rId3"/>
    <p:sldId id="338" r:id="rId4"/>
    <p:sldId id="304" r:id="rId5"/>
    <p:sldId id="273" r:id="rId6"/>
    <p:sldId id="258" r:id="rId7"/>
    <p:sldId id="337" r:id="rId8"/>
    <p:sldId id="299" r:id="rId9"/>
    <p:sldId id="305" r:id="rId10"/>
    <p:sldId id="308" r:id="rId11"/>
    <p:sldId id="307" r:id="rId12"/>
    <p:sldId id="296" r:id="rId13"/>
    <p:sldId id="309" r:id="rId14"/>
    <p:sldId id="298" r:id="rId15"/>
    <p:sldId id="310" r:id="rId16"/>
    <p:sldId id="288" r:id="rId17"/>
    <p:sldId id="356" r:id="rId18"/>
    <p:sldId id="289" r:id="rId19"/>
    <p:sldId id="312" r:id="rId20"/>
    <p:sldId id="313" r:id="rId21"/>
    <p:sldId id="314" r:id="rId22"/>
    <p:sldId id="358" r:id="rId23"/>
    <p:sldId id="315" r:id="rId24"/>
    <p:sldId id="317" r:id="rId25"/>
    <p:sldId id="301" r:id="rId26"/>
    <p:sldId id="316" r:id="rId27"/>
    <p:sldId id="328" r:id="rId28"/>
    <p:sldId id="327" r:id="rId29"/>
    <p:sldId id="329" r:id="rId30"/>
    <p:sldId id="336" r:id="rId31"/>
    <p:sldId id="294" r:id="rId32"/>
    <p:sldId id="293" r:id="rId33"/>
    <p:sldId id="330" r:id="rId34"/>
    <p:sldId id="357" r:id="rId35"/>
    <p:sldId id="331" r:id="rId36"/>
    <p:sldId id="334" r:id="rId37"/>
    <p:sldId id="318" r:id="rId38"/>
    <p:sldId id="319" r:id="rId39"/>
    <p:sldId id="320" r:id="rId40"/>
    <p:sldId id="322" r:id="rId41"/>
    <p:sldId id="323" r:id="rId42"/>
    <p:sldId id="324" r:id="rId43"/>
    <p:sldId id="325" r:id="rId44"/>
    <p:sldId id="335" r:id="rId45"/>
    <p:sldId id="355"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60" r:id="rId62"/>
    <p:sldId id="362" r:id="rId63"/>
    <p:sldId id="361" r:id="rId64"/>
    <p:sldId id="363" r:id="rId65"/>
  </p:sldIdLst>
  <p:sldSz cx="9144000" cy="6858000" type="screen4x3"/>
  <p:notesSz cx="7099300" cy="10234613"/>
  <p:defaultTextStyle>
    <a:defPPr>
      <a:defRPr lang="fr-FR"/>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E68"/>
    <a:srgbClr val="8ACD85"/>
    <a:srgbClr val="00CC99"/>
    <a:srgbClr val="33CC33"/>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96473" autoAdjust="0"/>
  </p:normalViewPr>
  <p:slideViewPr>
    <p:cSldViewPr>
      <p:cViewPr varScale="1">
        <p:scale>
          <a:sx n="113" d="100"/>
          <a:sy n="113" d="100"/>
        </p:scale>
        <p:origin x="1998" y="114"/>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1"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1"/>
            <a:ext cx="3076575" cy="511175"/>
          </a:xfrm>
          <a:prstGeom prst="rect">
            <a:avLst/>
          </a:prstGeom>
          <a:noFill/>
          <a:ln w="9525">
            <a:noFill/>
            <a:miter lim="800000"/>
            <a:headEnd/>
            <a:tailEnd/>
          </a:ln>
          <a:effectLst/>
        </p:spPr>
        <p:txBody>
          <a:bodyPr vert="horz" wrap="square" lIns="94895" tIns="47448" rIns="94895" bIns="47448" numCol="1" anchor="t" anchorCtr="0" compatLnSpc="1">
            <a:prstTxWarp prst="textNoShape">
              <a:avLst/>
            </a:prstTxWarp>
          </a:bodyPr>
          <a:lstStyle>
            <a:lvl1pPr defTabSz="949214">
              <a:defRPr sz="1200"/>
            </a:lvl1pPr>
          </a:lstStyle>
          <a:p>
            <a:endParaRPr lang="fr-FR"/>
          </a:p>
        </p:txBody>
      </p:sp>
      <p:sp>
        <p:nvSpPr>
          <p:cNvPr id="83971" name="Rectangle 3"/>
          <p:cNvSpPr>
            <a:spLocks noGrp="1" noChangeArrowheads="1"/>
          </p:cNvSpPr>
          <p:nvPr>
            <p:ph type="dt" sz="quarter" idx="1"/>
          </p:nvPr>
        </p:nvSpPr>
        <p:spPr bwMode="auto">
          <a:xfrm>
            <a:off x="4022725" y="1"/>
            <a:ext cx="3076575" cy="511175"/>
          </a:xfrm>
          <a:prstGeom prst="rect">
            <a:avLst/>
          </a:prstGeom>
          <a:noFill/>
          <a:ln w="9525">
            <a:noFill/>
            <a:miter lim="800000"/>
            <a:headEnd/>
            <a:tailEnd/>
          </a:ln>
          <a:effectLst/>
        </p:spPr>
        <p:txBody>
          <a:bodyPr vert="horz" wrap="square" lIns="94895" tIns="47448" rIns="94895" bIns="47448" numCol="1" anchor="t" anchorCtr="0" compatLnSpc="1">
            <a:prstTxWarp prst="textNoShape">
              <a:avLst/>
            </a:prstTxWarp>
          </a:bodyPr>
          <a:lstStyle>
            <a:lvl1pPr algn="r" defTabSz="949214">
              <a:defRPr sz="1200"/>
            </a:lvl1pPr>
          </a:lstStyle>
          <a:p>
            <a:endParaRPr lang="fr-FR"/>
          </a:p>
        </p:txBody>
      </p:sp>
      <p:sp>
        <p:nvSpPr>
          <p:cNvPr id="83972" name="Rectangle 4"/>
          <p:cNvSpPr>
            <a:spLocks noGrp="1" noChangeArrowheads="1"/>
          </p:cNvSpPr>
          <p:nvPr>
            <p:ph type="ftr" sz="quarter" idx="2"/>
          </p:nvPr>
        </p:nvSpPr>
        <p:spPr bwMode="auto">
          <a:xfrm>
            <a:off x="0" y="9723439"/>
            <a:ext cx="3076575" cy="511175"/>
          </a:xfrm>
          <a:prstGeom prst="rect">
            <a:avLst/>
          </a:prstGeom>
          <a:noFill/>
          <a:ln w="9525">
            <a:noFill/>
            <a:miter lim="800000"/>
            <a:headEnd/>
            <a:tailEnd/>
          </a:ln>
          <a:effectLst/>
        </p:spPr>
        <p:txBody>
          <a:bodyPr vert="horz" wrap="square" lIns="94895" tIns="47448" rIns="94895" bIns="47448" numCol="1" anchor="b" anchorCtr="0" compatLnSpc="1">
            <a:prstTxWarp prst="textNoShape">
              <a:avLst/>
            </a:prstTxWarp>
          </a:bodyPr>
          <a:lstStyle>
            <a:lvl1pPr defTabSz="949214">
              <a:defRPr sz="1200"/>
            </a:lvl1pPr>
          </a:lstStyle>
          <a:p>
            <a:endParaRPr lang="fr-FR"/>
          </a:p>
        </p:txBody>
      </p:sp>
      <p:sp>
        <p:nvSpPr>
          <p:cNvPr id="83973" name="Rectangle 5"/>
          <p:cNvSpPr>
            <a:spLocks noGrp="1" noChangeArrowheads="1"/>
          </p:cNvSpPr>
          <p:nvPr>
            <p:ph type="sldNum" sz="quarter" idx="3"/>
          </p:nvPr>
        </p:nvSpPr>
        <p:spPr bwMode="auto">
          <a:xfrm>
            <a:off x="4022725" y="9723439"/>
            <a:ext cx="3076575" cy="511175"/>
          </a:xfrm>
          <a:prstGeom prst="rect">
            <a:avLst/>
          </a:prstGeom>
          <a:noFill/>
          <a:ln w="9525">
            <a:noFill/>
            <a:miter lim="800000"/>
            <a:headEnd/>
            <a:tailEnd/>
          </a:ln>
          <a:effectLst/>
        </p:spPr>
        <p:txBody>
          <a:bodyPr vert="horz" wrap="square" lIns="94895" tIns="47448" rIns="94895" bIns="47448" numCol="1" anchor="b" anchorCtr="0" compatLnSpc="1">
            <a:prstTxWarp prst="textNoShape">
              <a:avLst/>
            </a:prstTxWarp>
          </a:bodyPr>
          <a:lstStyle>
            <a:lvl1pPr algn="r" defTabSz="949214">
              <a:defRPr sz="1200"/>
            </a:lvl1pPr>
          </a:lstStyle>
          <a:p>
            <a:fld id="{BFDE3B1E-C0A3-4E5C-9629-B10CB1458837}" type="slidenum">
              <a:rPr lang="fr-FR"/>
              <a:pPr/>
              <a:t>‹N°›</a:t>
            </a:fld>
            <a:endParaRPr lang="fr-FR"/>
          </a:p>
        </p:txBody>
      </p:sp>
    </p:spTree>
    <p:extLst>
      <p:ext uri="{BB962C8B-B14F-4D97-AF65-F5344CB8AC3E}">
        <p14:creationId xmlns:p14="http://schemas.microsoft.com/office/powerpoint/2010/main" val="54974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1"/>
            <a:ext cx="3076575" cy="511175"/>
          </a:xfrm>
          <a:prstGeom prst="rect">
            <a:avLst/>
          </a:prstGeom>
          <a:noFill/>
          <a:ln w="9525">
            <a:noFill/>
            <a:miter lim="800000"/>
            <a:headEnd/>
            <a:tailEnd/>
          </a:ln>
          <a:effectLst/>
        </p:spPr>
        <p:txBody>
          <a:bodyPr vert="horz" wrap="square" lIns="94895" tIns="47448" rIns="94895" bIns="47448" numCol="1" anchor="t" anchorCtr="0" compatLnSpc="1">
            <a:prstTxWarp prst="textNoShape">
              <a:avLst/>
            </a:prstTxWarp>
          </a:bodyPr>
          <a:lstStyle>
            <a:lvl1pPr defTabSz="949214">
              <a:defRPr sz="1200"/>
            </a:lvl1pPr>
          </a:lstStyle>
          <a:p>
            <a:endParaRPr lang="fr-FR"/>
          </a:p>
        </p:txBody>
      </p:sp>
      <p:sp>
        <p:nvSpPr>
          <p:cNvPr id="27651" name="Rectangle 3"/>
          <p:cNvSpPr>
            <a:spLocks noGrp="1" noChangeArrowheads="1"/>
          </p:cNvSpPr>
          <p:nvPr>
            <p:ph type="dt" idx="1"/>
          </p:nvPr>
        </p:nvSpPr>
        <p:spPr bwMode="auto">
          <a:xfrm>
            <a:off x="4022725" y="1"/>
            <a:ext cx="3076575" cy="511175"/>
          </a:xfrm>
          <a:prstGeom prst="rect">
            <a:avLst/>
          </a:prstGeom>
          <a:noFill/>
          <a:ln w="9525">
            <a:noFill/>
            <a:miter lim="800000"/>
            <a:headEnd/>
            <a:tailEnd/>
          </a:ln>
          <a:effectLst/>
        </p:spPr>
        <p:txBody>
          <a:bodyPr vert="horz" wrap="square" lIns="94895" tIns="47448" rIns="94895" bIns="47448" numCol="1" anchor="t" anchorCtr="0" compatLnSpc="1">
            <a:prstTxWarp prst="textNoShape">
              <a:avLst/>
            </a:prstTxWarp>
          </a:bodyPr>
          <a:lstStyle>
            <a:lvl1pPr algn="r" defTabSz="949214">
              <a:defRPr sz="1200"/>
            </a:lvl1pPr>
          </a:lstStyle>
          <a:p>
            <a:endParaRPr lang="fr-FR"/>
          </a:p>
        </p:txBody>
      </p:sp>
      <p:sp>
        <p:nvSpPr>
          <p:cNvPr id="27652"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p:spPr>
      </p:sp>
      <p:sp>
        <p:nvSpPr>
          <p:cNvPr id="27653" name="Rectangle 5"/>
          <p:cNvSpPr>
            <a:spLocks noGrp="1" noChangeArrowheads="1"/>
          </p:cNvSpPr>
          <p:nvPr>
            <p:ph type="body" sz="quarter" idx="3"/>
          </p:nvPr>
        </p:nvSpPr>
        <p:spPr bwMode="auto">
          <a:xfrm>
            <a:off x="947738" y="4860925"/>
            <a:ext cx="5203825" cy="4605338"/>
          </a:xfrm>
          <a:prstGeom prst="rect">
            <a:avLst/>
          </a:prstGeom>
          <a:noFill/>
          <a:ln w="9525">
            <a:noFill/>
            <a:miter lim="800000"/>
            <a:headEnd/>
            <a:tailEnd/>
          </a:ln>
          <a:effectLst/>
        </p:spPr>
        <p:txBody>
          <a:bodyPr vert="horz" wrap="square" lIns="94895" tIns="47448" rIns="94895" bIns="47448"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7654" name="Rectangle 6"/>
          <p:cNvSpPr>
            <a:spLocks noGrp="1" noChangeArrowheads="1"/>
          </p:cNvSpPr>
          <p:nvPr>
            <p:ph type="ftr" sz="quarter" idx="4"/>
          </p:nvPr>
        </p:nvSpPr>
        <p:spPr bwMode="auto">
          <a:xfrm>
            <a:off x="0" y="9723439"/>
            <a:ext cx="3076575" cy="511175"/>
          </a:xfrm>
          <a:prstGeom prst="rect">
            <a:avLst/>
          </a:prstGeom>
          <a:noFill/>
          <a:ln w="9525">
            <a:noFill/>
            <a:miter lim="800000"/>
            <a:headEnd/>
            <a:tailEnd/>
          </a:ln>
          <a:effectLst/>
        </p:spPr>
        <p:txBody>
          <a:bodyPr vert="horz" wrap="square" lIns="94895" tIns="47448" rIns="94895" bIns="47448" numCol="1" anchor="b" anchorCtr="0" compatLnSpc="1">
            <a:prstTxWarp prst="textNoShape">
              <a:avLst/>
            </a:prstTxWarp>
          </a:bodyPr>
          <a:lstStyle>
            <a:lvl1pPr defTabSz="949214">
              <a:defRPr sz="1200"/>
            </a:lvl1pPr>
          </a:lstStyle>
          <a:p>
            <a:endParaRPr lang="fr-FR"/>
          </a:p>
        </p:txBody>
      </p:sp>
      <p:sp>
        <p:nvSpPr>
          <p:cNvPr id="27655" name="Rectangle 7"/>
          <p:cNvSpPr>
            <a:spLocks noGrp="1" noChangeArrowheads="1"/>
          </p:cNvSpPr>
          <p:nvPr>
            <p:ph type="sldNum" sz="quarter" idx="5"/>
          </p:nvPr>
        </p:nvSpPr>
        <p:spPr bwMode="auto">
          <a:xfrm>
            <a:off x="4022725" y="9723439"/>
            <a:ext cx="3076575" cy="511175"/>
          </a:xfrm>
          <a:prstGeom prst="rect">
            <a:avLst/>
          </a:prstGeom>
          <a:noFill/>
          <a:ln w="9525">
            <a:noFill/>
            <a:miter lim="800000"/>
            <a:headEnd/>
            <a:tailEnd/>
          </a:ln>
          <a:effectLst/>
        </p:spPr>
        <p:txBody>
          <a:bodyPr vert="horz" wrap="square" lIns="94895" tIns="47448" rIns="94895" bIns="47448" numCol="1" anchor="b" anchorCtr="0" compatLnSpc="1">
            <a:prstTxWarp prst="textNoShape">
              <a:avLst/>
            </a:prstTxWarp>
          </a:bodyPr>
          <a:lstStyle>
            <a:lvl1pPr algn="r" defTabSz="949214">
              <a:defRPr sz="1200"/>
            </a:lvl1pPr>
          </a:lstStyle>
          <a:p>
            <a:fld id="{C09ED752-FE71-4DB8-81A2-22B993C17963}" type="slidenum">
              <a:rPr lang="fr-FR"/>
              <a:pPr/>
              <a:t>‹N°›</a:t>
            </a:fld>
            <a:endParaRPr lang="fr-FR"/>
          </a:p>
        </p:txBody>
      </p:sp>
    </p:spTree>
    <p:extLst>
      <p:ext uri="{BB962C8B-B14F-4D97-AF65-F5344CB8AC3E}">
        <p14:creationId xmlns:p14="http://schemas.microsoft.com/office/powerpoint/2010/main" val="19606853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09ED752-FE71-4DB8-81A2-22B993C17963}" type="slidenum">
              <a:rPr lang="fr-FR" smtClean="0"/>
              <a:pPr/>
              <a:t>1</a:t>
            </a:fld>
            <a:endParaRPr lang="fr-FR"/>
          </a:p>
        </p:txBody>
      </p:sp>
    </p:spTree>
    <p:extLst>
      <p:ext uri="{BB962C8B-B14F-4D97-AF65-F5344CB8AC3E}">
        <p14:creationId xmlns:p14="http://schemas.microsoft.com/office/powerpoint/2010/main" val="263430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FF04C8-5F24-4551-AAE0-39BDC8744DC0}" type="slidenum">
              <a:rPr lang="fr-FR"/>
              <a:pPr/>
              <a:t>6</a:t>
            </a:fld>
            <a:endParaRPr lang="fr-F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403607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8CEA40-B91D-4207-AD9C-D7D4D207868B}" type="slidenum">
              <a:rPr lang="fr-FR"/>
              <a:pPr/>
              <a:t>16</a:t>
            </a:fld>
            <a:endParaRPr lang="fr-F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1658890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123678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8400"/>
            <a:ext cx="1905000" cy="457200"/>
          </a:xfrm>
          <a:prstGeom prst="rect">
            <a:avLst/>
          </a:prstGeom>
        </p:spPr>
        <p:txBody>
          <a:bodyPr/>
          <a:lstStyle>
            <a:lvl1pPr>
              <a:defRPr/>
            </a:lvl1pPr>
          </a:lstStyle>
          <a:p>
            <a:fld id="{7BDEC628-8D64-44A2-A7E1-847181E04DC7}"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8400"/>
            <a:ext cx="1905000" cy="457200"/>
          </a:xfrm>
          <a:prstGeom prst="rect">
            <a:avLst/>
          </a:prstGeom>
        </p:spPr>
        <p:txBody>
          <a:bodyPr/>
          <a:lstStyle>
            <a:lvl1pPr>
              <a:defRPr/>
            </a:lvl1pPr>
          </a:lstStyle>
          <a:p>
            <a:fld id="{DF55342D-B7D1-426D-BA90-6F92A14C5C7A}"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8400"/>
            <a:ext cx="1905000" cy="457200"/>
          </a:xfrm>
          <a:prstGeom prst="rect">
            <a:avLst/>
          </a:prstGeom>
        </p:spPr>
        <p:txBody>
          <a:bodyPr/>
          <a:lstStyle>
            <a:lvl1pPr>
              <a:defRPr/>
            </a:lvl1pPr>
          </a:lstStyle>
          <a:p>
            <a:fld id="{CC3170D2-E04D-4DBF-AE4E-0AC5B0D42779}"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8400"/>
            <a:ext cx="1905000" cy="457200"/>
          </a:xfrm>
          <a:prstGeom prst="rect">
            <a:avLst/>
          </a:prstGeom>
        </p:spPr>
        <p:txBody>
          <a:bodyPr/>
          <a:lstStyle>
            <a:lvl1pPr>
              <a:defRPr/>
            </a:lvl1pPr>
          </a:lstStyle>
          <a:p>
            <a:fld id="{5A2E8A6B-09B8-4749-AF19-19BBCAC79DB3}"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8400"/>
            <a:ext cx="1905000" cy="457200"/>
          </a:xfrm>
          <a:prstGeom prst="rect">
            <a:avLst/>
          </a:prstGeom>
        </p:spPr>
        <p:txBody>
          <a:bodyPr/>
          <a:lstStyle>
            <a:lvl1pPr>
              <a:defRPr/>
            </a:lvl1pPr>
          </a:lstStyle>
          <a:p>
            <a:fld id="{2A763354-00EA-4915-92B2-F2B4079E2762}"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8400"/>
            <a:ext cx="1905000" cy="457200"/>
          </a:xfrm>
          <a:prstGeom prst="rect">
            <a:avLst/>
          </a:prstGeom>
        </p:spPr>
        <p:txBody>
          <a:bodyPr/>
          <a:lstStyle>
            <a:lvl1pPr>
              <a:defRPr/>
            </a:lvl1pPr>
          </a:lstStyle>
          <a:p>
            <a:fld id="{BD5D7F09-E85D-4A86-AFFA-9DF92F786FAA}"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8" name="Espace réservé du pied de page 7"/>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9" name="Espace réservé du numéro de diapositive 8"/>
          <p:cNvSpPr>
            <a:spLocks noGrp="1"/>
          </p:cNvSpPr>
          <p:nvPr>
            <p:ph type="sldNum" sz="quarter" idx="12"/>
          </p:nvPr>
        </p:nvSpPr>
        <p:spPr>
          <a:xfrm>
            <a:off x="6553200" y="6248400"/>
            <a:ext cx="1905000" cy="457200"/>
          </a:xfrm>
          <a:prstGeom prst="rect">
            <a:avLst/>
          </a:prstGeom>
        </p:spPr>
        <p:txBody>
          <a:bodyPr/>
          <a:lstStyle>
            <a:lvl1pPr>
              <a:defRPr/>
            </a:lvl1pPr>
          </a:lstStyle>
          <a:p>
            <a:fld id="{2AC85486-BD8F-4B35-9AC0-7C4B01DE4EC2}"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8400"/>
            <a:ext cx="1905000" cy="457200"/>
          </a:xfrm>
          <a:prstGeom prst="rect">
            <a:avLst/>
          </a:prstGeom>
        </p:spPr>
        <p:txBody>
          <a:bodyPr/>
          <a:lstStyle>
            <a:lvl1pPr>
              <a:defRPr/>
            </a:lvl1pPr>
          </a:lstStyle>
          <a:p>
            <a:fld id="{44416B7E-EFED-4131-A2DE-A832FBA85746}"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3" name="Espace réservé du pied de page 2"/>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4" name="Espace réservé du numéro de diapositive 3"/>
          <p:cNvSpPr>
            <a:spLocks noGrp="1"/>
          </p:cNvSpPr>
          <p:nvPr>
            <p:ph type="sldNum" sz="quarter" idx="12"/>
          </p:nvPr>
        </p:nvSpPr>
        <p:spPr>
          <a:xfrm>
            <a:off x="6553200" y="6248400"/>
            <a:ext cx="1905000" cy="457200"/>
          </a:xfrm>
          <a:prstGeom prst="rect">
            <a:avLst/>
          </a:prstGeom>
        </p:spPr>
        <p:txBody>
          <a:bodyPr/>
          <a:lstStyle>
            <a:lvl1pPr>
              <a:defRPr/>
            </a:lvl1pPr>
          </a:lstStyle>
          <a:p>
            <a:fld id="{C27FD57F-40AD-493D-BA2A-4B08404A8FD1}"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8400"/>
            <a:ext cx="1905000" cy="457200"/>
          </a:xfrm>
          <a:prstGeom prst="rect">
            <a:avLst/>
          </a:prstGeom>
        </p:spPr>
        <p:txBody>
          <a:bodyPr/>
          <a:lstStyle>
            <a:lvl1pPr>
              <a:defRPr/>
            </a:lvl1pPr>
          </a:lstStyle>
          <a:p>
            <a:fld id="{A6D06944-0628-4BE3-A57C-71B00E6E0E60}"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8400"/>
            <a:ext cx="1905000" cy="457200"/>
          </a:xfrm>
          <a:prstGeom prst="rect">
            <a:avLst/>
          </a:prstGeom>
        </p:spPr>
        <p:txBody>
          <a:bodyPr/>
          <a:lstStyle>
            <a:lvl1pPr>
              <a:defRPr/>
            </a:lvl1pPr>
          </a:lstStyle>
          <a:p>
            <a:fld id="{09197A5A-F1C2-4470-9D01-F5697B900EB5}"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8" name="Image 7"/>
          <p:cNvPicPr>
            <a:picLocks noChangeAspect="1"/>
          </p:cNvPicPr>
          <p:nvPr/>
        </p:nvPicPr>
        <p:blipFill>
          <a:blip r:embed="rId13"/>
          <a:stretch>
            <a:fillRect/>
          </a:stretch>
        </p:blipFill>
        <p:spPr>
          <a:xfrm>
            <a:off x="8690607" y="6404607"/>
            <a:ext cx="466094" cy="466094"/>
          </a:xfrm>
          <a:prstGeom prst="rect">
            <a:avLst/>
          </a:prstGeom>
        </p:spPr>
      </p:pic>
      <p:sp>
        <p:nvSpPr>
          <p:cNvPr id="9" name="Espace réservé du numéro de diapositive 5"/>
          <p:cNvSpPr txBox="1">
            <a:spLocks/>
          </p:cNvSpPr>
          <p:nvPr/>
        </p:nvSpPr>
        <p:spPr>
          <a:xfrm>
            <a:off x="35496" y="6597352"/>
            <a:ext cx="576065" cy="304800"/>
          </a:xfrm>
          <a:prstGeom prst="rect">
            <a:avLst/>
          </a:prstGeom>
        </p:spPr>
        <p:txBody>
          <a:bodyPr anchor="ctr"/>
          <a:lstStyle>
            <a:defPPr>
              <a:defRPr lang="fr-FR"/>
            </a:defPPr>
            <a:lvl1pPr algn="ctr" rtl="0" fontAlgn="base">
              <a:spcBef>
                <a:spcPct val="0"/>
              </a:spcBef>
              <a:spcAft>
                <a:spcPct val="0"/>
              </a:spcAft>
              <a:defRPr sz="900" kern="1200">
                <a:solidFill>
                  <a:srgbClr val="009DE0"/>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DCE37727-CC04-7A46-938D-2CCFF056F773}" type="slidenum">
              <a:rPr lang="fr-FR" sz="1400" smtClean="0">
                <a:solidFill>
                  <a:srgbClr val="009DE0"/>
                </a:solidFill>
                <a:latin typeface="OpenDyslexic" pitchFamily="50" charset="0"/>
              </a:rPr>
              <a:pPr/>
              <a:t>‹N°›</a:t>
            </a:fld>
            <a:endParaRPr lang="fr-FR" sz="1400" dirty="0">
              <a:solidFill>
                <a:srgbClr val="009DE0"/>
              </a:solidFill>
              <a:latin typeface="OpenDyslexic" pitchFamily="50" charset="0"/>
            </a:endParaRPr>
          </a:p>
        </p:txBody>
      </p:sp>
      <p:sp>
        <p:nvSpPr>
          <p:cNvPr id="10" name="Rectangle 9"/>
          <p:cNvSpPr/>
          <p:nvPr/>
        </p:nvSpPr>
        <p:spPr>
          <a:xfrm>
            <a:off x="523081" y="6609873"/>
            <a:ext cx="2769541" cy="307777"/>
          </a:xfrm>
          <a:prstGeom prst="rect">
            <a:avLst/>
          </a:prstGeom>
        </p:spPr>
        <p:txBody>
          <a:bodyPr wrap="none">
            <a:spAutoFit/>
          </a:bodyPr>
          <a:lstStyle/>
          <a:p>
            <a:r>
              <a:rPr lang="fr-FR" sz="1400" b="0" dirty="0" smtClean="0">
                <a:solidFill>
                  <a:srgbClr val="009DE0"/>
                </a:solidFill>
                <a:latin typeface="OpenDyslexic" pitchFamily="50" charset="0"/>
              </a:rPr>
              <a:t>La formation des Pyrénées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6" name="Picture 14" descr="rudiste"/>
          <p:cNvPicPr>
            <a:picLocks noChangeAspect="1" noChangeArrowheads="1"/>
          </p:cNvPicPr>
          <p:nvPr/>
        </p:nvPicPr>
        <p:blipFill>
          <a:blip r:embed="rId3" cstate="print"/>
          <a:srcRect/>
          <a:stretch>
            <a:fillRect/>
          </a:stretch>
        </p:blipFill>
        <p:spPr bwMode="auto">
          <a:xfrm>
            <a:off x="0" y="0"/>
            <a:ext cx="9525000" cy="6923088"/>
          </a:xfrm>
          <a:prstGeom prst="rect">
            <a:avLst/>
          </a:prstGeom>
          <a:noFill/>
        </p:spPr>
      </p:pic>
      <p:sp>
        <p:nvSpPr>
          <p:cNvPr id="6" name="Text Box 8"/>
          <p:cNvSpPr txBox="1">
            <a:spLocks noChangeArrowheads="1"/>
          </p:cNvSpPr>
          <p:nvPr/>
        </p:nvSpPr>
        <p:spPr bwMode="auto">
          <a:xfrm>
            <a:off x="1691680" y="228600"/>
            <a:ext cx="5832648" cy="1754326"/>
          </a:xfrm>
          <a:prstGeom prst="rect">
            <a:avLst/>
          </a:prstGeom>
          <a:solidFill>
            <a:schemeClr val="bg1">
              <a:alpha val="50000"/>
            </a:schemeClr>
          </a:solidFill>
          <a:ln w="9525">
            <a:noFill/>
            <a:miter lim="800000"/>
            <a:headEnd/>
            <a:tailEnd/>
          </a:ln>
        </p:spPr>
        <p:txBody>
          <a:bodyPr wrap="square">
            <a:spAutoFit/>
          </a:bodyPr>
          <a:lstStyle/>
          <a:p>
            <a:pPr algn="ctr"/>
            <a:r>
              <a:rPr lang="fr-FR" sz="5400" b="1" i="1" dirty="0" smtClean="0">
                <a:solidFill>
                  <a:srgbClr val="443A31"/>
                </a:solidFill>
                <a:latin typeface="OpenDyslexic" pitchFamily="50" charset="0"/>
              </a:rPr>
              <a:t>La formation des Pyrénées</a:t>
            </a:r>
            <a:endParaRPr lang="fr-FR" sz="5400" b="1" i="1" dirty="0">
              <a:solidFill>
                <a:srgbClr val="443A31"/>
              </a:solidFill>
              <a:latin typeface="OpenDyslexic" pitchFamily="50" charset="0"/>
            </a:endParaRPr>
          </a:p>
        </p:txBody>
      </p:sp>
      <p:pic>
        <p:nvPicPr>
          <p:cNvPr id="7" name="Picture 3" descr="C:\Users\seb\Desktop\LogoUniversiteBordeau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5698156"/>
            <a:ext cx="3460105" cy="107050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179512" y="5445224"/>
            <a:ext cx="3672408" cy="1323439"/>
          </a:xfrm>
          <a:prstGeom prst="rect">
            <a:avLst/>
          </a:prstGeom>
          <a:solidFill>
            <a:schemeClr val="bg1">
              <a:alpha val="50000"/>
            </a:schemeClr>
          </a:solidFill>
          <a:ln w="9525">
            <a:noFill/>
            <a:miter lim="800000"/>
            <a:headEnd/>
            <a:tailEnd/>
          </a:ln>
        </p:spPr>
        <p:txBody>
          <a:bodyPr wrap="square">
            <a:spAutoFit/>
          </a:bodyPr>
          <a:lstStyle/>
          <a:p>
            <a:pPr algn="ctr">
              <a:spcBef>
                <a:spcPct val="50000"/>
              </a:spcBef>
            </a:pPr>
            <a:r>
              <a:rPr lang="fr-FR" sz="2000" b="1" dirty="0">
                <a:solidFill>
                  <a:srgbClr val="443A31"/>
                </a:solidFill>
                <a:latin typeface="OpenDyslexic" pitchFamily="50" charset="0"/>
                <a:cs typeface="Arial" panose="020B0604020202020204" pitchFamily="34" charset="0"/>
              </a:rPr>
              <a:t>Sébastien </a:t>
            </a:r>
            <a:r>
              <a:rPr lang="fr-FR" sz="2000" b="1" dirty="0" err="1">
                <a:solidFill>
                  <a:srgbClr val="443A31"/>
                </a:solidFill>
                <a:latin typeface="OpenDyslexic" pitchFamily="50" charset="0"/>
                <a:cs typeface="Arial" panose="020B0604020202020204" pitchFamily="34" charset="0"/>
              </a:rPr>
              <a:t>Zaragosi</a:t>
            </a:r>
            <a:endParaRPr lang="fr-FR" sz="2000" b="1" dirty="0">
              <a:solidFill>
                <a:srgbClr val="443A31"/>
              </a:solidFill>
              <a:latin typeface="OpenDyslexic" pitchFamily="50" charset="0"/>
              <a:cs typeface="Arial" panose="020B0604020202020204" pitchFamily="34" charset="0"/>
            </a:endParaRPr>
          </a:p>
          <a:p>
            <a:pPr algn="ctr">
              <a:spcBef>
                <a:spcPct val="50000"/>
              </a:spcBef>
            </a:pPr>
            <a:r>
              <a:rPr lang="fr-FR" sz="2000" b="1" dirty="0">
                <a:solidFill>
                  <a:srgbClr val="443A31"/>
                </a:solidFill>
                <a:latin typeface="OpenDyslexic" pitchFamily="50" charset="0"/>
                <a:cs typeface="Arial" panose="020B0604020202020204" pitchFamily="34" charset="0"/>
              </a:rPr>
              <a:t>Université </a:t>
            </a:r>
            <a:r>
              <a:rPr lang="fr-FR" sz="2000" b="1" dirty="0" smtClean="0">
                <a:solidFill>
                  <a:srgbClr val="443A31"/>
                </a:solidFill>
                <a:latin typeface="OpenDyslexic" pitchFamily="50" charset="0"/>
                <a:cs typeface="Arial" panose="020B0604020202020204" pitchFamily="34" charset="0"/>
              </a:rPr>
              <a:t>de Bordeaux</a:t>
            </a:r>
            <a:endParaRPr lang="fr-FR" sz="2000" b="1" dirty="0">
              <a:solidFill>
                <a:srgbClr val="443A31"/>
              </a:solidFill>
              <a:latin typeface="OpenDyslexic" pitchFamily="50" charset="0"/>
              <a:cs typeface="Arial" panose="020B0604020202020204" pitchFamily="34" charset="0"/>
            </a:endParaRPr>
          </a:p>
          <a:p>
            <a:pPr lvl="0" algn="ctr">
              <a:spcBef>
                <a:spcPct val="50000"/>
              </a:spcBef>
            </a:pPr>
            <a:r>
              <a:rPr lang="fr-FR" sz="2000" b="1" dirty="0">
                <a:solidFill>
                  <a:srgbClr val="443A31"/>
                </a:solidFill>
                <a:latin typeface="OpenDyslexic" pitchFamily="50" charset="0"/>
                <a:cs typeface="Arial" panose="020B0604020202020204" pitchFamily="34" charset="0"/>
              </a:rPr>
              <a:t>http</a:t>
            </a:r>
            <a:r>
              <a:rPr lang="fr-FR" sz="2000" b="1" dirty="0" smtClean="0">
                <a:solidFill>
                  <a:srgbClr val="443A31"/>
                </a:solidFill>
                <a:latin typeface="OpenDyslexic" pitchFamily="50" charset="0"/>
                <a:cs typeface="Arial" panose="020B0604020202020204" pitchFamily="34" charset="0"/>
              </a:rPr>
              <a:t>://www.zaragosi.fr</a:t>
            </a:r>
            <a:endParaRPr lang="fr-FR" sz="2000" b="1" dirty="0">
              <a:latin typeface="OpenDyslexic" pitchFamily="50"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D:\Fac\Enseignement\DEUG\SVT202\Cours_pyrenees\LA_FORMATION_DES_PYRENEES\loc_profils.png"/>
          <p:cNvPicPr>
            <a:picLocks noChangeAspect="1" noChangeArrowheads="1"/>
          </p:cNvPicPr>
          <p:nvPr/>
        </p:nvPicPr>
        <p:blipFill>
          <a:blip r:embed="rId2" cstate="print"/>
          <a:srcRect/>
          <a:stretch>
            <a:fillRect/>
          </a:stretch>
        </p:blipFill>
        <p:spPr bwMode="auto">
          <a:xfrm>
            <a:off x="457200" y="533400"/>
            <a:ext cx="4343400" cy="3098800"/>
          </a:xfrm>
          <a:prstGeom prst="rect">
            <a:avLst/>
          </a:prstGeom>
          <a:noFill/>
        </p:spPr>
      </p:pic>
      <p:sp>
        <p:nvSpPr>
          <p:cNvPr id="105476" name="Line 4"/>
          <p:cNvSpPr>
            <a:spLocks noChangeShapeType="1"/>
          </p:cNvSpPr>
          <p:nvPr/>
        </p:nvSpPr>
        <p:spPr bwMode="auto">
          <a:xfrm>
            <a:off x="500063" y="1139825"/>
            <a:ext cx="71437" cy="261938"/>
          </a:xfrm>
          <a:prstGeom prst="line">
            <a:avLst/>
          </a:prstGeom>
          <a:noFill/>
          <a:ln w="88900">
            <a:solidFill>
              <a:srgbClr val="FFFF00"/>
            </a:solidFill>
            <a:round/>
            <a:headEnd/>
            <a:tailEnd/>
          </a:ln>
          <a:effectLst/>
        </p:spPr>
        <p:txBody>
          <a:bodyPr/>
          <a:lstStyle/>
          <a:p>
            <a:endParaRPr lang="fr-FR"/>
          </a:p>
        </p:txBody>
      </p:sp>
      <p:sp>
        <p:nvSpPr>
          <p:cNvPr id="105477" name="Line 5"/>
          <p:cNvSpPr>
            <a:spLocks noChangeShapeType="1"/>
          </p:cNvSpPr>
          <p:nvPr/>
        </p:nvSpPr>
        <p:spPr bwMode="auto">
          <a:xfrm flipH="1">
            <a:off x="1873250" y="2698750"/>
            <a:ext cx="100013" cy="187325"/>
          </a:xfrm>
          <a:prstGeom prst="line">
            <a:avLst/>
          </a:prstGeom>
          <a:noFill/>
          <a:ln w="88900">
            <a:solidFill>
              <a:srgbClr val="FFFF00"/>
            </a:solidFill>
            <a:round/>
            <a:headEnd/>
            <a:tailEnd/>
          </a:ln>
          <a:effectLst/>
        </p:spPr>
        <p:txBody>
          <a:bodyPr/>
          <a:lstStyle/>
          <a:p>
            <a:endParaRPr lang="fr-FR"/>
          </a:p>
        </p:txBody>
      </p:sp>
      <p:sp>
        <p:nvSpPr>
          <p:cNvPr id="105478" name="Line 6"/>
          <p:cNvSpPr>
            <a:spLocks noChangeShapeType="1"/>
          </p:cNvSpPr>
          <p:nvPr/>
        </p:nvSpPr>
        <p:spPr bwMode="auto">
          <a:xfrm flipH="1">
            <a:off x="3925888" y="2870200"/>
            <a:ext cx="192087" cy="736600"/>
          </a:xfrm>
          <a:prstGeom prst="line">
            <a:avLst/>
          </a:prstGeom>
          <a:noFill/>
          <a:ln w="88900">
            <a:solidFill>
              <a:srgbClr val="FFFF00"/>
            </a:solidFill>
            <a:round/>
            <a:headEnd/>
            <a:tailEnd/>
          </a:ln>
          <a:effectLst/>
        </p:spPr>
        <p:txBody>
          <a:bodyPr/>
          <a:lstStyle/>
          <a:p>
            <a:endParaRPr lang="fr-FR"/>
          </a:p>
        </p:txBody>
      </p:sp>
      <p:sp>
        <p:nvSpPr>
          <p:cNvPr id="105480" name="Line 8"/>
          <p:cNvSpPr>
            <a:spLocks noChangeShapeType="1"/>
          </p:cNvSpPr>
          <p:nvPr/>
        </p:nvSpPr>
        <p:spPr bwMode="auto">
          <a:xfrm>
            <a:off x="1493838" y="1792288"/>
            <a:ext cx="441325" cy="307975"/>
          </a:xfrm>
          <a:prstGeom prst="line">
            <a:avLst/>
          </a:prstGeom>
          <a:noFill/>
          <a:ln w="88900">
            <a:solidFill>
              <a:srgbClr val="FFFF00"/>
            </a:solidFill>
            <a:round/>
            <a:headEnd/>
            <a:tailEnd/>
          </a:ln>
          <a:effectLst/>
        </p:spPr>
        <p:txBody>
          <a:bodyPr/>
          <a:lstStyle/>
          <a:p>
            <a:endParaRPr lang="fr-FR"/>
          </a:p>
        </p:txBody>
      </p:sp>
      <p:pic>
        <p:nvPicPr>
          <p:cNvPr id="105483" name="Picture 11" descr="C:\Documents and Settings\seb\Mes documents\Enseignement\DEUG\SVT202\Cours\Cours_pyrenees\profil_2.png"/>
          <p:cNvPicPr>
            <a:picLocks noChangeAspect="1" noChangeArrowheads="1"/>
          </p:cNvPicPr>
          <p:nvPr/>
        </p:nvPicPr>
        <p:blipFill>
          <a:blip r:embed="rId3" cstate="print"/>
          <a:srcRect/>
          <a:stretch>
            <a:fillRect/>
          </a:stretch>
        </p:blipFill>
        <p:spPr bwMode="auto">
          <a:xfrm>
            <a:off x="685800" y="3810000"/>
            <a:ext cx="7896225" cy="2379663"/>
          </a:xfrm>
          <a:prstGeom prst="rect">
            <a:avLst/>
          </a:prstGeom>
          <a:noFill/>
        </p:spPr>
      </p:pic>
      <p:sp>
        <p:nvSpPr>
          <p:cNvPr id="105479" name="Line 7"/>
          <p:cNvSpPr>
            <a:spLocks noChangeShapeType="1"/>
          </p:cNvSpPr>
          <p:nvPr/>
        </p:nvSpPr>
        <p:spPr bwMode="auto">
          <a:xfrm flipH="1">
            <a:off x="1784350" y="1789113"/>
            <a:ext cx="158750" cy="290512"/>
          </a:xfrm>
          <a:prstGeom prst="line">
            <a:avLst/>
          </a:prstGeom>
          <a:noFill/>
          <a:ln w="88900">
            <a:solidFill>
              <a:srgbClr val="FF3300"/>
            </a:solidFill>
            <a:round/>
            <a:headEnd/>
            <a:tailEnd/>
          </a:ln>
          <a:effectLst/>
        </p:spPr>
        <p:txBody>
          <a:bodyPr/>
          <a:lstStyle/>
          <a:p>
            <a:endParaRPr lang="fr-FR"/>
          </a:p>
        </p:txBody>
      </p:sp>
      <p:sp>
        <p:nvSpPr>
          <p:cNvPr id="105487" name="Text Box 15"/>
          <p:cNvSpPr txBox="1">
            <a:spLocks noChangeArrowheads="1"/>
          </p:cNvSpPr>
          <p:nvPr/>
        </p:nvSpPr>
        <p:spPr bwMode="auto">
          <a:xfrm>
            <a:off x="457200" y="6248400"/>
            <a:ext cx="5638800" cy="215444"/>
          </a:xfrm>
          <a:prstGeom prst="rect">
            <a:avLst/>
          </a:prstGeom>
          <a:noFill/>
          <a:ln w="9525">
            <a:noFill/>
            <a:miter lim="800000"/>
            <a:headEnd/>
            <a:tailEnd/>
          </a:ln>
          <a:effectLst/>
        </p:spPr>
        <p:txBody>
          <a:bodyPr>
            <a:spAutoFit/>
          </a:bodyPr>
          <a:lstStyle/>
          <a:p>
            <a:pPr>
              <a:spcBef>
                <a:spcPct val="50000"/>
              </a:spcBef>
            </a:pPr>
            <a:r>
              <a:rPr lang="fr-FR" sz="800" dirty="0" err="1">
                <a:latin typeface="OpenDyslexic" pitchFamily="50" charset="0"/>
              </a:rPr>
              <a:t>Thinon</a:t>
            </a:r>
            <a:r>
              <a:rPr lang="fr-FR" sz="800" dirty="0">
                <a:latin typeface="OpenDyslexic" pitchFamily="50" charset="0"/>
              </a:rPr>
              <a:t>, I. et al.  2001, Déformations pyrénéennes dans le golfe de Gascogne C.R.A.S.S.</a:t>
            </a:r>
          </a:p>
        </p:txBody>
      </p:sp>
      <p:sp>
        <p:nvSpPr>
          <p:cNvPr id="1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Analyse des profils sismique réflexion sur </a:t>
            </a:r>
            <a:r>
              <a:rPr lang="fr-FR" sz="1600" dirty="0" smtClean="0">
                <a:solidFill>
                  <a:schemeClr val="bg1"/>
                </a:solidFill>
                <a:latin typeface="OpenDyslexic" pitchFamily="50" charset="0"/>
              </a:rPr>
              <a:t>les marges </a:t>
            </a:r>
            <a:r>
              <a:rPr lang="fr-FR" sz="1600" dirty="0">
                <a:solidFill>
                  <a:schemeClr val="bg1"/>
                </a:solidFill>
                <a:latin typeface="OpenDyslexic" pitchFamily="50" charset="0"/>
              </a:rPr>
              <a:t>du Golfe de </a:t>
            </a:r>
            <a:r>
              <a:rPr lang="fr-FR" sz="1600" dirty="0" smtClean="0">
                <a:solidFill>
                  <a:schemeClr val="bg1"/>
                </a:solidFill>
                <a:latin typeface="OpenDyslexic" pitchFamily="50" charset="0"/>
              </a:rPr>
              <a:t>Gascogne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15" name="Text Box 12"/>
          <p:cNvSpPr txBox="1">
            <a:spLocks noChangeArrowheads="1"/>
          </p:cNvSpPr>
          <p:nvPr/>
        </p:nvSpPr>
        <p:spPr bwMode="auto">
          <a:xfrm>
            <a:off x="5105400" y="609600"/>
            <a:ext cx="3276600" cy="1169551"/>
          </a:xfrm>
          <a:prstGeom prst="rect">
            <a:avLst/>
          </a:prstGeom>
          <a:noFill/>
          <a:ln w="9525">
            <a:noFill/>
            <a:miter lim="800000"/>
            <a:headEnd/>
            <a:tailEnd/>
          </a:ln>
          <a:effectLst/>
        </p:spPr>
        <p:txBody>
          <a:bodyPr>
            <a:spAutoFit/>
          </a:bodyPr>
          <a:lstStyle/>
          <a:p>
            <a:r>
              <a:rPr lang="fr-FR" sz="1400" dirty="0">
                <a:latin typeface="OpenDyslexic" pitchFamily="50" charset="0"/>
              </a:rPr>
              <a:t>Croûte océanique </a:t>
            </a:r>
            <a:r>
              <a:rPr lang="fr-FR" sz="1400" dirty="0" smtClean="0">
                <a:latin typeface="OpenDyslexic" pitchFamily="50" charset="0"/>
              </a:rPr>
              <a:t>(CO) du </a:t>
            </a:r>
            <a:r>
              <a:rPr lang="fr-FR" sz="1400" dirty="0">
                <a:latin typeface="OpenDyslexic" pitchFamily="50" charset="0"/>
              </a:rPr>
              <a:t>Crétacé inf</a:t>
            </a:r>
            <a:r>
              <a:rPr lang="fr-FR" sz="1400" dirty="0" smtClean="0">
                <a:latin typeface="OpenDyslexic" pitchFamily="50" charset="0"/>
              </a:rPr>
              <a:t>. (</a:t>
            </a:r>
            <a:r>
              <a:rPr lang="fr-FR" sz="1400" dirty="0">
                <a:latin typeface="OpenDyslexic" pitchFamily="50" charset="0"/>
              </a:rPr>
              <a:t>Aptien au Cénomanien) </a:t>
            </a:r>
            <a:r>
              <a:rPr lang="fr-FR" sz="1400" dirty="0">
                <a:latin typeface="OpenDyslexic" pitchFamily="50" charset="0"/>
                <a:sym typeface="Wingdings" pitchFamily="2" charset="2"/>
              </a:rPr>
              <a:t> au niveau de ce profil : arrêt de l’accrétion océanique vers </a:t>
            </a:r>
            <a:r>
              <a:rPr lang="fr-FR" sz="1400" dirty="0" smtClean="0">
                <a:latin typeface="OpenDyslexic" pitchFamily="50" charset="0"/>
                <a:sym typeface="Wingdings" pitchFamily="2" charset="2"/>
              </a:rPr>
              <a:t>90Ma. </a:t>
            </a:r>
            <a:endParaRPr lang="fr-FR" sz="1400" dirty="0">
              <a:latin typeface="OpenDyslexic" pitchFamily="50" charset="0"/>
            </a:endParaRPr>
          </a:p>
        </p:txBody>
      </p:sp>
      <p:sp>
        <p:nvSpPr>
          <p:cNvPr id="16" name="Text Box 13"/>
          <p:cNvSpPr txBox="1">
            <a:spLocks noChangeArrowheads="1"/>
          </p:cNvSpPr>
          <p:nvPr/>
        </p:nvSpPr>
        <p:spPr bwMode="auto">
          <a:xfrm>
            <a:off x="5118577" y="1898248"/>
            <a:ext cx="3276600" cy="738664"/>
          </a:xfrm>
          <a:prstGeom prst="rect">
            <a:avLst/>
          </a:prstGeom>
          <a:noFill/>
          <a:ln w="9525">
            <a:noFill/>
            <a:miter lim="800000"/>
            <a:headEnd/>
            <a:tailEnd/>
          </a:ln>
          <a:effectLst/>
        </p:spPr>
        <p:txBody>
          <a:bodyPr>
            <a:spAutoFit/>
          </a:bodyPr>
          <a:lstStyle/>
          <a:p>
            <a:r>
              <a:rPr lang="fr-FR" sz="1400" dirty="0">
                <a:latin typeface="OpenDyslexic" pitchFamily="50" charset="0"/>
              </a:rPr>
              <a:t>Unités 3, 2B &amp; 2A </a:t>
            </a:r>
            <a:r>
              <a:rPr lang="fr-FR" sz="1400" dirty="0" smtClean="0">
                <a:latin typeface="OpenDyslexic" pitchFamily="50" charset="0"/>
              </a:rPr>
              <a:t>: formations </a:t>
            </a:r>
            <a:r>
              <a:rPr lang="fr-FR" sz="1400" dirty="0">
                <a:latin typeface="OpenDyslexic" pitchFamily="50" charset="0"/>
              </a:rPr>
              <a:t>sédimentaires déformées du Crétacé sup. à </a:t>
            </a:r>
            <a:r>
              <a:rPr lang="fr-FR" sz="1400" dirty="0" smtClean="0">
                <a:latin typeface="OpenDyslexic" pitchFamily="50" charset="0"/>
              </a:rPr>
              <a:t>l’Eocène.</a:t>
            </a:r>
            <a:endParaRPr lang="fr-FR" sz="1400" dirty="0">
              <a:latin typeface="OpenDyslexic" pitchFamily="50" charset="0"/>
            </a:endParaRPr>
          </a:p>
        </p:txBody>
      </p:sp>
      <p:sp>
        <p:nvSpPr>
          <p:cNvPr id="17" name="Text Box 14"/>
          <p:cNvSpPr txBox="1">
            <a:spLocks noChangeArrowheads="1"/>
          </p:cNvSpPr>
          <p:nvPr/>
        </p:nvSpPr>
        <p:spPr bwMode="auto">
          <a:xfrm>
            <a:off x="5118577" y="2834352"/>
            <a:ext cx="3276600" cy="738664"/>
          </a:xfrm>
          <a:prstGeom prst="rect">
            <a:avLst/>
          </a:prstGeom>
          <a:noFill/>
          <a:ln w="9525">
            <a:noFill/>
            <a:miter lim="800000"/>
            <a:headEnd/>
            <a:tailEnd/>
          </a:ln>
          <a:effectLst/>
        </p:spPr>
        <p:txBody>
          <a:bodyPr>
            <a:spAutoFit/>
          </a:bodyPr>
          <a:lstStyle/>
          <a:p>
            <a:r>
              <a:rPr lang="fr-FR" sz="1400" dirty="0">
                <a:latin typeface="OpenDyslexic" pitchFamily="50" charset="0"/>
              </a:rPr>
              <a:t>Unité </a:t>
            </a:r>
            <a:r>
              <a:rPr lang="fr-FR" sz="1400" dirty="0" smtClean="0">
                <a:latin typeface="OpenDyslexic" pitchFamily="50" charset="0"/>
              </a:rPr>
              <a:t>1 : </a:t>
            </a:r>
            <a:r>
              <a:rPr lang="fr-FR" sz="1400" dirty="0">
                <a:latin typeface="OpenDyslexic" pitchFamily="50" charset="0"/>
              </a:rPr>
              <a:t>Formations sédimentaires non déformées de l’Eocène à </a:t>
            </a:r>
            <a:r>
              <a:rPr lang="fr-FR" sz="1400" dirty="0" smtClean="0">
                <a:latin typeface="OpenDyslexic" pitchFamily="50" charset="0"/>
              </a:rPr>
              <a:t>l’actuel.</a:t>
            </a:r>
            <a:endParaRPr lang="fr-FR" sz="1400" dirty="0">
              <a:latin typeface="OpenDyslexic" pitchFamily="50"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1027" descr="D:\Fac\Enseignement\DEUG\SVT202\Cours_pyrenees\LA_FORMATION_DES_PYRENEES\loc_profils.png"/>
          <p:cNvPicPr>
            <a:picLocks noChangeAspect="1" noChangeArrowheads="1"/>
          </p:cNvPicPr>
          <p:nvPr/>
        </p:nvPicPr>
        <p:blipFill>
          <a:blip r:embed="rId2" cstate="print"/>
          <a:srcRect/>
          <a:stretch>
            <a:fillRect/>
          </a:stretch>
        </p:blipFill>
        <p:spPr bwMode="auto">
          <a:xfrm>
            <a:off x="493713" y="531813"/>
            <a:ext cx="8534400" cy="5943600"/>
          </a:xfrm>
          <a:prstGeom prst="rect">
            <a:avLst/>
          </a:prstGeom>
          <a:noFill/>
        </p:spPr>
      </p:pic>
      <p:sp>
        <p:nvSpPr>
          <p:cNvPr id="104452" name="Line 1028"/>
          <p:cNvSpPr>
            <a:spLocks noChangeShapeType="1"/>
          </p:cNvSpPr>
          <p:nvPr/>
        </p:nvSpPr>
        <p:spPr bwMode="auto">
          <a:xfrm>
            <a:off x="577850" y="1695450"/>
            <a:ext cx="139700" cy="501650"/>
          </a:xfrm>
          <a:prstGeom prst="line">
            <a:avLst/>
          </a:prstGeom>
          <a:noFill/>
          <a:ln w="88900">
            <a:solidFill>
              <a:srgbClr val="FF0000"/>
            </a:solidFill>
            <a:round/>
            <a:headEnd/>
            <a:tailEnd/>
          </a:ln>
          <a:effectLst/>
        </p:spPr>
        <p:txBody>
          <a:bodyPr/>
          <a:lstStyle/>
          <a:p>
            <a:endParaRPr lang="fr-FR"/>
          </a:p>
        </p:txBody>
      </p:sp>
      <p:sp>
        <p:nvSpPr>
          <p:cNvPr id="104453" name="Line 1029"/>
          <p:cNvSpPr>
            <a:spLocks noChangeShapeType="1"/>
          </p:cNvSpPr>
          <p:nvPr/>
        </p:nvSpPr>
        <p:spPr bwMode="auto">
          <a:xfrm flipH="1">
            <a:off x="3302000" y="4681538"/>
            <a:ext cx="195263" cy="358775"/>
          </a:xfrm>
          <a:prstGeom prst="line">
            <a:avLst/>
          </a:prstGeom>
          <a:noFill/>
          <a:ln w="88900">
            <a:solidFill>
              <a:srgbClr val="FFFF00"/>
            </a:solidFill>
            <a:round/>
            <a:headEnd/>
            <a:tailEnd/>
          </a:ln>
          <a:effectLst/>
        </p:spPr>
        <p:txBody>
          <a:bodyPr/>
          <a:lstStyle/>
          <a:p>
            <a:endParaRPr lang="fr-FR"/>
          </a:p>
        </p:txBody>
      </p:sp>
      <p:sp>
        <p:nvSpPr>
          <p:cNvPr id="104454" name="Line 1030"/>
          <p:cNvSpPr>
            <a:spLocks noChangeShapeType="1"/>
          </p:cNvSpPr>
          <p:nvPr/>
        </p:nvSpPr>
        <p:spPr bwMode="auto">
          <a:xfrm flipH="1">
            <a:off x="7321550" y="4999038"/>
            <a:ext cx="377825" cy="1412875"/>
          </a:xfrm>
          <a:prstGeom prst="line">
            <a:avLst/>
          </a:prstGeom>
          <a:noFill/>
          <a:ln w="88900">
            <a:solidFill>
              <a:srgbClr val="FFFF00"/>
            </a:solidFill>
            <a:round/>
            <a:headEnd/>
            <a:tailEnd/>
          </a:ln>
          <a:effectLst/>
        </p:spPr>
        <p:txBody>
          <a:bodyPr/>
          <a:lstStyle/>
          <a:p>
            <a:endParaRPr lang="fr-FR"/>
          </a:p>
        </p:txBody>
      </p:sp>
      <p:sp>
        <p:nvSpPr>
          <p:cNvPr id="104455" name="Line 1031"/>
          <p:cNvSpPr>
            <a:spLocks noChangeShapeType="1"/>
          </p:cNvSpPr>
          <p:nvPr/>
        </p:nvSpPr>
        <p:spPr bwMode="auto">
          <a:xfrm flipH="1">
            <a:off x="2971800" y="2819400"/>
            <a:ext cx="311150" cy="557213"/>
          </a:xfrm>
          <a:prstGeom prst="line">
            <a:avLst/>
          </a:prstGeom>
          <a:noFill/>
          <a:ln w="88900">
            <a:solidFill>
              <a:srgbClr val="FFFF00"/>
            </a:solidFill>
            <a:round/>
            <a:headEnd/>
            <a:tailEnd/>
          </a:ln>
          <a:effectLst/>
        </p:spPr>
        <p:txBody>
          <a:bodyPr/>
          <a:lstStyle/>
          <a:p>
            <a:endParaRPr lang="fr-FR"/>
          </a:p>
        </p:txBody>
      </p:sp>
      <p:sp>
        <p:nvSpPr>
          <p:cNvPr id="104456" name="Line 1032"/>
          <p:cNvSpPr>
            <a:spLocks noChangeShapeType="1"/>
          </p:cNvSpPr>
          <p:nvPr/>
        </p:nvSpPr>
        <p:spPr bwMode="auto">
          <a:xfrm>
            <a:off x="2438400" y="2971800"/>
            <a:ext cx="866775" cy="592138"/>
          </a:xfrm>
          <a:prstGeom prst="line">
            <a:avLst/>
          </a:prstGeom>
          <a:noFill/>
          <a:ln w="88900">
            <a:solidFill>
              <a:srgbClr val="FFFF00"/>
            </a:solidFill>
            <a:round/>
            <a:headEnd/>
            <a:tailEnd/>
          </a:ln>
          <a:effectLst/>
        </p:spPr>
        <p:txBody>
          <a:bodyPr/>
          <a:lstStyle/>
          <a:p>
            <a:endParaRPr lang="fr-FR"/>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Analyse des profils sismique réflexion sur </a:t>
            </a:r>
            <a:r>
              <a:rPr lang="fr-FR" sz="1600" dirty="0" smtClean="0">
                <a:solidFill>
                  <a:schemeClr val="bg1"/>
                </a:solidFill>
                <a:latin typeface="OpenDyslexic" pitchFamily="50" charset="0"/>
              </a:rPr>
              <a:t>les marges </a:t>
            </a:r>
            <a:r>
              <a:rPr lang="fr-FR" sz="1600" dirty="0">
                <a:solidFill>
                  <a:schemeClr val="bg1"/>
                </a:solidFill>
                <a:latin typeface="OpenDyslexic" pitchFamily="50" charset="0"/>
              </a:rPr>
              <a:t>du Golfe de </a:t>
            </a:r>
            <a:r>
              <a:rPr lang="fr-FR" sz="1600" dirty="0" smtClean="0">
                <a:solidFill>
                  <a:schemeClr val="bg1"/>
                </a:solidFill>
                <a:latin typeface="OpenDyslexic" pitchFamily="50" charset="0"/>
              </a:rPr>
              <a:t>Gascogne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5" descr="profil_8A_interprete"/>
          <p:cNvPicPr>
            <a:picLocks noChangeAspect="1" noChangeArrowheads="1"/>
          </p:cNvPicPr>
          <p:nvPr/>
        </p:nvPicPr>
        <p:blipFill>
          <a:blip r:embed="rId2" cstate="print"/>
          <a:srcRect/>
          <a:stretch>
            <a:fillRect/>
          </a:stretch>
        </p:blipFill>
        <p:spPr bwMode="auto">
          <a:xfrm>
            <a:off x="457200" y="4441825"/>
            <a:ext cx="8077200" cy="2187575"/>
          </a:xfrm>
          <a:prstGeom prst="rect">
            <a:avLst/>
          </a:prstGeom>
          <a:noFill/>
        </p:spPr>
      </p:pic>
      <p:pic>
        <p:nvPicPr>
          <p:cNvPr id="92164" name="Picture 4" descr="profil_8A"/>
          <p:cNvPicPr>
            <a:picLocks noChangeAspect="1" noChangeArrowheads="1"/>
          </p:cNvPicPr>
          <p:nvPr/>
        </p:nvPicPr>
        <p:blipFill>
          <a:blip r:embed="rId3" cstate="print"/>
          <a:srcRect/>
          <a:stretch>
            <a:fillRect/>
          </a:stretch>
        </p:blipFill>
        <p:spPr bwMode="auto">
          <a:xfrm>
            <a:off x="457200" y="2503488"/>
            <a:ext cx="8077200" cy="2068512"/>
          </a:xfrm>
          <a:prstGeom prst="rect">
            <a:avLst/>
          </a:prstGeom>
          <a:noFill/>
        </p:spPr>
      </p:pic>
      <p:sp>
        <p:nvSpPr>
          <p:cNvPr id="92171" name="Text Box 11"/>
          <p:cNvSpPr txBox="1">
            <a:spLocks noChangeArrowheads="1"/>
          </p:cNvSpPr>
          <p:nvPr/>
        </p:nvSpPr>
        <p:spPr bwMode="auto">
          <a:xfrm>
            <a:off x="5867400" y="457200"/>
            <a:ext cx="3276600" cy="738664"/>
          </a:xfrm>
          <a:prstGeom prst="rect">
            <a:avLst/>
          </a:prstGeom>
          <a:noFill/>
          <a:ln w="9525">
            <a:noFill/>
            <a:miter lim="800000"/>
            <a:headEnd/>
            <a:tailEnd/>
          </a:ln>
          <a:effectLst/>
        </p:spPr>
        <p:txBody>
          <a:bodyPr>
            <a:spAutoFit/>
          </a:bodyPr>
          <a:lstStyle/>
          <a:p>
            <a:r>
              <a:rPr lang="fr-FR" sz="1400" dirty="0">
                <a:latin typeface="OpenDyslexic" pitchFamily="50" charset="0"/>
              </a:rPr>
              <a:t>Dépôts </a:t>
            </a:r>
            <a:r>
              <a:rPr lang="fr-FR" sz="1400" dirty="0" err="1">
                <a:latin typeface="OpenDyslexic" pitchFamily="50" charset="0"/>
              </a:rPr>
              <a:t>syn</a:t>
            </a:r>
            <a:r>
              <a:rPr lang="fr-FR" sz="1400" dirty="0">
                <a:latin typeface="OpenDyslexic" pitchFamily="50" charset="0"/>
              </a:rPr>
              <a:t>-rift crétacé </a:t>
            </a:r>
            <a:r>
              <a:rPr lang="fr-FR" sz="1400" dirty="0" err="1">
                <a:latin typeface="OpenDyslexic" pitchFamily="50" charset="0"/>
              </a:rPr>
              <a:t>inf</a:t>
            </a:r>
            <a:r>
              <a:rPr lang="fr-FR" sz="1400" dirty="0">
                <a:latin typeface="OpenDyslexic" pitchFamily="50" charset="0"/>
              </a:rPr>
              <a:t> à moyen </a:t>
            </a:r>
            <a:r>
              <a:rPr lang="fr-FR" sz="1400" dirty="0">
                <a:latin typeface="OpenDyslexic" pitchFamily="50" charset="0"/>
                <a:sym typeface="Wingdings" pitchFamily="2" charset="2"/>
              </a:rPr>
              <a:t> Ouverture du </a:t>
            </a:r>
            <a:r>
              <a:rPr lang="fr-FR" sz="1400" dirty="0" smtClean="0">
                <a:latin typeface="OpenDyslexic" pitchFamily="50" charset="0"/>
                <a:sym typeface="Wingdings" pitchFamily="2" charset="2"/>
              </a:rPr>
              <a:t>golfe </a:t>
            </a:r>
            <a:r>
              <a:rPr lang="fr-FR" sz="1400" dirty="0">
                <a:latin typeface="OpenDyslexic" pitchFamily="50" charset="0"/>
                <a:sym typeface="Wingdings" pitchFamily="2" charset="2"/>
              </a:rPr>
              <a:t>de Gascogne</a:t>
            </a:r>
            <a:endParaRPr lang="fr-FR" sz="1400" dirty="0">
              <a:latin typeface="OpenDyslexic" pitchFamily="50" charset="0"/>
            </a:endParaRPr>
          </a:p>
        </p:txBody>
      </p:sp>
      <p:sp>
        <p:nvSpPr>
          <p:cNvPr id="92172" name="Text Box 12"/>
          <p:cNvSpPr txBox="1">
            <a:spLocks noChangeArrowheads="1"/>
          </p:cNvSpPr>
          <p:nvPr/>
        </p:nvSpPr>
        <p:spPr bwMode="auto">
          <a:xfrm>
            <a:off x="5867400" y="1370013"/>
            <a:ext cx="3276600" cy="738664"/>
          </a:xfrm>
          <a:prstGeom prst="rect">
            <a:avLst/>
          </a:prstGeom>
          <a:noFill/>
          <a:ln w="9525">
            <a:noFill/>
            <a:miter lim="800000"/>
            <a:headEnd/>
            <a:tailEnd/>
          </a:ln>
          <a:effectLst/>
        </p:spPr>
        <p:txBody>
          <a:bodyPr>
            <a:spAutoFit/>
          </a:bodyPr>
          <a:lstStyle/>
          <a:p>
            <a:r>
              <a:rPr lang="fr-FR" sz="1400" dirty="0">
                <a:latin typeface="OpenDyslexic" pitchFamily="50" charset="0"/>
              </a:rPr>
              <a:t>Dès l’Aptien Sup. dépôts post-rift </a:t>
            </a:r>
            <a:r>
              <a:rPr lang="fr-FR" sz="1400" dirty="0">
                <a:latin typeface="OpenDyslexic" pitchFamily="50" charset="0"/>
                <a:sym typeface="Wingdings" pitchFamily="2" charset="2"/>
              </a:rPr>
              <a:t> Fin de l’accrétion océanique au niveau de ce profil</a:t>
            </a:r>
            <a:endParaRPr lang="fr-FR" sz="1400" dirty="0">
              <a:latin typeface="OpenDyslexic" pitchFamily="50" charset="0"/>
            </a:endParaRP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Analyse des profils sismique réflexion sur </a:t>
            </a:r>
            <a:r>
              <a:rPr lang="fr-FR" sz="1600" dirty="0" smtClean="0">
                <a:solidFill>
                  <a:schemeClr val="bg1"/>
                </a:solidFill>
                <a:latin typeface="OpenDyslexic" pitchFamily="50" charset="0"/>
              </a:rPr>
              <a:t>les marges </a:t>
            </a:r>
            <a:r>
              <a:rPr lang="fr-FR" sz="1600" dirty="0">
                <a:solidFill>
                  <a:schemeClr val="bg1"/>
                </a:solidFill>
                <a:latin typeface="OpenDyslexic" pitchFamily="50" charset="0"/>
              </a:rPr>
              <a:t>du Golfe de </a:t>
            </a:r>
            <a:r>
              <a:rPr lang="fr-FR" sz="1600" dirty="0" smtClean="0">
                <a:solidFill>
                  <a:schemeClr val="bg1"/>
                </a:solidFill>
                <a:latin typeface="OpenDyslexic" pitchFamily="50" charset="0"/>
              </a:rPr>
              <a:t>Gascogne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1027" descr="D:\Fac\Enseignement\DEUG\SVT202\Cours_pyrenees\LA_FORMATION_DES_PYRENEES\loc_profils.png"/>
          <p:cNvPicPr>
            <a:picLocks noChangeAspect="1" noChangeArrowheads="1"/>
          </p:cNvPicPr>
          <p:nvPr/>
        </p:nvPicPr>
        <p:blipFill>
          <a:blip r:embed="rId2" cstate="print"/>
          <a:srcRect/>
          <a:stretch>
            <a:fillRect/>
          </a:stretch>
        </p:blipFill>
        <p:spPr bwMode="auto">
          <a:xfrm>
            <a:off x="493713" y="531813"/>
            <a:ext cx="8534400" cy="5943600"/>
          </a:xfrm>
          <a:prstGeom prst="rect">
            <a:avLst/>
          </a:prstGeom>
          <a:noFill/>
        </p:spPr>
      </p:pic>
      <p:sp>
        <p:nvSpPr>
          <p:cNvPr id="106500" name="Line 1028"/>
          <p:cNvSpPr>
            <a:spLocks noChangeShapeType="1"/>
          </p:cNvSpPr>
          <p:nvPr/>
        </p:nvSpPr>
        <p:spPr bwMode="auto">
          <a:xfrm>
            <a:off x="577850" y="1695450"/>
            <a:ext cx="139700" cy="501650"/>
          </a:xfrm>
          <a:prstGeom prst="line">
            <a:avLst/>
          </a:prstGeom>
          <a:noFill/>
          <a:ln w="88900">
            <a:solidFill>
              <a:srgbClr val="FFFF00"/>
            </a:solidFill>
            <a:round/>
            <a:headEnd/>
            <a:tailEnd/>
          </a:ln>
          <a:effectLst/>
        </p:spPr>
        <p:txBody>
          <a:bodyPr/>
          <a:lstStyle/>
          <a:p>
            <a:endParaRPr lang="fr-FR"/>
          </a:p>
        </p:txBody>
      </p:sp>
      <p:sp>
        <p:nvSpPr>
          <p:cNvPr id="106502" name="Line 1030"/>
          <p:cNvSpPr>
            <a:spLocks noChangeShapeType="1"/>
          </p:cNvSpPr>
          <p:nvPr/>
        </p:nvSpPr>
        <p:spPr bwMode="auto">
          <a:xfrm flipH="1">
            <a:off x="3302000" y="4681538"/>
            <a:ext cx="195263" cy="358775"/>
          </a:xfrm>
          <a:prstGeom prst="line">
            <a:avLst/>
          </a:prstGeom>
          <a:noFill/>
          <a:ln w="88900">
            <a:solidFill>
              <a:srgbClr val="FF0000"/>
            </a:solidFill>
            <a:round/>
            <a:headEnd/>
            <a:tailEnd/>
          </a:ln>
          <a:effectLst/>
        </p:spPr>
        <p:txBody>
          <a:bodyPr/>
          <a:lstStyle/>
          <a:p>
            <a:endParaRPr lang="fr-FR"/>
          </a:p>
        </p:txBody>
      </p:sp>
      <p:sp>
        <p:nvSpPr>
          <p:cNvPr id="106503" name="Line 1031"/>
          <p:cNvSpPr>
            <a:spLocks noChangeShapeType="1"/>
          </p:cNvSpPr>
          <p:nvPr/>
        </p:nvSpPr>
        <p:spPr bwMode="auto">
          <a:xfrm flipH="1">
            <a:off x="7321550" y="4999038"/>
            <a:ext cx="377825" cy="1412875"/>
          </a:xfrm>
          <a:prstGeom prst="line">
            <a:avLst/>
          </a:prstGeom>
          <a:noFill/>
          <a:ln w="88900">
            <a:solidFill>
              <a:srgbClr val="FFFF00"/>
            </a:solidFill>
            <a:round/>
            <a:headEnd/>
            <a:tailEnd/>
          </a:ln>
          <a:effectLst/>
        </p:spPr>
        <p:txBody>
          <a:bodyPr/>
          <a:lstStyle/>
          <a:p>
            <a:endParaRPr lang="fr-FR"/>
          </a:p>
        </p:txBody>
      </p:sp>
      <p:sp>
        <p:nvSpPr>
          <p:cNvPr id="106504" name="Line 1032"/>
          <p:cNvSpPr>
            <a:spLocks noChangeShapeType="1"/>
          </p:cNvSpPr>
          <p:nvPr/>
        </p:nvSpPr>
        <p:spPr bwMode="auto">
          <a:xfrm flipH="1">
            <a:off x="2971800" y="2819400"/>
            <a:ext cx="311150" cy="557213"/>
          </a:xfrm>
          <a:prstGeom prst="line">
            <a:avLst/>
          </a:prstGeom>
          <a:noFill/>
          <a:ln w="88900">
            <a:solidFill>
              <a:srgbClr val="FFFF00"/>
            </a:solidFill>
            <a:round/>
            <a:headEnd/>
            <a:tailEnd/>
          </a:ln>
          <a:effectLst/>
        </p:spPr>
        <p:txBody>
          <a:bodyPr/>
          <a:lstStyle/>
          <a:p>
            <a:endParaRPr lang="fr-FR"/>
          </a:p>
        </p:txBody>
      </p:sp>
      <p:sp>
        <p:nvSpPr>
          <p:cNvPr id="106505" name="Line 1033"/>
          <p:cNvSpPr>
            <a:spLocks noChangeShapeType="1"/>
          </p:cNvSpPr>
          <p:nvPr/>
        </p:nvSpPr>
        <p:spPr bwMode="auto">
          <a:xfrm>
            <a:off x="2438400" y="2971800"/>
            <a:ext cx="866775" cy="592138"/>
          </a:xfrm>
          <a:prstGeom prst="line">
            <a:avLst/>
          </a:prstGeom>
          <a:noFill/>
          <a:ln w="88900">
            <a:solidFill>
              <a:srgbClr val="FFFF00"/>
            </a:solidFill>
            <a:round/>
            <a:headEnd/>
            <a:tailEnd/>
          </a:ln>
          <a:effectLst/>
        </p:spPr>
        <p:txBody>
          <a:bodyPr/>
          <a:lstStyle/>
          <a:p>
            <a:endParaRPr lang="fr-FR"/>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Analyse des profils sismique réflexion sur </a:t>
            </a:r>
            <a:r>
              <a:rPr lang="fr-FR" sz="1600" dirty="0" smtClean="0">
                <a:solidFill>
                  <a:schemeClr val="bg1"/>
                </a:solidFill>
                <a:latin typeface="OpenDyslexic" pitchFamily="50" charset="0"/>
              </a:rPr>
              <a:t>les marges </a:t>
            </a:r>
            <a:r>
              <a:rPr lang="fr-FR" sz="1600" dirty="0">
                <a:solidFill>
                  <a:schemeClr val="bg1"/>
                </a:solidFill>
                <a:latin typeface="OpenDyslexic" pitchFamily="50" charset="0"/>
              </a:rPr>
              <a:t>du Golfe de </a:t>
            </a:r>
            <a:r>
              <a:rPr lang="fr-FR" sz="1600" dirty="0" smtClean="0">
                <a:solidFill>
                  <a:schemeClr val="bg1"/>
                </a:solidFill>
                <a:latin typeface="OpenDyslexic" pitchFamily="50" charset="0"/>
              </a:rPr>
              <a:t>Gascogne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descr="profil_8B_interprete"/>
          <p:cNvPicPr>
            <a:picLocks noChangeAspect="1" noChangeArrowheads="1"/>
          </p:cNvPicPr>
          <p:nvPr/>
        </p:nvPicPr>
        <p:blipFill>
          <a:blip r:embed="rId2" cstate="print"/>
          <a:srcRect/>
          <a:stretch>
            <a:fillRect/>
          </a:stretch>
        </p:blipFill>
        <p:spPr bwMode="auto">
          <a:xfrm>
            <a:off x="304800" y="4267200"/>
            <a:ext cx="7391400" cy="2322513"/>
          </a:xfrm>
          <a:prstGeom prst="rect">
            <a:avLst/>
          </a:prstGeom>
          <a:noFill/>
        </p:spPr>
      </p:pic>
      <p:pic>
        <p:nvPicPr>
          <p:cNvPr id="94210" name="Picture 2" descr="profil_8B"/>
          <p:cNvPicPr>
            <a:picLocks noChangeAspect="1" noChangeArrowheads="1"/>
          </p:cNvPicPr>
          <p:nvPr/>
        </p:nvPicPr>
        <p:blipFill>
          <a:blip r:embed="rId3" cstate="print"/>
          <a:srcRect/>
          <a:stretch>
            <a:fillRect/>
          </a:stretch>
        </p:blipFill>
        <p:spPr bwMode="auto">
          <a:xfrm>
            <a:off x="419100" y="2616200"/>
            <a:ext cx="7200900" cy="2260600"/>
          </a:xfrm>
          <a:prstGeom prst="rect">
            <a:avLst/>
          </a:prstGeom>
          <a:noFill/>
        </p:spPr>
      </p:pic>
      <p:sp>
        <p:nvSpPr>
          <p:cNvPr id="94213" name="Text Box 5"/>
          <p:cNvSpPr txBox="1">
            <a:spLocks noChangeArrowheads="1"/>
          </p:cNvSpPr>
          <p:nvPr/>
        </p:nvSpPr>
        <p:spPr bwMode="auto">
          <a:xfrm>
            <a:off x="5867400" y="457200"/>
            <a:ext cx="3276600" cy="738664"/>
          </a:xfrm>
          <a:prstGeom prst="rect">
            <a:avLst/>
          </a:prstGeom>
          <a:noFill/>
          <a:ln w="9525">
            <a:noFill/>
            <a:miter lim="800000"/>
            <a:headEnd/>
            <a:tailEnd/>
          </a:ln>
          <a:effectLst/>
        </p:spPr>
        <p:txBody>
          <a:bodyPr>
            <a:spAutoFit/>
          </a:bodyPr>
          <a:lstStyle/>
          <a:p>
            <a:r>
              <a:rPr lang="fr-FR" sz="1400" dirty="0">
                <a:latin typeface="OpenDyslexic" pitchFamily="50" charset="0"/>
              </a:rPr>
              <a:t>Formations Crétacé plissées </a:t>
            </a:r>
            <a:r>
              <a:rPr lang="fr-FR" sz="1400" dirty="0">
                <a:latin typeface="OpenDyslexic" pitchFamily="50" charset="0"/>
                <a:sym typeface="Wingdings" pitchFamily="2" charset="2"/>
              </a:rPr>
              <a:t> raccourcissement pyrénéen post-Crétacé</a:t>
            </a:r>
            <a:endParaRPr lang="fr-FR" sz="1400" dirty="0">
              <a:latin typeface="OpenDyslexic" pitchFamily="50" charset="0"/>
            </a:endParaRPr>
          </a:p>
        </p:txBody>
      </p:sp>
      <p:sp>
        <p:nvSpPr>
          <p:cNvPr id="94214" name="Text Box 6"/>
          <p:cNvSpPr txBox="1">
            <a:spLocks noChangeArrowheads="1"/>
          </p:cNvSpPr>
          <p:nvPr/>
        </p:nvSpPr>
        <p:spPr bwMode="auto">
          <a:xfrm>
            <a:off x="5867400" y="1370013"/>
            <a:ext cx="3276600" cy="738664"/>
          </a:xfrm>
          <a:prstGeom prst="rect">
            <a:avLst/>
          </a:prstGeom>
          <a:noFill/>
          <a:ln w="9525">
            <a:noFill/>
            <a:miter lim="800000"/>
            <a:headEnd/>
            <a:tailEnd/>
          </a:ln>
          <a:effectLst/>
        </p:spPr>
        <p:txBody>
          <a:bodyPr>
            <a:spAutoFit/>
          </a:bodyPr>
          <a:lstStyle/>
          <a:p>
            <a:r>
              <a:rPr lang="fr-FR" sz="1400">
                <a:latin typeface="OpenDyslexic" pitchFamily="50" charset="0"/>
              </a:rPr>
              <a:t>Eocène terminal </a:t>
            </a:r>
            <a:r>
              <a:rPr lang="fr-FR" sz="1400">
                <a:latin typeface="OpenDyslexic" pitchFamily="50" charset="0"/>
                <a:sym typeface="Wingdings" pitchFamily="2" charset="2"/>
              </a:rPr>
              <a:t>discordant  déformation comprise entre le Crétacé et l’Eocène terminal.</a:t>
            </a:r>
            <a:endParaRPr lang="fr-FR" sz="1400">
              <a:latin typeface="OpenDyslexic" pitchFamily="50" charset="0"/>
            </a:endParaRP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Analyse des profils sismique réflexion sur </a:t>
            </a:r>
            <a:r>
              <a:rPr lang="fr-FR" sz="1600" dirty="0" smtClean="0">
                <a:solidFill>
                  <a:schemeClr val="bg1"/>
                </a:solidFill>
                <a:latin typeface="OpenDyslexic" pitchFamily="50" charset="0"/>
              </a:rPr>
              <a:t>les marges </a:t>
            </a:r>
            <a:r>
              <a:rPr lang="fr-FR" sz="1600" dirty="0">
                <a:solidFill>
                  <a:schemeClr val="bg1"/>
                </a:solidFill>
                <a:latin typeface="OpenDyslexic" pitchFamily="50" charset="0"/>
              </a:rPr>
              <a:t>du Golfe de </a:t>
            </a:r>
            <a:r>
              <a:rPr lang="fr-FR" sz="1600" dirty="0" smtClean="0">
                <a:solidFill>
                  <a:schemeClr val="bg1"/>
                </a:solidFill>
                <a:latin typeface="OpenDyslexic" pitchFamily="50" charset="0"/>
              </a:rPr>
              <a:t>Gascogne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30" name="Picture 10" descr="C:\Documents and Settings\seb\Mes documents\Enseignement\DEUG\SVT202\Cours\Cours_pyrenees\La formation_des_pyrenees\loc_profils_plateau.png"/>
          <p:cNvPicPr>
            <a:picLocks noChangeAspect="1" noChangeArrowheads="1"/>
          </p:cNvPicPr>
          <p:nvPr/>
        </p:nvPicPr>
        <p:blipFill>
          <a:blip r:embed="rId2" cstate="print"/>
          <a:srcRect/>
          <a:stretch>
            <a:fillRect/>
          </a:stretch>
        </p:blipFill>
        <p:spPr bwMode="auto">
          <a:xfrm>
            <a:off x="457200" y="457200"/>
            <a:ext cx="8382000" cy="5983288"/>
          </a:xfrm>
          <a:prstGeom prst="rect">
            <a:avLst/>
          </a:prstGeom>
          <a:noFill/>
        </p:spPr>
      </p:pic>
      <p:sp>
        <p:nvSpPr>
          <p:cNvPr id="107531" name="Line 11"/>
          <p:cNvSpPr>
            <a:spLocks noChangeShapeType="1"/>
          </p:cNvSpPr>
          <p:nvPr/>
        </p:nvSpPr>
        <p:spPr bwMode="auto">
          <a:xfrm flipH="1">
            <a:off x="7162800" y="5029200"/>
            <a:ext cx="338138" cy="1295400"/>
          </a:xfrm>
          <a:prstGeom prst="line">
            <a:avLst/>
          </a:prstGeom>
          <a:noFill/>
          <a:ln w="88900">
            <a:solidFill>
              <a:srgbClr val="FF0000"/>
            </a:solidFill>
            <a:round/>
            <a:headEnd/>
            <a:tailEnd/>
          </a:ln>
          <a:effectLst/>
        </p:spPr>
        <p:txBody>
          <a:bodyPr/>
          <a:lstStyle/>
          <a:p>
            <a:endParaRPr lang="fr-F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Analyse du profil ECORS des </a:t>
            </a:r>
            <a:r>
              <a:rPr lang="fr-FR" sz="1600" dirty="0" smtClean="0">
                <a:solidFill>
                  <a:schemeClr val="bg1"/>
                </a:solidFill>
                <a:latin typeface="OpenDyslexic" pitchFamily="50" charset="0"/>
              </a:rPr>
              <a:t>Pyrénées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2" name="Picture 10" descr="ecors"/>
          <p:cNvPicPr>
            <a:picLocks noChangeAspect="1" noChangeArrowheads="1"/>
          </p:cNvPicPr>
          <p:nvPr/>
        </p:nvPicPr>
        <p:blipFill>
          <a:blip r:embed="rId3" cstate="print"/>
          <a:srcRect/>
          <a:stretch>
            <a:fillRect/>
          </a:stretch>
        </p:blipFill>
        <p:spPr bwMode="auto">
          <a:xfrm>
            <a:off x="457200" y="4267200"/>
            <a:ext cx="8534400" cy="2101850"/>
          </a:xfrm>
          <a:prstGeom prst="rect">
            <a:avLst/>
          </a:prstGeom>
          <a:noFill/>
        </p:spPr>
      </p:pic>
      <p:pic>
        <p:nvPicPr>
          <p:cNvPr id="38923" name="Picture 11" descr="ecors_localisation"/>
          <p:cNvPicPr>
            <a:picLocks noChangeAspect="1" noChangeArrowheads="1"/>
          </p:cNvPicPr>
          <p:nvPr/>
        </p:nvPicPr>
        <p:blipFill>
          <a:blip r:embed="rId4" cstate="print"/>
          <a:srcRect/>
          <a:stretch>
            <a:fillRect/>
          </a:stretch>
        </p:blipFill>
        <p:spPr bwMode="auto">
          <a:xfrm>
            <a:off x="457200" y="563563"/>
            <a:ext cx="5562600" cy="3398837"/>
          </a:xfrm>
          <a:prstGeom prst="rect">
            <a:avLst/>
          </a:prstGeom>
          <a:noFill/>
        </p:spPr>
      </p:pic>
      <p:grpSp>
        <p:nvGrpSpPr>
          <p:cNvPr id="38969" name="Group 57"/>
          <p:cNvGrpSpPr>
            <a:grpSpLocks/>
          </p:cNvGrpSpPr>
          <p:nvPr/>
        </p:nvGrpSpPr>
        <p:grpSpPr bwMode="auto">
          <a:xfrm>
            <a:off x="609600" y="5334000"/>
            <a:ext cx="8210550" cy="565150"/>
            <a:chOff x="384" y="3360"/>
            <a:chExt cx="5172" cy="356"/>
          </a:xfrm>
        </p:grpSpPr>
        <p:grpSp>
          <p:nvGrpSpPr>
            <p:cNvPr id="38928" name="Group 16"/>
            <p:cNvGrpSpPr>
              <a:grpSpLocks/>
            </p:cNvGrpSpPr>
            <p:nvPr/>
          </p:nvGrpSpPr>
          <p:grpSpPr bwMode="auto">
            <a:xfrm>
              <a:off x="384" y="3360"/>
              <a:ext cx="5172" cy="356"/>
              <a:chOff x="384" y="3360"/>
              <a:chExt cx="5172" cy="356"/>
            </a:xfrm>
          </p:grpSpPr>
          <p:sp>
            <p:nvSpPr>
              <p:cNvPr id="38926" name="Freeform 14"/>
              <p:cNvSpPr>
                <a:spLocks/>
              </p:cNvSpPr>
              <p:nvPr/>
            </p:nvSpPr>
            <p:spPr bwMode="auto">
              <a:xfrm>
                <a:off x="384" y="3431"/>
                <a:ext cx="2824" cy="285"/>
              </a:xfrm>
              <a:custGeom>
                <a:avLst/>
                <a:gdLst/>
                <a:ahLst/>
                <a:cxnLst>
                  <a:cxn ang="0">
                    <a:pos x="0" y="25"/>
                  </a:cxn>
                  <a:cxn ang="0">
                    <a:pos x="232" y="17"/>
                  </a:cxn>
                  <a:cxn ang="0">
                    <a:pos x="512" y="13"/>
                  </a:cxn>
                  <a:cxn ang="0">
                    <a:pos x="784" y="1"/>
                  </a:cxn>
                  <a:cxn ang="0">
                    <a:pos x="988" y="9"/>
                  </a:cxn>
                  <a:cxn ang="0">
                    <a:pos x="1196" y="13"/>
                  </a:cxn>
                  <a:cxn ang="0">
                    <a:pos x="1616" y="49"/>
                  </a:cxn>
                  <a:cxn ang="0">
                    <a:pos x="1972" y="89"/>
                  </a:cxn>
                  <a:cxn ang="0">
                    <a:pos x="2196" y="109"/>
                  </a:cxn>
                  <a:cxn ang="0">
                    <a:pos x="2420" y="153"/>
                  </a:cxn>
                  <a:cxn ang="0">
                    <a:pos x="2720" y="245"/>
                  </a:cxn>
                  <a:cxn ang="0">
                    <a:pos x="2824" y="285"/>
                  </a:cxn>
                </a:cxnLst>
                <a:rect l="0" t="0" r="r" b="b"/>
                <a:pathLst>
                  <a:path w="2824" h="285">
                    <a:moveTo>
                      <a:pt x="0" y="25"/>
                    </a:moveTo>
                    <a:cubicBezTo>
                      <a:pt x="73" y="22"/>
                      <a:pt x="147" y="19"/>
                      <a:pt x="232" y="17"/>
                    </a:cubicBezTo>
                    <a:cubicBezTo>
                      <a:pt x="317" y="15"/>
                      <a:pt x="420" y="16"/>
                      <a:pt x="512" y="13"/>
                    </a:cubicBezTo>
                    <a:cubicBezTo>
                      <a:pt x="604" y="10"/>
                      <a:pt x="705" y="2"/>
                      <a:pt x="784" y="1"/>
                    </a:cubicBezTo>
                    <a:cubicBezTo>
                      <a:pt x="863" y="0"/>
                      <a:pt x="919" y="7"/>
                      <a:pt x="988" y="9"/>
                    </a:cubicBezTo>
                    <a:cubicBezTo>
                      <a:pt x="1057" y="11"/>
                      <a:pt x="1091" y="6"/>
                      <a:pt x="1196" y="13"/>
                    </a:cubicBezTo>
                    <a:cubicBezTo>
                      <a:pt x="1301" y="20"/>
                      <a:pt x="1487" y="36"/>
                      <a:pt x="1616" y="49"/>
                    </a:cubicBezTo>
                    <a:cubicBezTo>
                      <a:pt x="1745" y="62"/>
                      <a:pt x="1875" y="79"/>
                      <a:pt x="1972" y="89"/>
                    </a:cubicBezTo>
                    <a:cubicBezTo>
                      <a:pt x="2069" y="99"/>
                      <a:pt x="2121" y="98"/>
                      <a:pt x="2196" y="109"/>
                    </a:cubicBezTo>
                    <a:cubicBezTo>
                      <a:pt x="2271" y="120"/>
                      <a:pt x="2333" y="130"/>
                      <a:pt x="2420" y="153"/>
                    </a:cubicBezTo>
                    <a:cubicBezTo>
                      <a:pt x="2507" y="176"/>
                      <a:pt x="2653" y="223"/>
                      <a:pt x="2720" y="245"/>
                    </a:cubicBezTo>
                    <a:cubicBezTo>
                      <a:pt x="2787" y="267"/>
                      <a:pt x="2805" y="276"/>
                      <a:pt x="2824" y="285"/>
                    </a:cubicBezTo>
                  </a:path>
                </a:pathLst>
              </a:custGeom>
              <a:noFill/>
              <a:ln w="38100" cap="flat">
                <a:solidFill>
                  <a:srgbClr val="FF3300"/>
                </a:solidFill>
                <a:prstDash val="lgDash"/>
                <a:round/>
                <a:headEnd/>
                <a:tailEnd/>
              </a:ln>
              <a:effectLst/>
            </p:spPr>
            <p:txBody>
              <a:bodyPr/>
              <a:lstStyle/>
              <a:p>
                <a:endParaRPr lang="fr-FR"/>
              </a:p>
            </p:txBody>
          </p:sp>
          <p:sp>
            <p:nvSpPr>
              <p:cNvPr id="38927" name="Freeform 15"/>
              <p:cNvSpPr>
                <a:spLocks/>
              </p:cNvSpPr>
              <p:nvPr/>
            </p:nvSpPr>
            <p:spPr bwMode="auto">
              <a:xfrm>
                <a:off x="3840" y="3360"/>
                <a:ext cx="1716" cy="89"/>
              </a:xfrm>
              <a:custGeom>
                <a:avLst/>
                <a:gdLst/>
                <a:ahLst/>
                <a:cxnLst>
                  <a:cxn ang="0">
                    <a:pos x="0" y="0"/>
                  </a:cxn>
                  <a:cxn ang="0">
                    <a:pos x="128" y="8"/>
                  </a:cxn>
                  <a:cxn ang="0">
                    <a:pos x="228" y="48"/>
                  </a:cxn>
                  <a:cxn ang="0">
                    <a:pos x="336" y="84"/>
                  </a:cxn>
                  <a:cxn ang="0">
                    <a:pos x="424" y="80"/>
                  </a:cxn>
                  <a:cxn ang="0">
                    <a:pos x="592" y="60"/>
                  </a:cxn>
                  <a:cxn ang="0">
                    <a:pos x="732" y="40"/>
                  </a:cxn>
                  <a:cxn ang="0">
                    <a:pos x="872" y="24"/>
                  </a:cxn>
                  <a:cxn ang="0">
                    <a:pos x="1012" y="12"/>
                  </a:cxn>
                  <a:cxn ang="0">
                    <a:pos x="1164" y="16"/>
                  </a:cxn>
                  <a:cxn ang="0">
                    <a:pos x="1348" y="8"/>
                  </a:cxn>
                  <a:cxn ang="0">
                    <a:pos x="1716" y="0"/>
                  </a:cxn>
                </a:cxnLst>
                <a:rect l="0" t="0" r="r" b="b"/>
                <a:pathLst>
                  <a:path w="1716" h="89">
                    <a:moveTo>
                      <a:pt x="0" y="0"/>
                    </a:moveTo>
                    <a:cubicBezTo>
                      <a:pt x="45" y="0"/>
                      <a:pt x="90" y="0"/>
                      <a:pt x="128" y="8"/>
                    </a:cubicBezTo>
                    <a:cubicBezTo>
                      <a:pt x="166" y="16"/>
                      <a:pt x="193" y="35"/>
                      <a:pt x="228" y="48"/>
                    </a:cubicBezTo>
                    <a:cubicBezTo>
                      <a:pt x="263" y="61"/>
                      <a:pt x="303" y="79"/>
                      <a:pt x="336" y="84"/>
                    </a:cubicBezTo>
                    <a:cubicBezTo>
                      <a:pt x="369" y="89"/>
                      <a:pt x="381" y="84"/>
                      <a:pt x="424" y="80"/>
                    </a:cubicBezTo>
                    <a:cubicBezTo>
                      <a:pt x="467" y="76"/>
                      <a:pt x="541" y="67"/>
                      <a:pt x="592" y="60"/>
                    </a:cubicBezTo>
                    <a:cubicBezTo>
                      <a:pt x="643" y="53"/>
                      <a:pt x="685" y="46"/>
                      <a:pt x="732" y="40"/>
                    </a:cubicBezTo>
                    <a:cubicBezTo>
                      <a:pt x="779" y="34"/>
                      <a:pt x="825" y="29"/>
                      <a:pt x="872" y="24"/>
                    </a:cubicBezTo>
                    <a:cubicBezTo>
                      <a:pt x="919" y="19"/>
                      <a:pt x="963" y="13"/>
                      <a:pt x="1012" y="12"/>
                    </a:cubicBezTo>
                    <a:cubicBezTo>
                      <a:pt x="1061" y="11"/>
                      <a:pt x="1108" y="17"/>
                      <a:pt x="1164" y="16"/>
                    </a:cubicBezTo>
                    <a:cubicBezTo>
                      <a:pt x="1220" y="15"/>
                      <a:pt x="1256" y="11"/>
                      <a:pt x="1348" y="8"/>
                    </a:cubicBezTo>
                    <a:cubicBezTo>
                      <a:pt x="1440" y="5"/>
                      <a:pt x="1578" y="2"/>
                      <a:pt x="1716" y="0"/>
                    </a:cubicBezTo>
                  </a:path>
                </a:pathLst>
              </a:custGeom>
              <a:noFill/>
              <a:ln w="38100" cap="flat">
                <a:solidFill>
                  <a:srgbClr val="FF3300"/>
                </a:solidFill>
                <a:prstDash val="lgDash"/>
                <a:round/>
                <a:headEnd/>
                <a:tailEnd/>
              </a:ln>
              <a:effectLst/>
            </p:spPr>
            <p:txBody>
              <a:bodyPr/>
              <a:lstStyle/>
              <a:p>
                <a:endParaRPr lang="fr-FR"/>
              </a:p>
            </p:txBody>
          </p:sp>
        </p:grpSp>
        <p:sp>
          <p:nvSpPr>
            <p:cNvPr id="38929" name="Text Box 17"/>
            <p:cNvSpPr txBox="1">
              <a:spLocks noChangeArrowheads="1"/>
            </p:cNvSpPr>
            <p:nvPr/>
          </p:nvSpPr>
          <p:spPr bwMode="auto">
            <a:xfrm>
              <a:off x="1344" y="3504"/>
              <a:ext cx="720" cy="192"/>
            </a:xfrm>
            <a:prstGeom prst="rect">
              <a:avLst/>
            </a:prstGeom>
            <a:noFill/>
            <a:ln w="9525">
              <a:noFill/>
              <a:miter lim="800000"/>
              <a:headEnd/>
              <a:tailEnd/>
            </a:ln>
            <a:effectLst/>
          </p:spPr>
          <p:txBody>
            <a:bodyPr>
              <a:spAutoFit/>
            </a:bodyPr>
            <a:lstStyle/>
            <a:p>
              <a:pPr>
                <a:spcBef>
                  <a:spcPct val="50000"/>
                </a:spcBef>
              </a:pPr>
              <a:r>
                <a:rPr lang="fr-FR" sz="1400"/>
                <a:t>MANTEAU</a:t>
              </a:r>
            </a:p>
          </p:txBody>
        </p:sp>
      </p:grpSp>
      <p:pic>
        <p:nvPicPr>
          <p:cNvPr id="38959" name="Picture 47" descr="deferentes_structures"/>
          <p:cNvPicPr>
            <a:picLocks noChangeAspect="1" noChangeArrowheads="1"/>
          </p:cNvPicPr>
          <p:nvPr/>
        </p:nvPicPr>
        <p:blipFill>
          <a:blip r:embed="rId5" cstate="print"/>
          <a:srcRect/>
          <a:stretch>
            <a:fillRect/>
          </a:stretch>
        </p:blipFill>
        <p:spPr bwMode="auto">
          <a:xfrm>
            <a:off x="6019800" y="533400"/>
            <a:ext cx="2992438" cy="2847975"/>
          </a:xfrm>
          <a:prstGeom prst="rect">
            <a:avLst/>
          </a:prstGeom>
          <a:noFill/>
        </p:spPr>
      </p:pic>
      <p:grpSp>
        <p:nvGrpSpPr>
          <p:cNvPr id="38968" name="Group 56"/>
          <p:cNvGrpSpPr>
            <a:grpSpLocks/>
          </p:cNvGrpSpPr>
          <p:nvPr/>
        </p:nvGrpSpPr>
        <p:grpSpPr bwMode="auto">
          <a:xfrm>
            <a:off x="1462088" y="4143375"/>
            <a:ext cx="6872287" cy="1790700"/>
            <a:chOff x="921" y="2610"/>
            <a:chExt cx="4329" cy="1128"/>
          </a:xfrm>
        </p:grpSpPr>
        <p:grpSp>
          <p:nvGrpSpPr>
            <p:cNvPr id="38950" name="Group 38"/>
            <p:cNvGrpSpPr>
              <a:grpSpLocks/>
            </p:cNvGrpSpPr>
            <p:nvPr/>
          </p:nvGrpSpPr>
          <p:grpSpPr bwMode="auto">
            <a:xfrm>
              <a:off x="1056" y="2847"/>
              <a:ext cx="4194" cy="891"/>
              <a:chOff x="1056" y="2847"/>
              <a:chExt cx="4194" cy="891"/>
            </a:xfrm>
          </p:grpSpPr>
          <p:sp>
            <p:nvSpPr>
              <p:cNvPr id="38930" name="Freeform 18"/>
              <p:cNvSpPr>
                <a:spLocks/>
              </p:cNvSpPr>
              <p:nvPr/>
            </p:nvSpPr>
            <p:spPr bwMode="auto">
              <a:xfrm>
                <a:off x="3343" y="2880"/>
                <a:ext cx="491" cy="858"/>
              </a:xfrm>
              <a:custGeom>
                <a:avLst/>
                <a:gdLst/>
                <a:ahLst/>
                <a:cxnLst>
                  <a:cxn ang="0">
                    <a:pos x="257" y="0"/>
                  </a:cxn>
                  <a:cxn ang="0">
                    <a:pos x="275" y="57"/>
                  </a:cxn>
                  <a:cxn ang="0">
                    <a:pos x="266" y="123"/>
                  </a:cxn>
                  <a:cxn ang="0">
                    <a:pos x="239" y="150"/>
                  </a:cxn>
                  <a:cxn ang="0">
                    <a:pos x="152" y="183"/>
                  </a:cxn>
                  <a:cxn ang="0">
                    <a:pos x="74" y="237"/>
                  </a:cxn>
                  <a:cxn ang="0">
                    <a:pos x="35" y="258"/>
                  </a:cxn>
                  <a:cxn ang="0">
                    <a:pos x="23" y="303"/>
                  </a:cxn>
                  <a:cxn ang="0">
                    <a:pos x="11" y="402"/>
                  </a:cxn>
                  <a:cxn ang="0">
                    <a:pos x="14" y="498"/>
                  </a:cxn>
                  <a:cxn ang="0">
                    <a:pos x="98" y="606"/>
                  </a:cxn>
                  <a:cxn ang="0">
                    <a:pos x="311" y="756"/>
                  </a:cxn>
                  <a:cxn ang="0">
                    <a:pos x="491" y="858"/>
                  </a:cxn>
                </a:cxnLst>
                <a:rect l="0" t="0" r="r" b="b"/>
                <a:pathLst>
                  <a:path w="491" h="858">
                    <a:moveTo>
                      <a:pt x="257" y="0"/>
                    </a:moveTo>
                    <a:cubicBezTo>
                      <a:pt x="265" y="18"/>
                      <a:pt x="274" y="37"/>
                      <a:pt x="275" y="57"/>
                    </a:cubicBezTo>
                    <a:cubicBezTo>
                      <a:pt x="276" y="77"/>
                      <a:pt x="272" y="108"/>
                      <a:pt x="266" y="123"/>
                    </a:cubicBezTo>
                    <a:cubicBezTo>
                      <a:pt x="260" y="138"/>
                      <a:pt x="258" y="140"/>
                      <a:pt x="239" y="150"/>
                    </a:cubicBezTo>
                    <a:cubicBezTo>
                      <a:pt x="220" y="160"/>
                      <a:pt x="179" y="169"/>
                      <a:pt x="152" y="183"/>
                    </a:cubicBezTo>
                    <a:cubicBezTo>
                      <a:pt x="125" y="197"/>
                      <a:pt x="93" y="224"/>
                      <a:pt x="74" y="237"/>
                    </a:cubicBezTo>
                    <a:cubicBezTo>
                      <a:pt x="55" y="250"/>
                      <a:pt x="43" y="247"/>
                      <a:pt x="35" y="258"/>
                    </a:cubicBezTo>
                    <a:cubicBezTo>
                      <a:pt x="27" y="269"/>
                      <a:pt x="27" y="279"/>
                      <a:pt x="23" y="303"/>
                    </a:cubicBezTo>
                    <a:cubicBezTo>
                      <a:pt x="19" y="327"/>
                      <a:pt x="12" y="370"/>
                      <a:pt x="11" y="402"/>
                    </a:cubicBezTo>
                    <a:cubicBezTo>
                      <a:pt x="10" y="434"/>
                      <a:pt x="0" y="464"/>
                      <a:pt x="14" y="498"/>
                    </a:cubicBezTo>
                    <a:cubicBezTo>
                      <a:pt x="28" y="532"/>
                      <a:pt x="49" y="563"/>
                      <a:pt x="98" y="606"/>
                    </a:cubicBezTo>
                    <a:cubicBezTo>
                      <a:pt x="147" y="649"/>
                      <a:pt x="246" y="714"/>
                      <a:pt x="311" y="756"/>
                    </a:cubicBezTo>
                    <a:cubicBezTo>
                      <a:pt x="376" y="798"/>
                      <a:pt x="433" y="828"/>
                      <a:pt x="491" y="858"/>
                    </a:cubicBezTo>
                  </a:path>
                </a:pathLst>
              </a:custGeom>
              <a:noFill/>
              <a:ln w="31750">
                <a:solidFill>
                  <a:srgbClr val="FF0000"/>
                </a:solidFill>
                <a:round/>
                <a:headEnd/>
                <a:tailEnd/>
              </a:ln>
              <a:effectLst/>
            </p:spPr>
            <p:txBody>
              <a:bodyPr/>
              <a:lstStyle/>
              <a:p>
                <a:endParaRPr lang="fr-FR"/>
              </a:p>
            </p:txBody>
          </p:sp>
          <p:sp>
            <p:nvSpPr>
              <p:cNvPr id="38931" name="Freeform 19"/>
              <p:cNvSpPr>
                <a:spLocks/>
              </p:cNvSpPr>
              <p:nvPr/>
            </p:nvSpPr>
            <p:spPr bwMode="auto">
              <a:xfrm>
                <a:off x="1392" y="2880"/>
                <a:ext cx="2034" cy="588"/>
              </a:xfrm>
              <a:custGeom>
                <a:avLst/>
                <a:gdLst/>
                <a:ahLst/>
                <a:cxnLst>
                  <a:cxn ang="0">
                    <a:pos x="0" y="0"/>
                  </a:cxn>
                  <a:cxn ang="0">
                    <a:pos x="39" y="30"/>
                  </a:cxn>
                  <a:cxn ang="0">
                    <a:pos x="57" y="57"/>
                  </a:cxn>
                  <a:cxn ang="0">
                    <a:pos x="105" y="69"/>
                  </a:cxn>
                  <a:cxn ang="0">
                    <a:pos x="249" y="81"/>
                  </a:cxn>
                  <a:cxn ang="0">
                    <a:pos x="495" y="93"/>
                  </a:cxn>
                  <a:cxn ang="0">
                    <a:pos x="801" y="108"/>
                  </a:cxn>
                  <a:cxn ang="0">
                    <a:pos x="1095" y="126"/>
                  </a:cxn>
                  <a:cxn ang="0">
                    <a:pos x="1173" y="129"/>
                  </a:cxn>
                  <a:cxn ang="0">
                    <a:pos x="1269" y="165"/>
                  </a:cxn>
                  <a:cxn ang="0">
                    <a:pos x="1404" y="213"/>
                  </a:cxn>
                  <a:cxn ang="0">
                    <a:pos x="1653" y="393"/>
                  </a:cxn>
                  <a:cxn ang="0">
                    <a:pos x="1854" y="513"/>
                  </a:cxn>
                  <a:cxn ang="0">
                    <a:pos x="2034" y="588"/>
                  </a:cxn>
                </a:cxnLst>
                <a:rect l="0" t="0" r="r" b="b"/>
                <a:pathLst>
                  <a:path w="2034" h="588">
                    <a:moveTo>
                      <a:pt x="0" y="0"/>
                    </a:moveTo>
                    <a:cubicBezTo>
                      <a:pt x="15" y="10"/>
                      <a:pt x="30" y="21"/>
                      <a:pt x="39" y="30"/>
                    </a:cubicBezTo>
                    <a:cubicBezTo>
                      <a:pt x="48" y="39"/>
                      <a:pt x="46" y="50"/>
                      <a:pt x="57" y="57"/>
                    </a:cubicBezTo>
                    <a:cubicBezTo>
                      <a:pt x="68" y="64"/>
                      <a:pt x="73" y="65"/>
                      <a:pt x="105" y="69"/>
                    </a:cubicBezTo>
                    <a:cubicBezTo>
                      <a:pt x="137" y="73"/>
                      <a:pt x="184" y="77"/>
                      <a:pt x="249" y="81"/>
                    </a:cubicBezTo>
                    <a:cubicBezTo>
                      <a:pt x="314" y="85"/>
                      <a:pt x="403" y="88"/>
                      <a:pt x="495" y="93"/>
                    </a:cubicBezTo>
                    <a:cubicBezTo>
                      <a:pt x="587" y="98"/>
                      <a:pt x="701" y="103"/>
                      <a:pt x="801" y="108"/>
                    </a:cubicBezTo>
                    <a:cubicBezTo>
                      <a:pt x="901" y="113"/>
                      <a:pt x="1033" y="122"/>
                      <a:pt x="1095" y="126"/>
                    </a:cubicBezTo>
                    <a:cubicBezTo>
                      <a:pt x="1157" y="130"/>
                      <a:pt x="1144" y="122"/>
                      <a:pt x="1173" y="129"/>
                    </a:cubicBezTo>
                    <a:cubicBezTo>
                      <a:pt x="1202" y="136"/>
                      <a:pt x="1231" y="151"/>
                      <a:pt x="1269" y="165"/>
                    </a:cubicBezTo>
                    <a:cubicBezTo>
                      <a:pt x="1307" y="179"/>
                      <a:pt x="1340" y="175"/>
                      <a:pt x="1404" y="213"/>
                    </a:cubicBezTo>
                    <a:cubicBezTo>
                      <a:pt x="1468" y="251"/>
                      <a:pt x="1578" y="343"/>
                      <a:pt x="1653" y="393"/>
                    </a:cubicBezTo>
                    <a:cubicBezTo>
                      <a:pt x="1728" y="443"/>
                      <a:pt x="1790" y="480"/>
                      <a:pt x="1854" y="513"/>
                    </a:cubicBezTo>
                    <a:cubicBezTo>
                      <a:pt x="1918" y="546"/>
                      <a:pt x="1976" y="567"/>
                      <a:pt x="2034" y="588"/>
                    </a:cubicBezTo>
                  </a:path>
                </a:pathLst>
              </a:custGeom>
              <a:noFill/>
              <a:ln w="31750">
                <a:solidFill>
                  <a:srgbClr val="FF0000"/>
                </a:solidFill>
                <a:round/>
                <a:headEnd/>
                <a:tailEnd/>
              </a:ln>
              <a:effectLst/>
            </p:spPr>
            <p:txBody>
              <a:bodyPr/>
              <a:lstStyle/>
              <a:p>
                <a:endParaRPr lang="fr-FR"/>
              </a:p>
            </p:txBody>
          </p:sp>
          <p:sp>
            <p:nvSpPr>
              <p:cNvPr id="38932" name="Freeform 20"/>
              <p:cNvSpPr>
                <a:spLocks/>
              </p:cNvSpPr>
              <p:nvPr/>
            </p:nvSpPr>
            <p:spPr bwMode="auto">
              <a:xfrm>
                <a:off x="1056" y="2880"/>
                <a:ext cx="429" cy="69"/>
              </a:xfrm>
              <a:custGeom>
                <a:avLst/>
                <a:gdLst/>
                <a:ahLst/>
                <a:cxnLst>
                  <a:cxn ang="0">
                    <a:pos x="0" y="0"/>
                  </a:cxn>
                  <a:cxn ang="0">
                    <a:pos x="48" y="42"/>
                  </a:cxn>
                  <a:cxn ang="0">
                    <a:pos x="105" y="57"/>
                  </a:cxn>
                  <a:cxn ang="0">
                    <a:pos x="195" y="60"/>
                  </a:cxn>
                  <a:cxn ang="0">
                    <a:pos x="429" y="69"/>
                  </a:cxn>
                </a:cxnLst>
                <a:rect l="0" t="0" r="r" b="b"/>
                <a:pathLst>
                  <a:path w="429" h="69">
                    <a:moveTo>
                      <a:pt x="0" y="0"/>
                    </a:moveTo>
                    <a:cubicBezTo>
                      <a:pt x="15" y="16"/>
                      <a:pt x="31" y="33"/>
                      <a:pt x="48" y="42"/>
                    </a:cubicBezTo>
                    <a:cubicBezTo>
                      <a:pt x="65" y="51"/>
                      <a:pt x="81" y="54"/>
                      <a:pt x="105" y="57"/>
                    </a:cubicBezTo>
                    <a:cubicBezTo>
                      <a:pt x="129" y="60"/>
                      <a:pt x="141" y="58"/>
                      <a:pt x="195" y="60"/>
                    </a:cubicBezTo>
                    <a:cubicBezTo>
                      <a:pt x="249" y="62"/>
                      <a:pt x="339" y="65"/>
                      <a:pt x="429" y="69"/>
                    </a:cubicBezTo>
                  </a:path>
                </a:pathLst>
              </a:custGeom>
              <a:noFill/>
              <a:ln w="31750">
                <a:solidFill>
                  <a:srgbClr val="FF0000"/>
                </a:solidFill>
                <a:round/>
                <a:headEnd/>
                <a:tailEnd/>
              </a:ln>
              <a:effectLst/>
            </p:spPr>
            <p:txBody>
              <a:bodyPr/>
              <a:lstStyle/>
              <a:p>
                <a:endParaRPr lang="fr-FR"/>
              </a:p>
            </p:txBody>
          </p:sp>
          <p:sp>
            <p:nvSpPr>
              <p:cNvPr id="38933" name="Freeform 21"/>
              <p:cNvSpPr>
                <a:spLocks/>
              </p:cNvSpPr>
              <p:nvPr/>
            </p:nvSpPr>
            <p:spPr bwMode="auto">
              <a:xfrm>
                <a:off x="1584" y="2880"/>
                <a:ext cx="138" cy="84"/>
              </a:xfrm>
              <a:custGeom>
                <a:avLst/>
                <a:gdLst/>
                <a:ahLst/>
                <a:cxnLst>
                  <a:cxn ang="0">
                    <a:pos x="0" y="0"/>
                  </a:cxn>
                  <a:cxn ang="0">
                    <a:pos x="30" y="39"/>
                  </a:cxn>
                  <a:cxn ang="0">
                    <a:pos x="78" y="69"/>
                  </a:cxn>
                  <a:cxn ang="0">
                    <a:pos x="138" y="84"/>
                  </a:cxn>
                </a:cxnLst>
                <a:rect l="0" t="0" r="r" b="b"/>
                <a:pathLst>
                  <a:path w="138" h="84">
                    <a:moveTo>
                      <a:pt x="0" y="0"/>
                    </a:moveTo>
                    <a:cubicBezTo>
                      <a:pt x="8" y="14"/>
                      <a:pt x="17" y="28"/>
                      <a:pt x="30" y="39"/>
                    </a:cubicBezTo>
                    <a:cubicBezTo>
                      <a:pt x="43" y="50"/>
                      <a:pt x="60" y="62"/>
                      <a:pt x="78" y="69"/>
                    </a:cubicBezTo>
                    <a:cubicBezTo>
                      <a:pt x="96" y="76"/>
                      <a:pt x="117" y="80"/>
                      <a:pt x="138" y="84"/>
                    </a:cubicBezTo>
                  </a:path>
                </a:pathLst>
              </a:custGeom>
              <a:noFill/>
              <a:ln w="31750">
                <a:solidFill>
                  <a:srgbClr val="FF0000"/>
                </a:solidFill>
                <a:round/>
                <a:headEnd/>
                <a:tailEnd/>
              </a:ln>
              <a:effectLst/>
            </p:spPr>
            <p:txBody>
              <a:bodyPr/>
              <a:lstStyle/>
              <a:p>
                <a:endParaRPr lang="fr-FR"/>
              </a:p>
            </p:txBody>
          </p:sp>
          <p:sp>
            <p:nvSpPr>
              <p:cNvPr id="38939" name="Freeform 27"/>
              <p:cNvSpPr>
                <a:spLocks/>
              </p:cNvSpPr>
              <p:nvPr/>
            </p:nvSpPr>
            <p:spPr bwMode="auto">
              <a:xfrm>
                <a:off x="2928" y="2853"/>
                <a:ext cx="288" cy="171"/>
              </a:xfrm>
              <a:custGeom>
                <a:avLst/>
                <a:gdLst/>
                <a:ahLst/>
                <a:cxnLst>
                  <a:cxn ang="0">
                    <a:pos x="288" y="171"/>
                  </a:cxn>
                  <a:cxn ang="0">
                    <a:pos x="237" y="129"/>
                  </a:cxn>
                  <a:cxn ang="0">
                    <a:pos x="165" y="78"/>
                  </a:cxn>
                  <a:cxn ang="0">
                    <a:pos x="84" y="36"/>
                  </a:cxn>
                  <a:cxn ang="0">
                    <a:pos x="0" y="0"/>
                  </a:cxn>
                </a:cxnLst>
                <a:rect l="0" t="0" r="r" b="b"/>
                <a:pathLst>
                  <a:path w="288" h="171">
                    <a:moveTo>
                      <a:pt x="288" y="171"/>
                    </a:moveTo>
                    <a:cubicBezTo>
                      <a:pt x="272" y="157"/>
                      <a:pt x="257" y="144"/>
                      <a:pt x="237" y="129"/>
                    </a:cubicBezTo>
                    <a:cubicBezTo>
                      <a:pt x="217" y="114"/>
                      <a:pt x="190" y="93"/>
                      <a:pt x="165" y="78"/>
                    </a:cubicBezTo>
                    <a:cubicBezTo>
                      <a:pt x="140" y="63"/>
                      <a:pt x="112" y="49"/>
                      <a:pt x="84" y="36"/>
                    </a:cubicBezTo>
                    <a:cubicBezTo>
                      <a:pt x="56" y="23"/>
                      <a:pt x="28" y="11"/>
                      <a:pt x="0" y="0"/>
                    </a:cubicBezTo>
                  </a:path>
                </a:pathLst>
              </a:custGeom>
              <a:noFill/>
              <a:ln w="31750">
                <a:solidFill>
                  <a:srgbClr val="FF0000"/>
                </a:solidFill>
                <a:round/>
                <a:headEnd/>
                <a:tailEnd/>
              </a:ln>
              <a:effectLst/>
            </p:spPr>
            <p:txBody>
              <a:bodyPr/>
              <a:lstStyle/>
              <a:p>
                <a:endParaRPr lang="fr-FR"/>
              </a:p>
            </p:txBody>
          </p:sp>
          <p:sp>
            <p:nvSpPr>
              <p:cNvPr id="38941" name="Freeform 29"/>
              <p:cNvSpPr>
                <a:spLocks/>
              </p:cNvSpPr>
              <p:nvPr/>
            </p:nvSpPr>
            <p:spPr bwMode="auto">
              <a:xfrm>
                <a:off x="2376" y="2847"/>
                <a:ext cx="717" cy="273"/>
              </a:xfrm>
              <a:custGeom>
                <a:avLst/>
                <a:gdLst/>
                <a:ahLst/>
                <a:cxnLst>
                  <a:cxn ang="0">
                    <a:pos x="696" y="273"/>
                  </a:cxn>
                  <a:cxn ang="0">
                    <a:pos x="717" y="264"/>
                  </a:cxn>
                  <a:cxn ang="0">
                    <a:pos x="600" y="198"/>
                  </a:cxn>
                  <a:cxn ang="0">
                    <a:pos x="477" y="138"/>
                  </a:cxn>
                  <a:cxn ang="0">
                    <a:pos x="333" y="81"/>
                  </a:cxn>
                  <a:cxn ang="0">
                    <a:pos x="186" y="39"/>
                  </a:cxn>
                  <a:cxn ang="0">
                    <a:pos x="0" y="0"/>
                  </a:cxn>
                </a:cxnLst>
                <a:rect l="0" t="0" r="r" b="b"/>
                <a:pathLst>
                  <a:path w="717" h="273">
                    <a:moveTo>
                      <a:pt x="696" y="273"/>
                    </a:moveTo>
                    <a:lnTo>
                      <a:pt x="717" y="264"/>
                    </a:lnTo>
                    <a:cubicBezTo>
                      <a:pt x="701" y="252"/>
                      <a:pt x="640" y="219"/>
                      <a:pt x="600" y="198"/>
                    </a:cubicBezTo>
                    <a:cubicBezTo>
                      <a:pt x="560" y="177"/>
                      <a:pt x="521" y="157"/>
                      <a:pt x="477" y="138"/>
                    </a:cubicBezTo>
                    <a:cubicBezTo>
                      <a:pt x="433" y="119"/>
                      <a:pt x="382" y="97"/>
                      <a:pt x="333" y="81"/>
                    </a:cubicBezTo>
                    <a:cubicBezTo>
                      <a:pt x="284" y="65"/>
                      <a:pt x="241" y="52"/>
                      <a:pt x="186" y="39"/>
                    </a:cubicBezTo>
                    <a:cubicBezTo>
                      <a:pt x="131" y="26"/>
                      <a:pt x="65" y="13"/>
                      <a:pt x="0" y="0"/>
                    </a:cubicBezTo>
                  </a:path>
                </a:pathLst>
              </a:custGeom>
              <a:noFill/>
              <a:ln w="31750">
                <a:solidFill>
                  <a:srgbClr val="FF0000"/>
                </a:solidFill>
                <a:round/>
                <a:headEnd/>
                <a:tailEnd/>
              </a:ln>
              <a:effectLst/>
            </p:spPr>
            <p:txBody>
              <a:bodyPr/>
              <a:lstStyle/>
              <a:p>
                <a:endParaRPr lang="fr-FR"/>
              </a:p>
            </p:txBody>
          </p:sp>
          <p:sp>
            <p:nvSpPr>
              <p:cNvPr id="38946" name="Freeform 34"/>
              <p:cNvSpPr>
                <a:spLocks/>
              </p:cNvSpPr>
              <p:nvPr/>
            </p:nvSpPr>
            <p:spPr bwMode="auto">
              <a:xfrm>
                <a:off x="3366" y="2912"/>
                <a:ext cx="1884" cy="256"/>
              </a:xfrm>
              <a:custGeom>
                <a:avLst/>
                <a:gdLst/>
                <a:ahLst/>
                <a:cxnLst>
                  <a:cxn ang="0">
                    <a:pos x="1866" y="16"/>
                  </a:cxn>
                  <a:cxn ang="0">
                    <a:pos x="1884" y="1"/>
                  </a:cxn>
                  <a:cxn ang="0">
                    <a:pos x="1776" y="10"/>
                  </a:cxn>
                  <a:cxn ang="0">
                    <a:pos x="1527" y="25"/>
                  </a:cxn>
                  <a:cxn ang="0">
                    <a:pos x="1380" y="25"/>
                  </a:cxn>
                  <a:cxn ang="0">
                    <a:pos x="1272" y="43"/>
                  </a:cxn>
                  <a:cxn ang="0">
                    <a:pos x="1173" y="49"/>
                  </a:cxn>
                  <a:cxn ang="0">
                    <a:pos x="999" y="58"/>
                  </a:cxn>
                  <a:cxn ang="0">
                    <a:pos x="891" y="97"/>
                  </a:cxn>
                  <a:cxn ang="0">
                    <a:pos x="813" y="118"/>
                  </a:cxn>
                  <a:cxn ang="0">
                    <a:pos x="714" y="124"/>
                  </a:cxn>
                  <a:cxn ang="0">
                    <a:pos x="588" y="136"/>
                  </a:cxn>
                  <a:cxn ang="0">
                    <a:pos x="456" y="151"/>
                  </a:cxn>
                  <a:cxn ang="0">
                    <a:pos x="354" y="175"/>
                  </a:cxn>
                  <a:cxn ang="0">
                    <a:pos x="252" y="184"/>
                  </a:cxn>
                  <a:cxn ang="0">
                    <a:pos x="102" y="220"/>
                  </a:cxn>
                  <a:cxn ang="0">
                    <a:pos x="0" y="256"/>
                  </a:cxn>
                </a:cxnLst>
                <a:rect l="0" t="0" r="r" b="b"/>
                <a:pathLst>
                  <a:path w="1884" h="256">
                    <a:moveTo>
                      <a:pt x="1866" y="16"/>
                    </a:moveTo>
                    <a:lnTo>
                      <a:pt x="1884" y="1"/>
                    </a:lnTo>
                    <a:cubicBezTo>
                      <a:pt x="1869" y="0"/>
                      <a:pt x="1836" y="6"/>
                      <a:pt x="1776" y="10"/>
                    </a:cubicBezTo>
                    <a:cubicBezTo>
                      <a:pt x="1716" y="14"/>
                      <a:pt x="1593" y="22"/>
                      <a:pt x="1527" y="25"/>
                    </a:cubicBezTo>
                    <a:cubicBezTo>
                      <a:pt x="1461" y="28"/>
                      <a:pt x="1422" y="22"/>
                      <a:pt x="1380" y="25"/>
                    </a:cubicBezTo>
                    <a:cubicBezTo>
                      <a:pt x="1338" y="28"/>
                      <a:pt x="1306" y="39"/>
                      <a:pt x="1272" y="43"/>
                    </a:cubicBezTo>
                    <a:cubicBezTo>
                      <a:pt x="1238" y="47"/>
                      <a:pt x="1218" y="47"/>
                      <a:pt x="1173" y="49"/>
                    </a:cubicBezTo>
                    <a:cubicBezTo>
                      <a:pt x="1128" y="51"/>
                      <a:pt x="1046" y="50"/>
                      <a:pt x="999" y="58"/>
                    </a:cubicBezTo>
                    <a:cubicBezTo>
                      <a:pt x="952" y="66"/>
                      <a:pt x="922" y="87"/>
                      <a:pt x="891" y="97"/>
                    </a:cubicBezTo>
                    <a:cubicBezTo>
                      <a:pt x="860" y="107"/>
                      <a:pt x="842" y="114"/>
                      <a:pt x="813" y="118"/>
                    </a:cubicBezTo>
                    <a:cubicBezTo>
                      <a:pt x="784" y="122"/>
                      <a:pt x="751" y="121"/>
                      <a:pt x="714" y="124"/>
                    </a:cubicBezTo>
                    <a:cubicBezTo>
                      <a:pt x="677" y="127"/>
                      <a:pt x="631" y="132"/>
                      <a:pt x="588" y="136"/>
                    </a:cubicBezTo>
                    <a:cubicBezTo>
                      <a:pt x="545" y="140"/>
                      <a:pt x="495" y="145"/>
                      <a:pt x="456" y="151"/>
                    </a:cubicBezTo>
                    <a:cubicBezTo>
                      <a:pt x="417" y="157"/>
                      <a:pt x="388" y="170"/>
                      <a:pt x="354" y="175"/>
                    </a:cubicBezTo>
                    <a:cubicBezTo>
                      <a:pt x="320" y="180"/>
                      <a:pt x="294" y="176"/>
                      <a:pt x="252" y="184"/>
                    </a:cubicBezTo>
                    <a:cubicBezTo>
                      <a:pt x="210" y="192"/>
                      <a:pt x="144" y="208"/>
                      <a:pt x="102" y="220"/>
                    </a:cubicBezTo>
                    <a:cubicBezTo>
                      <a:pt x="60" y="232"/>
                      <a:pt x="30" y="244"/>
                      <a:pt x="0" y="256"/>
                    </a:cubicBezTo>
                  </a:path>
                </a:pathLst>
              </a:custGeom>
              <a:noFill/>
              <a:ln w="31750">
                <a:solidFill>
                  <a:srgbClr val="FF0000"/>
                </a:solidFill>
                <a:round/>
                <a:headEnd/>
                <a:tailEnd/>
              </a:ln>
              <a:effectLst/>
            </p:spPr>
            <p:txBody>
              <a:bodyPr/>
              <a:lstStyle/>
              <a:p>
                <a:endParaRPr lang="fr-FR"/>
              </a:p>
            </p:txBody>
          </p:sp>
          <p:sp>
            <p:nvSpPr>
              <p:cNvPr id="38947" name="Freeform 35"/>
              <p:cNvSpPr>
                <a:spLocks/>
              </p:cNvSpPr>
              <p:nvPr/>
            </p:nvSpPr>
            <p:spPr bwMode="auto">
              <a:xfrm>
                <a:off x="4032" y="2880"/>
                <a:ext cx="293" cy="162"/>
              </a:xfrm>
              <a:custGeom>
                <a:avLst/>
                <a:gdLst/>
                <a:ahLst/>
                <a:cxnLst>
                  <a:cxn ang="0">
                    <a:pos x="288" y="0"/>
                  </a:cxn>
                  <a:cxn ang="0">
                    <a:pos x="285" y="30"/>
                  </a:cxn>
                  <a:cxn ang="0">
                    <a:pos x="240" y="63"/>
                  </a:cxn>
                  <a:cxn ang="0">
                    <a:pos x="141" y="129"/>
                  </a:cxn>
                  <a:cxn ang="0">
                    <a:pos x="66" y="141"/>
                  </a:cxn>
                  <a:cxn ang="0">
                    <a:pos x="0" y="162"/>
                  </a:cxn>
                </a:cxnLst>
                <a:rect l="0" t="0" r="r" b="b"/>
                <a:pathLst>
                  <a:path w="293" h="162">
                    <a:moveTo>
                      <a:pt x="288" y="0"/>
                    </a:moveTo>
                    <a:cubicBezTo>
                      <a:pt x="290" y="10"/>
                      <a:pt x="293" y="20"/>
                      <a:pt x="285" y="30"/>
                    </a:cubicBezTo>
                    <a:cubicBezTo>
                      <a:pt x="277" y="40"/>
                      <a:pt x="264" y="47"/>
                      <a:pt x="240" y="63"/>
                    </a:cubicBezTo>
                    <a:cubicBezTo>
                      <a:pt x="216" y="79"/>
                      <a:pt x="170" y="116"/>
                      <a:pt x="141" y="129"/>
                    </a:cubicBezTo>
                    <a:cubicBezTo>
                      <a:pt x="112" y="142"/>
                      <a:pt x="90" y="136"/>
                      <a:pt x="66" y="141"/>
                    </a:cubicBezTo>
                    <a:cubicBezTo>
                      <a:pt x="42" y="146"/>
                      <a:pt x="21" y="154"/>
                      <a:pt x="0" y="162"/>
                    </a:cubicBezTo>
                  </a:path>
                </a:pathLst>
              </a:custGeom>
              <a:noFill/>
              <a:ln w="31750">
                <a:solidFill>
                  <a:srgbClr val="FF0000"/>
                </a:solidFill>
                <a:round/>
                <a:headEnd/>
                <a:tailEnd/>
              </a:ln>
              <a:effectLst/>
            </p:spPr>
            <p:txBody>
              <a:bodyPr/>
              <a:lstStyle/>
              <a:p>
                <a:endParaRPr lang="fr-FR"/>
              </a:p>
            </p:txBody>
          </p:sp>
          <p:sp>
            <p:nvSpPr>
              <p:cNvPr id="38948" name="Freeform 36"/>
              <p:cNvSpPr>
                <a:spLocks/>
              </p:cNvSpPr>
              <p:nvPr/>
            </p:nvSpPr>
            <p:spPr bwMode="auto">
              <a:xfrm>
                <a:off x="3600" y="2874"/>
                <a:ext cx="264" cy="150"/>
              </a:xfrm>
              <a:custGeom>
                <a:avLst/>
                <a:gdLst/>
                <a:ahLst/>
                <a:cxnLst>
                  <a:cxn ang="0">
                    <a:pos x="0" y="150"/>
                  </a:cxn>
                  <a:cxn ang="0">
                    <a:pos x="90" y="99"/>
                  </a:cxn>
                  <a:cxn ang="0">
                    <a:pos x="198" y="48"/>
                  </a:cxn>
                  <a:cxn ang="0">
                    <a:pos x="264" y="0"/>
                  </a:cxn>
                </a:cxnLst>
                <a:rect l="0" t="0" r="r" b="b"/>
                <a:pathLst>
                  <a:path w="264" h="150">
                    <a:moveTo>
                      <a:pt x="0" y="150"/>
                    </a:moveTo>
                    <a:cubicBezTo>
                      <a:pt x="28" y="133"/>
                      <a:pt x="57" y="116"/>
                      <a:pt x="90" y="99"/>
                    </a:cubicBezTo>
                    <a:cubicBezTo>
                      <a:pt x="123" y="82"/>
                      <a:pt x="169" y="64"/>
                      <a:pt x="198" y="48"/>
                    </a:cubicBezTo>
                    <a:cubicBezTo>
                      <a:pt x="227" y="32"/>
                      <a:pt x="245" y="16"/>
                      <a:pt x="264" y="0"/>
                    </a:cubicBezTo>
                  </a:path>
                </a:pathLst>
              </a:custGeom>
              <a:noFill/>
              <a:ln w="31750">
                <a:solidFill>
                  <a:srgbClr val="FF0000"/>
                </a:solidFill>
                <a:round/>
                <a:headEnd/>
                <a:tailEnd/>
              </a:ln>
              <a:effectLst/>
            </p:spPr>
            <p:txBody>
              <a:bodyPr/>
              <a:lstStyle/>
              <a:p>
                <a:endParaRPr lang="fr-FR"/>
              </a:p>
            </p:txBody>
          </p:sp>
          <p:sp>
            <p:nvSpPr>
              <p:cNvPr id="38949" name="Freeform 37"/>
              <p:cNvSpPr>
                <a:spLocks/>
              </p:cNvSpPr>
              <p:nvPr/>
            </p:nvSpPr>
            <p:spPr bwMode="auto">
              <a:xfrm>
                <a:off x="4437" y="2880"/>
                <a:ext cx="75" cy="87"/>
              </a:xfrm>
              <a:custGeom>
                <a:avLst/>
                <a:gdLst/>
                <a:ahLst/>
                <a:cxnLst>
                  <a:cxn ang="0">
                    <a:pos x="75" y="0"/>
                  </a:cxn>
                  <a:cxn ang="0">
                    <a:pos x="63" y="36"/>
                  </a:cxn>
                  <a:cxn ang="0">
                    <a:pos x="18" y="75"/>
                  </a:cxn>
                  <a:cxn ang="0">
                    <a:pos x="0" y="87"/>
                  </a:cxn>
                </a:cxnLst>
                <a:rect l="0" t="0" r="r" b="b"/>
                <a:pathLst>
                  <a:path w="75" h="87">
                    <a:moveTo>
                      <a:pt x="75" y="0"/>
                    </a:moveTo>
                    <a:cubicBezTo>
                      <a:pt x="73" y="12"/>
                      <a:pt x="72" y="24"/>
                      <a:pt x="63" y="36"/>
                    </a:cubicBezTo>
                    <a:cubicBezTo>
                      <a:pt x="54" y="48"/>
                      <a:pt x="29" y="66"/>
                      <a:pt x="18" y="75"/>
                    </a:cubicBezTo>
                    <a:cubicBezTo>
                      <a:pt x="7" y="84"/>
                      <a:pt x="3" y="85"/>
                      <a:pt x="0" y="87"/>
                    </a:cubicBezTo>
                  </a:path>
                </a:pathLst>
              </a:custGeom>
              <a:noFill/>
              <a:ln w="31750">
                <a:solidFill>
                  <a:srgbClr val="FF0000"/>
                </a:solidFill>
                <a:round/>
                <a:headEnd/>
                <a:tailEnd/>
              </a:ln>
              <a:effectLst/>
            </p:spPr>
            <p:txBody>
              <a:bodyPr/>
              <a:lstStyle/>
              <a:p>
                <a:endParaRPr lang="fr-FR"/>
              </a:p>
            </p:txBody>
          </p:sp>
        </p:grpSp>
        <p:sp>
          <p:nvSpPr>
            <p:cNvPr id="38951" name="Freeform 39"/>
            <p:cNvSpPr>
              <a:spLocks/>
            </p:cNvSpPr>
            <p:nvPr/>
          </p:nvSpPr>
          <p:spPr bwMode="auto">
            <a:xfrm rot="-2600111">
              <a:off x="921" y="2625"/>
              <a:ext cx="92" cy="234"/>
            </a:xfrm>
            <a:custGeom>
              <a:avLst/>
              <a:gdLst/>
              <a:ahLst/>
              <a:cxnLst>
                <a:cxn ang="0">
                  <a:pos x="0" y="624"/>
                </a:cxn>
                <a:cxn ang="0">
                  <a:pos x="0" y="0"/>
                </a:cxn>
                <a:cxn ang="0">
                  <a:pos x="192" y="336"/>
                </a:cxn>
                <a:cxn ang="0">
                  <a:pos x="48" y="336"/>
                </a:cxn>
                <a:cxn ang="0">
                  <a:pos x="48" y="624"/>
                </a:cxn>
                <a:cxn ang="0">
                  <a:pos x="0" y="624"/>
                </a:cxn>
              </a:cxnLst>
              <a:rect l="0" t="0" r="r" b="b"/>
              <a:pathLst>
                <a:path w="192" h="624">
                  <a:moveTo>
                    <a:pt x="0" y="624"/>
                  </a:moveTo>
                  <a:lnTo>
                    <a:pt x="0" y="0"/>
                  </a:lnTo>
                  <a:lnTo>
                    <a:pt x="192" y="336"/>
                  </a:lnTo>
                  <a:lnTo>
                    <a:pt x="48" y="336"/>
                  </a:lnTo>
                  <a:lnTo>
                    <a:pt x="48" y="624"/>
                  </a:lnTo>
                  <a:lnTo>
                    <a:pt x="0" y="624"/>
                  </a:lnTo>
                  <a:close/>
                </a:path>
              </a:pathLst>
            </a:custGeom>
            <a:solidFill>
              <a:srgbClr val="FF3300"/>
            </a:solidFill>
            <a:ln w="9525">
              <a:solidFill>
                <a:schemeClr val="tx1"/>
              </a:solidFill>
              <a:round/>
              <a:headEnd/>
              <a:tailEnd/>
            </a:ln>
            <a:effectLst/>
          </p:spPr>
          <p:txBody>
            <a:bodyPr/>
            <a:lstStyle/>
            <a:p>
              <a:endParaRPr lang="fr-FR"/>
            </a:p>
          </p:txBody>
        </p:sp>
        <p:sp>
          <p:nvSpPr>
            <p:cNvPr id="38954" name="Freeform 42"/>
            <p:cNvSpPr>
              <a:spLocks/>
            </p:cNvSpPr>
            <p:nvPr/>
          </p:nvSpPr>
          <p:spPr bwMode="auto">
            <a:xfrm rot="-2600111">
              <a:off x="1274" y="2629"/>
              <a:ext cx="92" cy="234"/>
            </a:xfrm>
            <a:custGeom>
              <a:avLst/>
              <a:gdLst/>
              <a:ahLst/>
              <a:cxnLst>
                <a:cxn ang="0">
                  <a:pos x="0" y="624"/>
                </a:cxn>
                <a:cxn ang="0">
                  <a:pos x="0" y="0"/>
                </a:cxn>
                <a:cxn ang="0">
                  <a:pos x="192" y="336"/>
                </a:cxn>
                <a:cxn ang="0">
                  <a:pos x="48" y="336"/>
                </a:cxn>
                <a:cxn ang="0">
                  <a:pos x="48" y="624"/>
                </a:cxn>
                <a:cxn ang="0">
                  <a:pos x="0" y="624"/>
                </a:cxn>
              </a:cxnLst>
              <a:rect l="0" t="0" r="r" b="b"/>
              <a:pathLst>
                <a:path w="192" h="624">
                  <a:moveTo>
                    <a:pt x="0" y="624"/>
                  </a:moveTo>
                  <a:lnTo>
                    <a:pt x="0" y="0"/>
                  </a:lnTo>
                  <a:lnTo>
                    <a:pt x="192" y="336"/>
                  </a:lnTo>
                  <a:lnTo>
                    <a:pt x="48" y="336"/>
                  </a:lnTo>
                  <a:lnTo>
                    <a:pt x="48" y="624"/>
                  </a:lnTo>
                  <a:lnTo>
                    <a:pt x="0" y="624"/>
                  </a:lnTo>
                  <a:close/>
                </a:path>
              </a:pathLst>
            </a:custGeom>
            <a:solidFill>
              <a:srgbClr val="FF3300"/>
            </a:solidFill>
            <a:ln w="9525">
              <a:solidFill>
                <a:schemeClr val="tx1"/>
              </a:solidFill>
              <a:round/>
              <a:headEnd/>
              <a:tailEnd/>
            </a:ln>
            <a:effectLst/>
          </p:spPr>
          <p:txBody>
            <a:bodyPr/>
            <a:lstStyle/>
            <a:p>
              <a:endParaRPr lang="fr-FR"/>
            </a:p>
          </p:txBody>
        </p:sp>
        <p:sp>
          <p:nvSpPr>
            <p:cNvPr id="38955" name="Freeform 43"/>
            <p:cNvSpPr>
              <a:spLocks/>
            </p:cNvSpPr>
            <p:nvPr/>
          </p:nvSpPr>
          <p:spPr bwMode="auto">
            <a:xfrm rot="-2600111">
              <a:off x="1470" y="2621"/>
              <a:ext cx="92" cy="234"/>
            </a:xfrm>
            <a:custGeom>
              <a:avLst/>
              <a:gdLst/>
              <a:ahLst/>
              <a:cxnLst>
                <a:cxn ang="0">
                  <a:pos x="0" y="624"/>
                </a:cxn>
                <a:cxn ang="0">
                  <a:pos x="0" y="0"/>
                </a:cxn>
                <a:cxn ang="0">
                  <a:pos x="192" y="336"/>
                </a:cxn>
                <a:cxn ang="0">
                  <a:pos x="48" y="336"/>
                </a:cxn>
                <a:cxn ang="0">
                  <a:pos x="48" y="624"/>
                </a:cxn>
                <a:cxn ang="0">
                  <a:pos x="0" y="624"/>
                </a:cxn>
              </a:cxnLst>
              <a:rect l="0" t="0" r="r" b="b"/>
              <a:pathLst>
                <a:path w="192" h="624">
                  <a:moveTo>
                    <a:pt x="0" y="624"/>
                  </a:moveTo>
                  <a:lnTo>
                    <a:pt x="0" y="0"/>
                  </a:lnTo>
                  <a:lnTo>
                    <a:pt x="192" y="336"/>
                  </a:lnTo>
                  <a:lnTo>
                    <a:pt x="48" y="336"/>
                  </a:lnTo>
                  <a:lnTo>
                    <a:pt x="48" y="624"/>
                  </a:lnTo>
                  <a:lnTo>
                    <a:pt x="0" y="624"/>
                  </a:lnTo>
                  <a:close/>
                </a:path>
              </a:pathLst>
            </a:custGeom>
            <a:solidFill>
              <a:srgbClr val="FF3300"/>
            </a:solidFill>
            <a:ln w="9525">
              <a:solidFill>
                <a:schemeClr val="tx1"/>
              </a:solidFill>
              <a:round/>
              <a:headEnd/>
              <a:tailEnd/>
            </a:ln>
            <a:effectLst/>
          </p:spPr>
          <p:txBody>
            <a:bodyPr/>
            <a:lstStyle/>
            <a:p>
              <a:endParaRPr lang="fr-FR"/>
            </a:p>
          </p:txBody>
        </p:sp>
        <p:sp>
          <p:nvSpPr>
            <p:cNvPr id="38956" name="Freeform 44"/>
            <p:cNvSpPr>
              <a:spLocks/>
            </p:cNvSpPr>
            <p:nvPr/>
          </p:nvSpPr>
          <p:spPr bwMode="auto">
            <a:xfrm rot="552598" flipH="1">
              <a:off x="4443" y="2611"/>
              <a:ext cx="96" cy="234"/>
            </a:xfrm>
            <a:custGeom>
              <a:avLst/>
              <a:gdLst/>
              <a:ahLst/>
              <a:cxnLst>
                <a:cxn ang="0">
                  <a:pos x="0" y="624"/>
                </a:cxn>
                <a:cxn ang="0">
                  <a:pos x="0" y="0"/>
                </a:cxn>
                <a:cxn ang="0">
                  <a:pos x="192" y="336"/>
                </a:cxn>
                <a:cxn ang="0">
                  <a:pos x="48" y="336"/>
                </a:cxn>
                <a:cxn ang="0">
                  <a:pos x="48" y="624"/>
                </a:cxn>
                <a:cxn ang="0">
                  <a:pos x="0" y="624"/>
                </a:cxn>
              </a:cxnLst>
              <a:rect l="0" t="0" r="r" b="b"/>
              <a:pathLst>
                <a:path w="192" h="624">
                  <a:moveTo>
                    <a:pt x="0" y="624"/>
                  </a:moveTo>
                  <a:lnTo>
                    <a:pt x="0" y="0"/>
                  </a:lnTo>
                  <a:lnTo>
                    <a:pt x="192" y="336"/>
                  </a:lnTo>
                  <a:lnTo>
                    <a:pt x="48" y="336"/>
                  </a:lnTo>
                  <a:lnTo>
                    <a:pt x="48" y="624"/>
                  </a:lnTo>
                  <a:lnTo>
                    <a:pt x="0" y="624"/>
                  </a:lnTo>
                  <a:close/>
                </a:path>
              </a:pathLst>
            </a:custGeom>
            <a:solidFill>
              <a:srgbClr val="FF3300"/>
            </a:solidFill>
            <a:ln w="9525">
              <a:solidFill>
                <a:schemeClr val="tx1"/>
              </a:solidFill>
              <a:round/>
              <a:headEnd/>
              <a:tailEnd/>
            </a:ln>
            <a:effectLst/>
          </p:spPr>
          <p:txBody>
            <a:bodyPr/>
            <a:lstStyle/>
            <a:p>
              <a:endParaRPr lang="fr-FR"/>
            </a:p>
          </p:txBody>
        </p:sp>
        <p:sp>
          <p:nvSpPr>
            <p:cNvPr id="38957" name="Freeform 45"/>
            <p:cNvSpPr>
              <a:spLocks/>
            </p:cNvSpPr>
            <p:nvPr/>
          </p:nvSpPr>
          <p:spPr bwMode="auto">
            <a:xfrm rot="552598" flipH="1">
              <a:off x="4264" y="2610"/>
              <a:ext cx="96" cy="234"/>
            </a:xfrm>
            <a:custGeom>
              <a:avLst/>
              <a:gdLst/>
              <a:ahLst/>
              <a:cxnLst>
                <a:cxn ang="0">
                  <a:pos x="0" y="624"/>
                </a:cxn>
                <a:cxn ang="0">
                  <a:pos x="0" y="0"/>
                </a:cxn>
                <a:cxn ang="0">
                  <a:pos x="192" y="336"/>
                </a:cxn>
                <a:cxn ang="0">
                  <a:pos x="48" y="336"/>
                </a:cxn>
                <a:cxn ang="0">
                  <a:pos x="48" y="624"/>
                </a:cxn>
                <a:cxn ang="0">
                  <a:pos x="0" y="624"/>
                </a:cxn>
              </a:cxnLst>
              <a:rect l="0" t="0" r="r" b="b"/>
              <a:pathLst>
                <a:path w="192" h="624">
                  <a:moveTo>
                    <a:pt x="0" y="624"/>
                  </a:moveTo>
                  <a:lnTo>
                    <a:pt x="0" y="0"/>
                  </a:lnTo>
                  <a:lnTo>
                    <a:pt x="192" y="336"/>
                  </a:lnTo>
                  <a:lnTo>
                    <a:pt x="48" y="336"/>
                  </a:lnTo>
                  <a:lnTo>
                    <a:pt x="48" y="624"/>
                  </a:lnTo>
                  <a:lnTo>
                    <a:pt x="0" y="624"/>
                  </a:lnTo>
                  <a:close/>
                </a:path>
              </a:pathLst>
            </a:custGeom>
            <a:solidFill>
              <a:srgbClr val="FF3300"/>
            </a:solidFill>
            <a:ln w="9525">
              <a:solidFill>
                <a:schemeClr val="tx1"/>
              </a:solidFill>
              <a:round/>
              <a:headEnd/>
              <a:tailEnd/>
            </a:ln>
            <a:effectLst/>
          </p:spPr>
          <p:txBody>
            <a:bodyPr/>
            <a:lstStyle/>
            <a:p>
              <a:endParaRPr lang="fr-FR"/>
            </a:p>
          </p:txBody>
        </p:sp>
      </p:grpSp>
      <p:grpSp>
        <p:nvGrpSpPr>
          <p:cNvPr id="38966" name="Group 54"/>
          <p:cNvGrpSpPr>
            <a:grpSpLocks/>
          </p:cNvGrpSpPr>
          <p:nvPr/>
        </p:nvGrpSpPr>
        <p:grpSpPr bwMode="auto">
          <a:xfrm>
            <a:off x="762000" y="4510088"/>
            <a:ext cx="5029200" cy="1509712"/>
            <a:chOff x="480" y="2841"/>
            <a:chExt cx="3168" cy="951"/>
          </a:xfrm>
        </p:grpSpPr>
        <p:sp>
          <p:nvSpPr>
            <p:cNvPr id="38960" name="Line 48"/>
            <p:cNvSpPr>
              <a:spLocks noChangeShapeType="1"/>
            </p:cNvSpPr>
            <p:nvPr/>
          </p:nvSpPr>
          <p:spPr bwMode="auto">
            <a:xfrm flipV="1">
              <a:off x="480" y="2880"/>
              <a:ext cx="0" cy="576"/>
            </a:xfrm>
            <a:prstGeom prst="line">
              <a:avLst/>
            </a:prstGeom>
            <a:noFill/>
            <a:ln w="19050">
              <a:solidFill>
                <a:srgbClr val="3366FF"/>
              </a:solidFill>
              <a:round/>
              <a:headEnd type="triangle" w="med" len="med"/>
              <a:tailEnd type="triangle" w="med" len="med"/>
            </a:ln>
            <a:effectLst/>
          </p:spPr>
          <p:txBody>
            <a:bodyPr/>
            <a:lstStyle/>
            <a:p>
              <a:endParaRPr lang="fr-FR"/>
            </a:p>
          </p:txBody>
        </p:sp>
        <p:sp>
          <p:nvSpPr>
            <p:cNvPr id="38961" name="Line 49"/>
            <p:cNvSpPr>
              <a:spLocks noChangeShapeType="1"/>
            </p:cNvSpPr>
            <p:nvPr/>
          </p:nvSpPr>
          <p:spPr bwMode="auto">
            <a:xfrm flipV="1">
              <a:off x="3648" y="2859"/>
              <a:ext cx="0" cy="933"/>
            </a:xfrm>
            <a:prstGeom prst="line">
              <a:avLst/>
            </a:prstGeom>
            <a:noFill/>
            <a:ln w="19050">
              <a:solidFill>
                <a:srgbClr val="3366FF"/>
              </a:solidFill>
              <a:round/>
              <a:headEnd type="triangle" w="med" len="med"/>
              <a:tailEnd type="triangle" w="med" len="med"/>
            </a:ln>
            <a:effectLst/>
          </p:spPr>
          <p:txBody>
            <a:bodyPr/>
            <a:lstStyle/>
            <a:p>
              <a:endParaRPr lang="fr-FR"/>
            </a:p>
          </p:txBody>
        </p:sp>
        <p:sp>
          <p:nvSpPr>
            <p:cNvPr id="38962" name="Line 50"/>
            <p:cNvSpPr>
              <a:spLocks noChangeShapeType="1"/>
            </p:cNvSpPr>
            <p:nvPr/>
          </p:nvSpPr>
          <p:spPr bwMode="auto">
            <a:xfrm flipV="1">
              <a:off x="3120" y="2843"/>
              <a:ext cx="0" cy="805"/>
            </a:xfrm>
            <a:prstGeom prst="line">
              <a:avLst/>
            </a:prstGeom>
            <a:noFill/>
            <a:ln w="19050">
              <a:solidFill>
                <a:srgbClr val="3366FF"/>
              </a:solidFill>
              <a:round/>
              <a:headEnd type="triangle" w="med" len="med"/>
              <a:tailEnd type="triangle" w="med" len="med"/>
            </a:ln>
            <a:effectLst/>
          </p:spPr>
          <p:txBody>
            <a:bodyPr/>
            <a:lstStyle/>
            <a:p>
              <a:endParaRPr lang="fr-FR"/>
            </a:p>
          </p:txBody>
        </p:sp>
        <p:sp>
          <p:nvSpPr>
            <p:cNvPr id="38963" name="Line 51"/>
            <p:cNvSpPr>
              <a:spLocks noChangeShapeType="1"/>
            </p:cNvSpPr>
            <p:nvPr/>
          </p:nvSpPr>
          <p:spPr bwMode="auto">
            <a:xfrm flipV="1">
              <a:off x="1771" y="2863"/>
              <a:ext cx="5" cy="581"/>
            </a:xfrm>
            <a:prstGeom prst="line">
              <a:avLst/>
            </a:prstGeom>
            <a:noFill/>
            <a:ln w="19050">
              <a:solidFill>
                <a:srgbClr val="3366FF"/>
              </a:solidFill>
              <a:round/>
              <a:headEnd type="triangle" w="med" len="med"/>
              <a:tailEnd type="triangle" w="med" len="med"/>
            </a:ln>
            <a:effectLst/>
          </p:spPr>
          <p:txBody>
            <a:bodyPr/>
            <a:lstStyle/>
            <a:p>
              <a:endParaRPr lang="fr-FR"/>
            </a:p>
          </p:txBody>
        </p:sp>
        <p:sp>
          <p:nvSpPr>
            <p:cNvPr id="38964" name="Line 52"/>
            <p:cNvSpPr>
              <a:spLocks noChangeShapeType="1"/>
            </p:cNvSpPr>
            <p:nvPr/>
          </p:nvSpPr>
          <p:spPr bwMode="auto">
            <a:xfrm flipV="1">
              <a:off x="936" y="2862"/>
              <a:ext cx="0" cy="566"/>
            </a:xfrm>
            <a:prstGeom prst="line">
              <a:avLst/>
            </a:prstGeom>
            <a:noFill/>
            <a:ln w="19050">
              <a:solidFill>
                <a:srgbClr val="3366FF"/>
              </a:solidFill>
              <a:round/>
              <a:headEnd type="triangle" w="med" len="med"/>
              <a:tailEnd type="triangle" w="med" len="med"/>
            </a:ln>
            <a:effectLst/>
          </p:spPr>
          <p:txBody>
            <a:bodyPr/>
            <a:lstStyle/>
            <a:p>
              <a:endParaRPr lang="fr-FR"/>
            </a:p>
          </p:txBody>
        </p:sp>
        <p:sp>
          <p:nvSpPr>
            <p:cNvPr id="38965" name="Line 53"/>
            <p:cNvSpPr>
              <a:spLocks noChangeShapeType="1"/>
            </p:cNvSpPr>
            <p:nvPr/>
          </p:nvSpPr>
          <p:spPr bwMode="auto">
            <a:xfrm flipV="1">
              <a:off x="2416" y="2841"/>
              <a:ext cx="6" cy="672"/>
            </a:xfrm>
            <a:prstGeom prst="line">
              <a:avLst/>
            </a:prstGeom>
            <a:noFill/>
            <a:ln w="19050">
              <a:solidFill>
                <a:srgbClr val="3366FF"/>
              </a:solidFill>
              <a:round/>
              <a:headEnd type="triangle" w="med" len="med"/>
              <a:tailEnd type="triangle" w="med" len="med"/>
            </a:ln>
            <a:effectLst/>
          </p:spPr>
          <p:txBody>
            <a:bodyPr/>
            <a:lstStyle/>
            <a:p>
              <a:endParaRPr lang="fr-FR"/>
            </a:p>
          </p:txBody>
        </p:sp>
      </p:grpSp>
      <p:sp>
        <p:nvSpPr>
          <p:cNvPr id="38970" name="AutoShape 58"/>
          <p:cNvSpPr>
            <a:spLocks noChangeArrowheads="1"/>
          </p:cNvSpPr>
          <p:nvPr/>
        </p:nvSpPr>
        <p:spPr bwMode="auto">
          <a:xfrm>
            <a:off x="5410200" y="5029200"/>
            <a:ext cx="1371600" cy="533400"/>
          </a:xfrm>
          <a:prstGeom prst="leftArrow">
            <a:avLst>
              <a:gd name="adj1" fmla="val 50000"/>
              <a:gd name="adj2" fmla="val 64286"/>
            </a:avLst>
          </a:prstGeom>
          <a:solidFill>
            <a:srgbClr val="FF0000"/>
          </a:solidFill>
          <a:ln w="9525">
            <a:solidFill>
              <a:schemeClr val="tx1"/>
            </a:solidFill>
            <a:miter lim="800000"/>
            <a:headEnd/>
            <a:tailEnd/>
          </a:ln>
          <a:effectLst/>
        </p:spPr>
        <p:txBody>
          <a:bodyPr wrap="none" anchor="ctr"/>
          <a:lstStyle/>
          <a:p>
            <a:endParaRPr lang="fr-FR"/>
          </a:p>
        </p:txBody>
      </p:sp>
      <p:sp>
        <p:nvSpPr>
          <p:cNvPr id="38971" name="Text Box 59"/>
          <p:cNvSpPr txBox="1">
            <a:spLocks noChangeArrowheads="1"/>
          </p:cNvSpPr>
          <p:nvPr/>
        </p:nvSpPr>
        <p:spPr bwMode="auto">
          <a:xfrm>
            <a:off x="381000" y="6324600"/>
            <a:ext cx="5943600" cy="215444"/>
          </a:xfrm>
          <a:prstGeom prst="rect">
            <a:avLst/>
          </a:prstGeom>
          <a:noFill/>
          <a:ln w="9525">
            <a:noFill/>
            <a:miter lim="800000"/>
            <a:headEnd/>
            <a:tailEnd/>
          </a:ln>
          <a:effectLst/>
        </p:spPr>
        <p:txBody>
          <a:bodyPr>
            <a:spAutoFit/>
          </a:bodyPr>
          <a:lstStyle/>
          <a:p>
            <a:pPr>
              <a:spcBef>
                <a:spcPct val="50000"/>
              </a:spcBef>
            </a:pPr>
            <a:r>
              <a:rPr lang="fr-FR" sz="800" dirty="0" err="1">
                <a:latin typeface="OpenDyslexic" pitchFamily="50" charset="0"/>
              </a:rPr>
              <a:t>Choukroune</a:t>
            </a:r>
            <a:r>
              <a:rPr lang="fr-FR" sz="800" dirty="0">
                <a:latin typeface="OpenDyslexic" pitchFamily="50" charset="0"/>
              </a:rPr>
              <a:t>, P.  1989, Les Pyrénées vues par ECORS : un image </a:t>
            </a:r>
            <a:r>
              <a:rPr lang="fr-FR" sz="800" dirty="0" err="1">
                <a:latin typeface="OpenDyslexic" pitchFamily="50" charset="0"/>
              </a:rPr>
              <a:t>inatendue</a:t>
            </a:r>
            <a:r>
              <a:rPr lang="fr-FR" sz="800" dirty="0">
                <a:latin typeface="OpenDyslexic" pitchFamily="50" charset="0"/>
              </a:rPr>
              <a:t>. La recherche.</a:t>
            </a:r>
          </a:p>
        </p:txBody>
      </p:sp>
      <p:sp>
        <p:nvSpPr>
          <p:cNvPr id="3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Analyse du profil ECORS des </a:t>
            </a:r>
            <a:r>
              <a:rPr lang="fr-FR" sz="1600" dirty="0" smtClean="0">
                <a:solidFill>
                  <a:schemeClr val="bg1"/>
                </a:solidFill>
                <a:latin typeface="OpenDyslexic" pitchFamily="50" charset="0"/>
              </a:rPr>
              <a:t>Pyrénées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8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89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89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89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8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0" y="1295400"/>
            <a:ext cx="9144000" cy="3754874"/>
          </a:xfrm>
          <a:prstGeom prst="rect">
            <a:avLst/>
          </a:prstGeom>
          <a:noFill/>
          <a:ln w="9525">
            <a:noFill/>
            <a:miter lim="800000"/>
            <a:headEnd/>
            <a:tailEnd/>
          </a:ln>
          <a:effectLst/>
        </p:spPr>
        <p:txBody>
          <a:bodyPr wrap="square">
            <a:spAutoFit/>
          </a:bodyPr>
          <a:lstStyle/>
          <a:p>
            <a:pPr indent="449263" eaLnBrk="0" hangingPunct="0">
              <a:buFont typeface="Wingdings" pitchFamily="2" charset="2"/>
              <a:buNone/>
            </a:pPr>
            <a:r>
              <a:rPr lang="fr-FR" sz="1400" b="1" dirty="0">
                <a:latin typeface="OpenDyslexic" pitchFamily="50" charset="0"/>
                <a:cs typeface="Times New Roman" charset="0"/>
              </a:rPr>
              <a:t>I. La structure profonde la marge du </a:t>
            </a:r>
            <a:r>
              <a:rPr lang="fr-FR" sz="1400" b="1" dirty="0" smtClean="0">
                <a:latin typeface="OpenDyslexic" pitchFamily="50" charset="0"/>
                <a:cs typeface="Times New Roman" charset="0"/>
              </a:rPr>
              <a:t>golfe </a:t>
            </a:r>
            <a:r>
              <a:rPr lang="fr-FR" sz="1400" b="1" dirty="0">
                <a:latin typeface="OpenDyslexic" pitchFamily="50" charset="0"/>
                <a:cs typeface="Times New Roman" charset="0"/>
              </a:rPr>
              <a:t>de Gascogne et des Pyrénées</a:t>
            </a:r>
          </a:p>
          <a:p>
            <a:pPr indent="449263" eaLnBrk="0" hangingPunct="0">
              <a:buFont typeface="Wingdings" pitchFamily="2" charset="2"/>
              <a:buNone/>
            </a:pPr>
            <a:endParaRPr lang="fr-FR" sz="1400" b="1" dirty="0">
              <a:latin typeface="OpenDyslexic" pitchFamily="50" charset="0"/>
              <a:cs typeface="Times New Roman" charset="0"/>
            </a:endParaRPr>
          </a:p>
          <a:p>
            <a:pPr indent="449263" eaLnBrk="0" hangingPunct="0">
              <a:buFont typeface="Wingdings" pitchFamily="2" charset="2"/>
              <a:buNone/>
            </a:pPr>
            <a:r>
              <a:rPr lang="fr-FR" sz="1400" b="1" dirty="0">
                <a:latin typeface="OpenDyslexic" pitchFamily="50" charset="0"/>
                <a:cs typeface="Times New Roman" charset="0"/>
              </a:rPr>
              <a:t>	</a:t>
            </a:r>
            <a:r>
              <a:rPr lang="fr-FR" sz="1400" dirty="0">
                <a:latin typeface="OpenDyslexic" pitchFamily="50" charset="0"/>
                <a:cs typeface="Times New Roman" charset="0"/>
              </a:rPr>
              <a:t>A. Méthodes d’étude</a:t>
            </a:r>
          </a:p>
          <a:p>
            <a:pPr indent="449263" eaLnBrk="0" hangingPunct="0">
              <a:buFont typeface="Wingdings" pitchFamily="2" charset="2"/>
              <a:buNone/>
            </a:pPr>
            <a:r>
              <a:rPr lang="fr-FR" sz="1400" dirty="0">
                <a:latin typeface="OpenDyslexic" pitchFamily="50" charset="0"/>
                <a:cs typeface="Times New Roman" charset="0"/>
              </a:rPr>
              <a:t>		</a:t>
            </a:r>
            <a:r>
              <a:rPr lang="fr-FR" sz="1400" i="1" dirty="0">
                <a:latin typeface="OpenDyslexic" pitchFamily="50" charset="0"/>
                <a:cs typeface="Times New Roman" charset="0"/>
              </a:rPr>
              <a:t>La sismique réflexion</a:t>
            </a:r>
          </a:p>
          <a:p>
            <a:pPr indent="449263" eaLnBrk="0" hangingPunct="0">
              <a:buFont typeface="Wingdings" pitchFamily="2" charset="2"/>
              <a:buNone/>
            </a:pPr>
            <a:r>
              <a:rPr lang="fr-FR" sz="1400" dirty="0">
                <a:latin typeface="OpenDyslexic" pitchFamily="50" charset="0"/>
                <a:cs typeface="Times New Roman" charset="0"/>
              </a:rPr>
              <a:t>	B. Analyse des profils sismique réflexion sur la marge du </a:t>
            </a:r>
            <a:r>
              <a:rPr lang="fr-FR" sz="1400" dirty="0" smtClean="0">
                <a:latin typeface="OpenDyslexic" pitchFamily="50" charset="0"/>
                <a:cs typeface="Times New Roman" charset="0"/>
              </a:rPr>
              <a:t>golfe </a:t>
            </a:r>
            <a:r>
              <a:rPr lang="fr-FR" sz="1400" dirty="0">
                <a:latin typeface="OpenDyslexic" pitchFamily="50" charset="0"/>
                <a:cs typeface="Times New Roman" charset="0"/>
              </a:rPr>
              <a:t>de Gascogne</a:t>
            </a:r>
          </a:p>
          <a:p>
            <a:pPr indent="449263" eaLnBrk="0" hangingPunct="0">
              <a:buFont typeface="Wingdings" pitchFamily="2" charset="2"/>
              <a:buNone/>
            </a:pPr>
            <a:r>
              <a:rPr lang="fr-FR" sz="1400" dirty="0">
                <a:latin typeface="OpenDyslexic" pitchFamily="50" charset="0"/>
                <a:cs typeface="Times New Roman" charset="0"/>
              </a:rPr>
              <a:t>	C. Analyse du profil ECORS des Pyrénées</a:t>
            </a:r>
          </a:p>
          <a:p>
            <a:pPr indent="449263" eaLnBrk="0" hangingPunct="0">
              <a:buFont typeface="Wingdings" pitchFamily="2" charset="2"/>
              <a:buNone/>
            </a:pPr>
            <a:r>
              <a:rPr lang="fr-FR" sz="1400" dirty="0">
                <a:latin typeface="OpenDyslexic" pitchFamily="50" charset="0"/>
                <a:cs typeface="Times New Roman" charset="0"/>
              </a:rPr>
              <a:t>	</a:t>
            </a:r>
            <a:endParaRPr lang="fr-FR" sz="1400" b="1" dirty="0">
              <a:latin typeface="OpenDyslexic" pitchFamily="50" charset="0"/>
              <a:cs typeface="Times New Roman" charset="0"/>
            </a:endParaRPr>
          </a:p>
          <a:p>
            <a:pPr indent="449263" eaLnBrk="0" hangingPunct="0">
              <a:buFont typeface="Wingdings" pitchFamily="2" charset="2"/>
              <a:buNone/>
            </a:pPr>
            <a:r>
              <a:rPr lang="fr-FR" sz="1400" b="1" dirty="0">
                <a:latin typeface="OpenDyslexic" pitchFamily="50" charset="0"/>
                <a:cs typeface="Times New Roman" charset="0"/>
              </a:rPr>
              <a:t>II. Reconstitution cinématique de la position de la plaque ibérique</a:t>
            </a:r>
          </a:p>
          <a:p>
            <a:pPr indent="449263" eaLnBrk="0" hangingPunct="0">
              <a:buFont typeface="Wingdings" pitchFamily="2" charset="2"/>
              <a:buNone/>
            </a:pPr>
            <a:r>
              <a:rPr lang="fr-FR" sz="1400" b="1" dirty="0">
                <a:latin typeface="OpenDyslexic" pitchFamily="50" charset="0"/>
                <a:cs typeface="Times New Roman" charset="0"/>
              </a:rPr>
              <a:t>	</a:t>
            </a:r>
            <a:r>
              <a:rPr lang="fr-FR" sz="1400" dirty="0">
                <a:latin typeface="OpenDyslexic" pitchFamily="50" charset="0"/>
                <a:cs typeface="Times New Roman" charset="0"/>
              </a:rPr>
              <a:t>A. Méthode d’étude</a:t>
            </a:r>
          </a:p>
          <a:p>
            <a:pPr indent="449263" eaLnBrk="0" hangingPunct="0">
              <a:buFont typeface="Wingdings" pitchFamily="2" charset="2"/>
              <a:buNone/>
            </a:pPr>
            <a:r>
              <a:rPr lang="fr-FR" sz="1400" dirty="0">
                <a:latin typeface="OpenDyslexic" pitchFamily="50" charset="0"/>
                <a:cs typeface="Times New Roman" charset="0"/>
              </a:rPr>
              <a:t>		</a:t>
            </a:r>
            <a:r>
              <a:rPr lang="fr-FR" sz="1400" i="1" dirty="0">
                <a:latin typeface="OpenDyslexic" pitchFamily="50" charset="0"/>
                <a:cs typeface="Times New Roman" charset="0"/>
              </a:rPr>
              <a:t>Le géomagnétisme</a:t>
            </a:r>
          </a:p>
          <a:p>
            <a:pPr indent="449263" eaLnBrk="0" hangingPunct="0">
              <a:buFont typeface="Wingdings" pitchFamily="2" charset="2"/>
              <a:buNone/>
            </a:pPr>
            <a:r>
              <a:rPr lang="fr-FR" sz="1400" dirty="0">
                <a:latin typeface="OpenDyslexic" pitchFamily="50" charset="0"/>
                <a:cs typeface="Times New Roman" charset="0"/>
              </a:rPr>
              <a:t>	B. Les paléo-directions du champs magnétique au Trias</a:t>
            </a:r>
          </a:p>
          <a:p>
            <a:pPr indent="449263" eaLnBrk="0" hangingPunct="0">
              <a:buFont typeface="Wingdings" pitchFamily="2" charset="2"/>
              <a:buNone/>
            </a:pPr>
            <a:r>
              <a:rPr lang="fr-FR" sz="1400" dirty="0">
                <a:latin typeface="OpenDyslexic" pitchFamily="50" charset="0"/>
                <a:cs typeface="Times New Roman" charset="0"/>
              </a:rPr>
              <a:t>	C. Datation de l’ouverture du </a:t>
            </a:r>
            <a:r>
              <a:rPr lang="fr-FR" sz="1400" dirty="0" smtClean="0">
                <a:latin typeface="OpenDyslexic" pitchFamily="50" charset="0"/>
                <a:cs typeface="Times New Roman" charset="0"/>
              </a:rPr>
              <a:t>golfe </a:t>
            </a:r>
            <a:r>
              <a:rPr lang="fr-FR" sz="1400" dirty="0">
                <a:latin typeface="OpenDyslexic" pitchFamily="50" charset="0"/>
                <a:cs typeface="Times New Roman" charset="0"/>
              </a:rPr>
              <a:t>de Gascogne</a:t>
            </a:r>
          </a:p>
          <a:p>
            <a:pPr indent="449263" eaLnBrk="0" hangingPunct="0">
              <a:buFont typeface="Wingdings" pitchFamily="2" charset="2"/>
              <a:buNone/>
            </a:pPr>
            <a:r>
              <a:rPr lang="fr-FR" sz="1400" dirty="0">
                <a:latin typeface="OpenDyslexic" pitchFamily="50" charset="0"/>
                <a:cs typeface="Times New Roman" charset="0"/>
              </a:rPr>
              <a:t>	D. Les anomalies magnétiques du fond océanique du </a:t>
            </a:r>
            <a:r>
              <a:rPr lang="fr-FR" sz="1400" dirty="0" smtClean="0">
                <a:latin typeface="OpenDyslexic" pitchFamily="50" charset="0"/>
                <a:cs typeface="Times New Roman" charset="0"/>
              </a:rPr>
              <a:t>golfe </a:t>
            </a:r>
            <a:r>
              <a:rPr lang="fr-FR" sz="1400" dirty="0">
                <a:latin typeface="OpenDyslexic" pitchFamily="50" charset="0"/>
                <a:cs typeface="Times New Roman" charset="0"/>
              </a:rPr>
              <a:t>de Gascogne</a:t>
            </a:r>
          </a:p>
          <a:p>
            <a:pPr indent="449263" eaLnBrk="0" hangingPunct="0">
              <a:buFont typeface="Wingdings" pitchFamily="2" charset="2"/>
              <a:buNone/>
            </a:pPr>
            <a:r>
              <a:rPr lang="fr-FR" sz="1400" dirty="0">
                <a:latin typeface="OpenDyslexic" pitchFamily="50" charset="0"/>
                <a:cs typeface="Times New Roman" charset="0"/>
              </a:rPr>
              <a:t>	</a:t>
            </a:r>
          </a:p>
          <a:p>
            <a:pPr indent="449263" eaLnBrk="0" hangingPunct="0">
              <a:buFont typeface="Wingdings" pitchFamily="2" charset="2"/>
              <a:buNone/>
            </a:pPr>
            <a:r>
              <a:rPr lang="fr-FR" sz="1400" b="1" dirty="0">
                <a:latin typeface="OpenDyslexic" pitchFamily="50" charset="0"/>
                <a:cs typeface="Times New Roman" charset="0"/>
              </a:rPr>
              <a:t>III. Synthèse</a:t>
            </a:r>
          </a:p>
          <a:p>
            <a:pPr indent="449263" eaLnBrk="0" hangingPunct="0">
              <a:buFont typeface="Wingdings" pitchFamily="2" charset="2"/>
              <a:buNone/>
            </a:pPr>
            <a:r>
              <a:rPr lang="fr-FR" sz="1400" dirty="0">
                <a:latin typeface="OpenDyslexic" pitchFamily="50" charset="0"/>
                <a:cs typeface="Times New Roman" charset="0"/>
              </a:rPr>
              <a:t>	A. Histoire de la migration de la plaque ibérique</a:t>
            </a:r>
          </a:p>
          <a:p>
            <a:pPr indent="449263" eaLnBrk="0" hangingPunct="0">
              <a:buFont typeface="Wingdings" pitchFamily="2" charset="2"/>
              <a:buNone/>
            </a:pPr>
            <a:r>
              <a:rPr lang="fr-FR" sz="1400" dirty="0">
                <a:latin typeface="OpenDyslexic" pitchFamily="50" charset="0"/>
                <a:cs typeface="Times New Roman" charset="0"/>
              </a:rPr>
              <a:t>	B. Cartes paléogéographiques</a:t>
            </a:r>
            <a:endParaRPr lang="fr-FR" sz="1400" b="1" dirty="0">
              <a:latin typeface="OpenDyslexic" pitchFamily="50" charset="0"/>
              <a:cs typeface="Times New Roman" charset="0"/>
            </a:endParaRPr>
          </a:p>
        </p:txBody>
      </p:sp>
      <p:sp>
        <p:nvSpPr>
          <p:cNvPr id="19463" name="Text Box 7"/>
          <p:cNvSpPr txBox="1">
            <a:spLocks noChangeArrowheads="1"/>
          </p:cNvSpPr>
          <p:nvPr/>
        </p:nvSpPr>
        <p:spPr bwMode="auto">
          <a:xfrm>
            <a:off x="152400" y="561975"/>
            <a:ext cx="8794750" cy="523220"/>
          </a:xfrm>
          <a:prstGeom prst="rect">
            <a:avLst/>
          </a:prstGeom>
          <a:noFill/>
          <a:ln w="9525">
            <a:noFill/>
            <a:miter lim="800000"/>
            <a:headEnd/>
            <a:tailEnd/>
          </a:ln>
          <a:effectLst/>
        </p:spPr>
        <p:txBody>
          <a:bodyPr>
            <a:spAutoFit/>
          </a:bodyPr>
          <a:lstStyle/>
          <a:p>
            <a:pPr algn="ctr"/>
            <a:r>
              <a:rPr lang="fr-FR" sz="2800" i="1" dirty="0">
                <a:latin typeface="OpenDyslexic" pitchFamily="50" charset="0"/>
              </a:rPr>
              <a:t>La formation des Pyrénées</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smtClean="0">
                <a:solidFill>
                  <a:schemeClr val="bg1"/>
                </a:solidFill>
                <a:latin typeface="OpenDyslexic" pitchFamily="50" charset="0"/>
              </a:rPr>
              <a:t>Plan</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4023813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02" name="Picture 10" descr="C:\Documents and Settings\seb\Mes documents\Enseignement\LGBSTU\geophysique\Seance_3\TD\1.12.gif"/>
          <p:cNvPicPr>
            <a:picLocks noChangeAspect="1" noChangeArrowheads="1"/>
          </p:cNvPicPr>
          <p:nvPr/>
        </p:nvPicPr>
        <p:blipFill>
          <a:blip r:embed="rId2" cstate="print"/>
          <a:srcRect/>
          <a:stretch>
            <a:fillRect/>
          </a:stretch>
        </p:blipFill>
        <p:spPr bwMode="auto">
          <a:xfrm>
            <a:off x="5410200" y="457200"/>
            <a:ext cx="3333750" cy="2566988"/>
          </a:xfrm>
          <a:prstGeom prst="rect">
            <a:avLst/>
          </a:prstGeom>
          <a:noFill/>
        </p:spPr>
      </p:pic>
      <p:pic>
        <p:nvPicPr>
          <p:cNvPr id="85003" name="Picture 11" descr="C:\Documents and Settings\seb\Mes documents\Enseignement\LGBSTU\geophysique\Seance_3\TD\representation_dipole_terre.png"/>
          <p:cNvPicPr>
            <a:picLocks noChangeAspect="1" noChangeArrowheads="1"/>
          </p:cNvPicPr>
          <p:nvPr/>
        </p:nvPicPr>
        <p:blipFill>
          <a:blip r:embed="rId3" cstate="print"/>
          <a:srcRect/>
          <a:stretch>
            <a:fillRect/>
          </a:stretch>
        </p:blipFill>
        <p:spPr bwMode="auto">
          <a:xfrm>
            <a:off x="5638800" y="3048000"/>
            <a:ext cx="2971800" cy="2420938"/>
          </a:xfrm>
          <a:prstGeom prst="rect">
            <a:avLst/>
          </a:prstGeom>
          <a:noFill/>
        </p:spPr>
      </p:pic>
      <p:sp>
        <p:nvSpPr>
          <p:cNvPr id="85004" name="Text Box 12"/>
          <p:cNvSpPr txBox="1">
            <a:spLocks noChangeArrowheads="1"/>
          </p:cNvSpPr>
          <p:nvPr/>
        </p:nvSpPr>
        <p:spPr bwMode="auto">
          <a:xfrm>
            <a:off x="457200" y="685800"/>
            <a:ext cx="4114800" cy="2031325"/>
          </a:xfrm>
          <a:prstGeom prst="rect">
            <a:avLst/>
          </a:prstGeom>
          <a:noFill/>
          <a:ln w="9525">
            <a:noFill/>
            <a:miter lim="800000"/>
            <a:headEnd/>
            <a:tailEnd/>
          </a:ln>
          <a:effectLst/>
        </p:spPr>
        <p:txBody>
          <a:bodyPr>
            <a:spAutoFit/>
          </a:bodyPr>
          <a:lstStyle/>
          <a:p>
            <a:pPr>
              <a:spcBef>
                <a:spcPct val="50000"/>
              </a:spcBef>
            </a:pPr>
            <a:r>
              <a:rPr lang="fr-FR" sz="1400" dirty="0">
                <a:latin typeface="OpenDyslexic" pitchFamily="50" charset="0"/>
              </a:rPr>
              <a:t>La terre agit comme un </a:t>
            </a:r>
            <a:r>
              <a:rPr lang="fr-FR" sz="1400" b="1" dirty="0">
                <a:latin typeface="OpenDyslexic" pitchFamily="50" charset="0"/>
              </a:rPr>
              <a:t>dipôle magnétique</a:t>
            </a:r>
            <a:r>
              <a:rPr lang="fr-FR" sz="1400" dirty="0">
                <a:latin typeface="OpenDyslexic" pitchFamily="50" charset="0"/>
              </a:rPr>
              <a:t>, ou encore comme un aimant. Les lignes de forces magnétiques établissent tout autour de la planète un champ magnétique terrestre. C'est la raison pour laquelle l'aiguille d'une boussole s'aligne automatiquement selon les lignes de force, dans une direction </a:t>
            </a:r>
            <a:r>
              <a:rPr lang="fr-FR" sz="1400" dirty="0" smtClean="0">
                <a:latin typeface="OpenDyslexic" pitchFamily="50" charset="0"/>
              </a:rPr>
              <a:t>nord-sud.</a:t>
            </a:r>
            <a:endParaRPr lang="fr-FR" sz="1400" dirty="0">
              <a:latin typeface="OpenDyslexic" pitchFamily="50" charset="0"/>
            </a:endParaRPr>
          </a:p>
        </p:txBody>
      </p:sp>
      <p:sp>
        <p:nvSpPr>
          <p:cNvPr id="85005" name="Text Box 13"/>
          <p:cNvSpPr txBox="1">
            <a:spLocks noChangeArrowheads="1"/>
          </p:cNvSpPr>
          <p:nvPr/>
        </p:nvSpPr>
        <p:spPr bwMode="auto">
          <a:xfrm>
            <a:off x="457200" y="3125788"/>
            <a:ext cx="4114800" cy="2354491"/>
          </a:xfrm>
          <a:prstGeom prst="rect">
            <a:avLst/>
          </a:prstGeom>
          <a:noFill/>
          <a:ln w="9525">
            <a:noFill/>
            <a:miter lim="800000"/>
            <a:headEnd/>
            <a:tailEnd/>
          </a:ln>
          <a:effectLst/>
        </p:spPr>
        <p:txBody>
          <a:bodyPr>
            <a:spAutoFit/>
          </a:bodyPr>
          <a:lstStyle/>
          <a:p>
            <a:pPr>
              <a:spcBef>
                <a:spcPct val="50000"/>
              </a:spcBef>
            </a:pPr>
            <a:r>
              <a:rPr lang="fr-FR" sz="1400">
                <a:latin typeface="OpenDyslexic" pitchFamily="50" charset="0"/>
              </a:rPr>
              <a:t>Chaque roche volcanique possède sa propre aimantation. Cette aimantation a été acquise lors du refroidissement de la lave qui enregistre le champ magnétique terrestre de l'époque. Les laves possèdent donc une "mémoire magnétique".</a:t>
            </a:r>
          </a:p>
          <a:p>
            <a:pPr>
              <a:spcBef>
                <a:spcPct val="50000"/>
              </a:spcBef>
            </a:pPr>
            <a:r>
              <a:rPr lang="fr-FR" sz="1400">
                <a:latin typeface="OpenDyslexic" pitchFamily="50" charset="0"/>
              </a:rPr>
              <a:t>La mesure de cette mémoire magnétique des roches permet de déterminer la position des paléo-pôles magnétiques.  </a:t>
            </a:r>
          </a:p>
        </p:txBody>
      </p:sp>
      <p:sp>
        <p:nvSpPr>
          <p:cNvPr id="85006" name="Text Box 14"/>
          <p:cNvSpPr txBox="1">
            <a:spLocks noChangeArrowheads="1"/>
          </p:cNvSpPr>
          <p:nvPr/>
        </p:nvSpPr>
        <p:spPr bwMode="auto">
          <a:xfrm>
            <a:off x="4572000" y="5949280"/>
            <a:ext cx="4572000" cy="215444"/>
          </a:xfrm>
          <a:prstGeom prst="rect">
            <a:avLst/>
          </a:prstGeom>
          <a:noFill/>
          <a:ln w="9525">
            <a:noFill/>
            <a:miter lim="800000"/>
            <a:headEnd/>
            <a:tailEnd/>
          </a:ln>
          <a:effectLst/>
        </p:spPr>
        <p:txBody>
          <a:bodyPr>
            <a:spAutoFit/>
          </a:bodyPr>
          <a:lstStyle/>
          <a:p>
            <a:pPr>
              <a:spcBef>
                <a:spcPct val="50000"/>
              </a:spcBef>
            </a:pPr>
            <a:r>
              <a:rPr lang="fr-FR" sz="800" dirty="0">
                <a:latin typeface="OpenDyslexic" pitchFamily="50" charset="0"/>
              </a:rPr>
              <a:t>http://www.ggl.ulaval.ca/personnel/bourque/intro.pt/planete_terre.html</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539552" y="548680"/>
            <a:ext cx="4824536"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inversions des pôles magnétiques</a:t>
            </a:r>
            <a:endParaRPr lang="fr-FR" sz="1800" b="1" dirty="0">
              <a:latin typeface="OpenDyslexic" pitchFamily="50" charset="0"/>
            </a:endParaRPr>
          </a:p>
        </p:txBody>
      </p:sp>
      <p:pic>
        <p:nvPicPr>
          <p:cNvPr id="109571" name="Picture 3" descr="C:\Documents and Settings\seb\Mes documents\Enseignement\LGBSTU\geophysique\Seance_3\TD\1.14a-b.gif"/>
          <p:cNvPicPr>
            <a:picLocks noChangeAspect="1" noChangeArrowheads="1"/>
          </p:cNvPicPr>
          <p:nvPr/>
        </p:nvPicPr>
        <p:blipFill>
          <a:blip r:embed="rId2" cstate="print"/>
          <a:srcRect/>
          <a:stretch>
            <a:fillRect/>
          </a:stretch>
        </p:blipFill>
        <p:spPr bwMode="auto">
          <a:xfrm>
            <a:off x="3962400" y="916657"/>
            <a:ext cx="5181600" cy="4600575"/>
          </a:xfrm>
          <a:prstGeom prst="rect">
            <a:avLst/>
          </a:prstGeom>
          <a:noFill/>
        </p:spPr>
      </p:pic>
      <p:sp>
        <p:nvSpPr>
          <p:cNvPr id="109573" name="Text Box 5"/>
          <p:cNvSpPr txBox="1">
            <a:spLocks noChangeArrowheads="1"/>
          </p:cNvSpPr>
          <p:nvPr/>
        </p:nvSpPr>
        <p:spPr bwMode="auto">
          <a:xfrm>
            <a:off x="107504" y="1221457"/>
            <a:ext cx="3626296" cy="3108543"/>
          </a:xfrm>
          <a:prstGeom prst="rect">
            <a:avLst/>
          </a:prstGeom>
          <a:noFill/>
          <a:ln w="9525">
            <a:noFill/>
            <a:miter lim="800000"/>
            <a:headEnd/>
            <a:tailEnd/>
          </a:ln>
          <a:effectLst/>
        </p:spPr>
        <p:txBody>
          <a:bodyPr wrap="square">
            <a:spAutoFit/>
          </a:bodyPr>
          <a:lstStyle/>
          <a:p>
            <a:pPr>
              <a:tabLst>
                <a:tab pos="573088" algn="l"/>
              </a:tabLst>
            </a:pPr>
            <a:r>
              <a:rPr lang="fr-FR" sz="1400" dirty="0">
                <a:latin typeface="OpenDyslexic" pitchFamily="50" charset="0"/>
              </a:rPr>
              <a:t>1906: découverte par Brunhes des</a:t>
            </a:r>
            <a:br>
              <a:rPr lang="fr-FR" sz="1400" dirty="0">
                <a:latin typeface="OpenDyslexic" pitchFamily="50" charset="0"/>
              </a:rPr>
            </a:br>
            <a:r>
              <a:rPr lang="fr-FR" sz="1400" dirty="0">
                <a:latin typeface="OpenDyslexic" pitchFamily="50" charset="0"/>
              </a:rPr>
              <a:t>inversions magnétiques : le dipôle Nord-Sud  été durant certaines périodes Sud-Nord.</a:t>
            </a:r>
          </a:p>
          <a:p>
            <a:pPr>
              <a:tabLst>
                <a:tab pos="573088" algn="l"/>
              </a:tabLst>
            </a:pPr>
            <a:endParaRPr lang="fr-FR" sz="1400" dirty="0">
              <a:latin typeface="OpenDyslexic" pitchFamily="50" charset="0"/>
            </a:endParaRPr>
          </a:p>
          <a:p>
            <a:pPr>
              <a:tabLst>
                <a:tab pos="573088" algn="l"/>
              </a:tabLst>
            </a:pPr>
            <a:r>
              <a:rPr lang="fr-FR" sz="1400" dirty="0" err="1">
                <a:latin typeface="OpenDyslexic" pitchFamily="50" charset="0"/>
              </a:rPr>
              <a:t>Matuyama</a:t>
            </a:r>
            <a:r>
              <a:rPr lang="fr-FR" sz="1400" dirty="0">
                <a:latin typeface="OpenDyslexic" pitchFamily="50" charset="0"/>
              </a:rPr>
              <a:t> date ces inversions grâce à l’étude de coulées de laves.</a:t>
            </a:r>
          </a:p>
          <a:p>
            <a:pPr>
              <a:tabLst>
                <a:tab pos="573088" algn="l"/>
              </a:tabLst>
            </a:pPr>
            <a:endParaRPr lang="fr-FR" sz="1400" dirty="0">
              <a:latin typeface="OpenDyslexic" pitchFamily="50" charset="0"/>
            </a:endParaRPr>
          </a:p>
          <a:p>
            <a:pPr>
              <a:tabLst>
                <a:tab pos="573088" algn="l"/>
              </a:tabLst>
            </a:pPr>
            <a:r>
              <a:rPr lang="fr-FR" sz="1400" dirty="0">
                <a:latin typeface="OpenDyslexic" pitchFamily="50" charset="0"/>
              </a:rPr>
              <a:t>Construction d’une échelle des inversions de la polarité magnétique :</a:t>
            </a:r>
          </a:p>
          <a:p>
            <a:pPr>
              <a:tabLst>
                <a:tab pos="573088" algn="l"/>
              </a:tabLst>
            </a:pPr>
            <a:endParaRPr lang="fr-FR" sz="1400" dirty="0">
              <a:latin typeface="OpenDyslexic" pitchFamily="50" charset="0"/>
            </a:endParaRPr>
          </a:p>
          <a:p>
            <a:pPr>
              <a:tabLst>
                <a:tab pos="573088" algn="l"/>
              </a:tabLst>
            </a:pPr>
            <a:r>
              <a:rPr lang="fr-FR" sz="1400" dirty="0">
                <a:latin typeface="OpenDyslexic" pitchFamily="50" charset="0"/>
              </a:rPr>
              <a:t>ECHELLE MAGNETOSTRATIGRAPHIQUE</a:t>
            </a:r>
          </a:p>
        </p:txBody>
      </p:sp>
      <p:sp>
        <p:nvSpPr>
          <p:cNvPr id="109574" name="Text Box 6"/>
          <p:cNvSpPr txBox="1">
            <a:spLocks noChangeArrowheads="1"/>
          </p:cNvSpPr>
          <p:nvPr/>
        </p:nvSpPr>
        <p:spPr bwMode="auto">
          <a:xfrm>
            <a:off x="3953767" y="5589240"/>
            <a:ext cx="4572000" cy="215444"/>
          </a:xfrm>
          <a:prstGeom prst="rect">
            <a:avLst/>
          </a:prstGeom>
          <a:noFill/>
          <a:ln w="9525">
            <a:noFill/>
            <a:miter lim="800000"/>
            <a:headEnd/>
            <a:tailEnd/>
          </a:ln>
          <a:effectLst/>
        </p:spPr>
        <p:txBody>
          <a:bodyPr>
            <a:spAutoFit/>
          </a:bodyPr>
          <a:lstStyle/>
          <a:p>
            <a:pPr>
              <a:spcBef>
                <a:spcPct val="50000"/>
              </a:spcBef>
            </a:pPr>
            <a:r>
              <a:rPr lang="fr-FR" sz="800" dirty="0" smtClean="0">
                <a:latin typeface="OpenDyslexic" pitchFamily="50" charset="0"/>
              </a:rPr>
              <a:t>http://www.ggl.ulaval.ca/personnel/bourque/intro.pt/planete_terre.html</a:t>
            </a:r>
            <a:endParaRPr lang="fr-FR" sz="800" dirty="0">
              <a:latin typeface="OpenDyslexic" pitchFamily="50" charset="0"/>
            </a:endParaRP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C:\Documents and Settings\seb\Mes documents\Enseignement\DEUG\SVT202\Cours\Cours_pyrenees\La formation_des_pyrenees\brahic.png"/>
          <p:cNvPicPr>
            <a:picLocks noChangeAspect="1" noChangeArrowheads="1"/>
          </p:cNvPicPr>
          <p:nvPr/>
        </p:nvPicPr>
        <p:blipFill>
          <a:blip r:embed="rId2" cstate="print"/>
          <a:srcRect/>
          <a:stretch>
            <a:fillRect/>
          </a:stretch>
        </p:blipFill>
        <p:spPr bwMode="auto">
          <a:xfrm>
            <a:off x="457200" y="457200"/>
            <a:ext cx="2474913" cy="3429000"/>
          </a:xfrm>
          <a:prstGeom prst="rect">
            <a:avLst/>
          </a:prstGeom>
          <a:noFill/>
        </p:spPr>
      </p:pic>
      <p:pic>
        <p:nvPicPr>
          <p:cNvPr id="99334" name="Picture 6" descr="C:\Documents and Settings\seb\Mes documents\Enseignement\DEUG\SVT202\Cours\Cours_pyrenees\La formation_des_pyrenees\Boillot_1.png"/>
          <p:cNvPicPr>
            <a:picLocks noChangeAspect="1" noChangeArrowheads="1"/>
          </p:cNvPicPr>
          <p:nvPr/>
        </p:nvPicPr>
        <p:blipFill>
          <a:blip r:embed="rId3" cstate="print"/>
          <a:srcRect/>
          <a:stretch>
            <a:fillRect/>
          </a:stretch>
        </p:blipFill>
        <p:spPr bwMode="auto">
          <a:xfrm>
            <a:off x="6324600" y="457200"/>
            <a:ext cx="2719388" cy="4114800"/>
          </a:xfrm>
          <a:prstGeom prst="rect">
            <a:avLst/>
          </a:prstGeom>
          <a:noFill/>
        </p:spPr>
      </p:pic>
      <p:pic>
        <p:nvPicPr>
          <p:cNvPr id="99335" name="Picture 7" descr="C:\Documents and Settings\seb\Mes documents\Enseignement\DEUG\SVT202\Cours\Cours_pyrenees\La formation_des_pyrenees\Boillot_2.png"/>
          <p:cNvPicPr>
            <a:picLocks noChangeAspect="1" noChangeArrowheads="1"/>
          </p:cNvPicPr>
          <p:nvPr/>
        </p:nvPicPr>
        <p:blipFill>
          <a:blip r:embed="rId4" cstate="print"/>
          <a:srcRect/>
          <a:stretch>
            <a:fillRect/>
          </a:stretch>
        </p:blipFill>
        <p:spPr bwMode="auto">
          <a:xfrm>
            <a:off x="3124200" y="2209800"/>
            <a:ext cx="3068638" cy="4267200"/>
          </a:xfrm>
          <a:prstGeom prst="rect">
            <a:avLst/>
          </a:prstGeom>
          <a:noFill/>
        </p:spPr>
      </p:pic>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smtClean="0">
                <a:solidFill>
                  <a:schemeClr val="bg1"/>
                </a:solidFill>
                <a:latin typeface="OpenDyslexic" pitchFamily="50" charset="0"/>
              </a:rPr>
              <a:t>Bibliographi</a:t>
            </a:r>
            <a:r>
              <a:rPr lang="fr-FR" sz="1600" dirty="0" smtClean="0">
                <a:solidFill>
                  <a:schemeClr val="bg1"/>
                </a:solidFill>
                <a:latin typeface="Arial Black" panose="020B0A04020102020204" pitchFamily="34" charset="0"/>
              </a:rPr>
              <a:t>e</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5" descr="C:\Documents and Settings\seb\Mes documents\Enseignement\LGBSTU\geophysique\Seance_3\TD\1.14c.gif"/>
          <p:cNvPicPr>
            <a:picLocks noChangeAspect="1" noChangeArrowheads="1"/>
          </p:cNvPicPr>
          <p:nvPr/>
        </p:nvPicPr>
        <p:blipFill>
          <a:blip r:embed="rId2" cstate="print"/>
          <a:srcRect/>
          <a:stretch>
            <a:fillRect/>
          </a:stretch>
        </p:blipFill>
        <p:spPr bwMode="auto">
          <a:xfrm>
            <a:off x="528094" y="1268760"/>
            <a:ext cx="2593975" cy="3589338"/>
          </a:xfrm>
          <a:prstGeom prst="rect">
            <a:avLst/>
          </a:prstGeom>
          <a:noFill/>
        </p:spPr>
      </p:pic>
      <p:pic>
        <p:nvPicPr>
          <p:cNvPr id="110598" name="Picture 6" descr="C:\Documents and Settings\seb\Mes documents\Enseignement\LGBSTU\UE4\geophysique\Seance_3\TD\echelle_complete.png"/>
          <p:cNvPicPr>
            <a:picLocks noChangeAspect="1" noChangeArrowheads="1"/>
          </p:cNvPicPr>
          <p:nvPr/>
        </p:nvPicPr>
        <p:blipFill>
          <a:blip r:embed="rId3" cstate="print"/>
          <a:srcRect/>
          <a:stretch>
            <a:fillRect/>
          </a:stretch>
        </p:blipFill>
        <p:spPr bwMode="auto">
          <a:xfrm>
            <a:off x="5018906" y="305272"/>
            <a:ext cx="4104456" cy="5974644"/>
          </a:xfrm>
          <a:prstGeom prst="rect">
            <a:avLst/>
          </a:prstGeom>
          <a:noFill/>
        </p:spPr>
      </p:pic>
      <p:sp>
        <p:nvSpPr>
          <p:cNvPr id="110599" name="Text Box 7"/>
          <p:cNvSpPr txBox="1">
            <a:spLocks noChangeArrowheads="1"/>
          </p:cNvSpPr>
          <p:nvPr/>
        </p:nvSpPr>
        <p:spPr bwMode="auto">
          <a:xfrm>
            <a:off x="528094" y="4902433"/>
            <a:ext cx="4186808" cy="215444"/>
          </a:xfrm>
          <a:prstGeom prst="rect">
            <a:avLst/>
          </a:prstGeom>
          <a:noFill/>
          <a:ln w="9525">
            <a:noFill/>
            <a:miter lim="800000"/>
            <a:headEnd/>
            <a:tailEnd/>
          </a:ln>
          <a:effectLst/>
        </p:spPr>
        <p:txBody>
          <a:bodyPr wrap="square">
            <a:spAutoFit/>
          </a:bodyPr>
          <a:lstStyle/>
          <a:p>
            <a:pPr>
              <a:spcBef>
                <a:spcPct val="50000"/>
              </a:spcBef>
            </a:pPr>
            <a:r>
              <a:rPr lang="fr-FR" sz="800" dirty="0">
                <a:latin typeface="OpenDyslexic" pitchFamily="50" charset="0"/>
              </a:rPr>
              <a:t>http://www.ggl.ulaval.ca/personnel/bourque/intro.pt/planete_terre.html</a:t>
            </a: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7" name="Text Box 2"/>
          <p:cNvSpPr txBox="1">
            <a:spLocks noChangeArrowheads="1"/>
          </p:cNvSpPr>
          <p:nvPr/>
        </p:nvSpPr>
        <p:spPr bwMode="auto">
          <a:xfrm>
            <a:off x="539552" y="548680"/>
            <a:ext cx="4824536"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inversions des pôles magnétiques</a:t>
            </a:r>
            <a:endParaRPr lang="fr-FR" sz="1800" b="1" dirty="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0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C:\Documents and Settings\seb\Mes documents\Enseignement\LGBSTU\geophysique\Seance_3\TD\1.15b.gif"/>
          <p:cNvPicPr>
            <a:picLocks noChangeAspect="1" noChangeArrowheads="1"/>
          </p:cNvPicPr>
          <p:nvPr/>
        </p:nvPicPr>
        <p:blipFill>
          <a:blip r:embed="rId4" cstate="print"/>
          <a:srcRect/>
          <a:stretch>
            <a:fillRect/>
          </a:stretch>
        </p:blipFill>
        <p:spPr bwMode="auto">
          <a:xfrm>
            <a:off x="3475038" y="1981200"/>
            <a:ext cx="5668962" cy="4606925"/>
          </a:xfrm>
          <a:prstGeom prst="rect">
            <a:avLst/>
          </a:prstGeom>
          <a:noFill/>
        </p:spPr>
      </p:pic>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8" name="Text Box 7"/>
          <p:cNvSpPr txBox="1">
            <a:spLocks noChangeArrowheads="1"/>
          </p:cNvSpPr>
          <p:nvPr/>
        </p:nvSpPr>
        <p:spPr bwMode="auto">
          <a:xfrm>
            <a:off x="107504" y="6353293"/>
            <a:ext cx="4186808" cy="215444"/>
          </a:xfrm>
          <a:prstGeom prst="rect">
            <a:avLst/>
          </a:prstGeom>
          <a:noFill/>
          <a:ln w="9525">
            <a:noFill/>
            <a:miter lim="800000"/>
            <a:headEnd/>
            <a:tailEnd/>
          </a:ln>
          <a:effectLst/>
        </p:spPr>
        <p:txBody>
          <a:bodyPr wrap="square">
            <a:spAutoFit/>
          </a:bodyPr>
          <a:lstStyle/>
          <a:p>
            <a:pPr>
              <a:spcBef>
                <a:spcPct val="50000"/>
              </a:spcBef>
            </a:pPr>
            <a:r>
              <a:rPr lang="fr-FR" sz="800" dirty="0">
                <a:latin typeface="OpenDyslexic" pitchFamily="50" charset="0"/>
              </a:rPr>
              <a:t>http://www.ggl.ulaval.ca/personnel/bourque/intro.pt/planete_terre.html</a:t>
            </a:r>
          </a:p>
        </p:txBody>
      </p:sp>
      <p:pic>
        <p:nvPicPr>
          <p:cNvPr id="2" name="SeafloorSpread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712" y="364097"/>
            <a:ext cx="5161359" cy="3315957"/>
          </a:xfrm>
          <a:prstGeom prst="rect">
            <a:avLst/>
          </a:prstGeom>
        </p:spPr>
      </p:pic>
      <p:sp>
        <p:nvSpPr>
          <p:cNvPr id="3" name="Rectangle 2"/>
          <p:cNvSpPr/>
          <p:nvPr/>
        </p:nvSpPr>
        <p:spPr>
          <a:xfrm>
            <a:off x="58712" y="3691975"/>
            <a:ext cx="4572000" cy="215444"/>
          </a:xfrm>
          <a:prstGeom prst="rect">
            <a:avLst/>
          </a:prstGeom>
        </p:spPr>
        <p:txBody>
          <a:bodyPr>
            <a:spAutoFit/>
          </a:bodyPr>
          <a:lstStyle/>
          <a:p>
            <a:r>
              <a:rPr lang="fr-FR" sz="800" dirty="0">
                <a:latin typeface="OpenDyslexic" pitchFamily="50" charset="0"/>
              </a:rPr>
              <a:t>http://www.youtube.com/watch?v=YIAXiE8RedA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C:\Documents and Settings\seb\Mes documents\Enseignement\LGBSTU\geophysique\Seance_3\TD\1.15b.gif"/>
          <p:cNvPicPr>
            <a:picLocks noChangeAspect="1" noChangeArrowheads="1"/>
          </p:cNvPicPr>
          <p:nvPr/>
        </p:nvPicPr>
        <p:blipFill>
          <a:blip r:embed="rId2" cstate="print"/>
          <a:srcRect/>
          <a:stretch>
            <a:fillRect/>
          </a:stretch>
        </p:blipFill>
        <p:spPr bwMode="auto">
          <a:xfrm>
            <a:off x="3475038" y="1981200"/>
            <a:ext cx="5668962" cy="4606925"/>
          </a:xfrm>
          <a:prstGeom prst="rect">
            <a:avLst/>
          </a:prstGeom>
          <a:noFill/>
        </p:spPr>
      </p:pic>
      <p:pic>
        <p:nvPicPr>
          <p:cNvPr id="111620" name="Picture 4" descr="C:\Documents and Settings\seb\Mes documents\Enseignement\LGBSTU\geophysique\Seance_3\TD\1.15a.gif"/>
          <p:cNvPicPr>
            <a:picLocks noChangeAspect="1" noChangeArrowheads="1"/>
          </p:cNvPicPr>
          <p:nvPr/>
        </p:nvPicPr>
        <p:blipFill>
          <a:blip r:embed="rId3" cstate="print"/>
          <a:srcRect/>
          <a:stretch>
            <a:fillRect/>
          </a:stretch>
        </p:blipFill>
        <p:spPr bwMode="auto">
          <a:xfrm>
            <a:off x="179512" y="764704"/>
            <a:ext cx="5715000" cy="2076450"/>
          </a:xfrm>
          <a:prstGeom prst="rect">
            <a:avLst/>
          </a:prstGeom>
          <a:noFill/>
        </p:spPr>
      </p:pic>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8" name="Text Box 7"/>
          <p:cNvSpPr txBox="1">
            <a:spLocks noChangeArrowheads="1"/>
          </p:cNvSpPr>
          <p:nvPr/>
        </p:nvSpPr>
        <p:spPr bwMode="auto">
          <a:xfrm>
            <a:off x="107504" y="6353293"/>
            <a:ext cx="4186808" cy="215444"/>
          </a:xfrm>
          <a:prstGeom prst="rect">
            <a:avLst/>
          </a:prstGeom>
          <a:noFill/>
          <a:ln w="9525">
            <a:noFill/>
            <a:miter lim="800000"/>
            <a:headEnd/>
            <a:tailEnd/>
          </a:ln>
          <a:effectLst/>
        </p:spPr>
        <p:txBody>
          <a:bodyPr wrap="square">
            <a:spAutoFit/>
          </a:bodyPr>
          <a:lstStyle/>
          <a:p>
            <a:pPr>
              <a:spcBef>
                <a:spcPct val="50000"/>
              </a:spcBef>
            </a:pPr>
            <a:r>
              <a:rPr lang="fr-FR" sz="800" dirty="0">
                <a:latin typeface="OpenDyslexic" pitchFamily="50" charset="0"/>
              </a:rPr>
              <a:t>http://www.ggl.ulaval.ca/personnel/bourque/intro.pt/planete_terre.html</a:t>
            </a:r>
          </a:p>
        </p:txBody>
      </p:sp>
    </p:spTree>
    <p:extLst>
      <p:ext uri="{BB962C8B-B14F-4D97-AF65-F5344CB8AC3E}">
        <p14:creationId xmlns:p14="http://schemas.microsoft.com/office/powerpoint/2010/main" val="23206879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026" descr="C:\Documents and Settings\seb\Mes documents\Enseignement\LGBSTU\geophysique\Seance_3\TD\peau_zebrevide.jpg"/>
          <p:cNvPicPr>
            <a:picLocks noChangeAspect="1" noChangeArrowheads="1"/>
          </p:cNvPicPr>
          <p:nvPr/>
        </p:nvPicPr>
        <p:blipFill>
          <a:blip r:embed="rId2" cstate="print"/>
          <a:srcRect/>
          <a:stretch>
            <a:fillRect/>
          </a:stretch>
        </p:blipFill>
        <p:spPr bwMode="auto">
          <a:xfrm>
            <a:off x="5562600" y="711200"/>
            <a:ext cx="3175000" cy="4851400"/>
          </a:xfrm>
          <a:prstGeom prst="rect">
            <a:avLst/>
          </a:prstGeom>
          <a:noFill/>
        </p:spPr>
      </p:pic>
      <p:pic>
        <p:nvPicPr>
          <p:cNvPr id="112645" name="Picture 1029" descr="C:\Documents and Settings\seb\Mes documents\Enseignement\LGBSTU\geophysique\Seance_3\TD\peau_zebre.jpg"/>
          <p:cNvPicPr>
            <a:picLocks noChangeAspect="1" noChangeArrowheads="1"/>
          </p:cNvPicPr>
          <p:nvPr/>
        </p:nvPicPr>
        <p:blipFill>
          <a:blip r:embed="rId3" cstate="print"/>
          <a:srcRect/>
          <a:stretch>
            <a:fillRect/>
          </a:stretch>
        </p:blipFill>
        <p:spPr bwMode="auto">
          <a:xfrm>
            <a:off x="5562600" y="711200"/>
            <a:ext cx="3175000" cy="4851400"/>
          </a:xfrm>
          <a:prstGeom prst="rect">
            <a:avLst/>
          </a:prstGeom>
          <a:noFill/>
        </p:spPr>
      </p:pic>
      <p:pic>
        <p:nvPicPr>
          <p:cNvPr id="112646" name="Picture 1030" descr="C:\Documents and Settings\seb\Mes documents\Enseignement\LGBSTU\geophysique\Seance_3\TD\profils1.png"/>
          <p:cNvPicPr>
            <a:picLocks noChangeAspect="1" noChangeArrowheads="1"/>
          </p:cNvPicPr>
          <p:nvPr/>
        </p:nvPicPr>
        <p:blipFill>
          <a:blip r:embed="rId4" cstate="print"/>
          <a:srcRect/>
          <a:stretch>
            <a:fillRect/>
          </a:stretch>
        </p:blipFill>
        <p:spPr bwMode="auto">
          <a:xfrm>
            <a:off x="457200" y="457200"/>
            <a:ext cx="3581400" cy="1719263"/>
          </a:xfrm>
          <a:prstGeom prst="rect">
            <a:avLst/>
          </a:prstGeom>
          <a:noFill/>
        </p:spPr>
      </p:pic>
      <p:grpSp>
        <p:nvGrpSpPr>
          <p:cNvPr id="112647" name="Group 1031"/>
          <p:cNvGrpSpPr>
            <a:grpSpLocks/>
          </p:cNvGrpSpPr>
          <p:nvPr/>
        </p:nvGrpSpPr>
        <p:grpSpPr bwMode="auto">
          <a:xfrm>
            <a:off x="5638800" y="1143000"/>
            <a:ext cx="2667000" cy="3962400"/>
            <a:chOff x="3552" y="720"/>
            <a:chExt cx="1680" cy="2496"/>
          </a:xfrm>
        </p:grpSpPr>
        <p:sp>
          <p:nvSpPr>
            <p:cNvPr id="112648" name="Line 1032"/>
            <p:cNvSpPr>
              <a:spLocks noChangeShapeType="1"/>
            </p:cNvSpPr>
            <p:nvPr/>
          </p:nvSpPr>
          <p:spPr bwMode="auto">
            <a:xfrm flipH="1" flipV="1">
              <a:off x="3888" y="720"/>
              <a:ext cx="1104" cy="816"/>
            </a:xfrm>
            <a:prstGeom prst="line">
              <a:avLst/>
            </a:prstGeom>
            <a:noFill/>
            <a:ln w="19050">
              <a:solidFill>
                <a:srgbClr val="FF0000"/>
              </a:solidFill>
              <a:round/>
              <a:headEnd/>
              <a:tailEnd/>
            </a:ln>
            <a:effectLst/>
          </p:spPr>
          <p:txBody>
            <a:bodyPr/>
            <a:lstStyle/>
            <a:p>
              <a:endParaRPr lang="fr-FR"/>
            </a:p>
          </p:txBody>
        </p:sp>
        <p:sp>
          <p:nvSpPr>
            <p:cNvPr id="112649" name="Line 1033"/>
            <p:cNvSpPr>
              <a:spLocks noChangeShapeType="1"/>
            </p:cNvSpPr>
            <p:nvPr/>
          </p:nvSpPr>
          <p:spPr bwMode="auto">
            <a:xfrm>
              <a:off x="3888" y="720"/>
              <a:ext cx="1248" cy="1056"/>
            </a:xfrm>
            <a:prstGeom prst="line">
              <a:avLst/>
            </a:prstGeom>
            <a:noFill/>
            <a:ln w="19050">
              <a:solidFill>
                <a:srgbClr val="FF0000"/>
              </a:solidFill>
              <a:round/>
              <a:headEnd/>
              <a:tailEnd/>
            </a:ln>
            <a:effectLst/>
          </p:spPr>
          <p:txBody>
            <a:bodyPr/>
            <a:lstStyle/>
            <a:p>
              <a:endParaRPr lang="fr-FR"/>
            </a:p>
          </p:txBody>
        </p:sp>
        <p:sp>
          <p:nvSpPr>
            <p:cNvPr id="112650" name="Line 1034"/>
            <p:cNvSpPr>
              <a:spLocks noChangeShapeType="1"/>
            </p:cNvSpPr>
            <p:nvPr/>
          </p:nvSpPr>
          <p:spPr bwMode="auto">
            <a:xfrm flipH="1" flipV="1">
              <a:off x="3792" y="864"/>
              <a:ext cx="1344" cy="912"/>
            </a:xfrm>
            <a:prstGeom prst="line">
              <a:avLst/>
            </a:prstGeom>
            <a:noFill/>
            <a:ln w="19050">
              <a:solidFill>
                <a:srgbClr val="FF0000"/>
              </a:solidFill>
              <a:round/>
              <a:headEnd/>
              <a:tailEnd/>
            </a:ln>
            <a:effectLst/>
          </p:spPr>
          <p:txBody>
            <a:bodyPr/>
            <a:lstStyle/>
            <a:p>
              <a:endParaRPr lang="fr-FR"/>
            </a:p>
          </p:txBody>
        </p:sp>
        <p:sp>
          <p:nvSpPr>
            <p:cNvPr id="112651" name="Line 1035"/>
            <p:cNvSpPr>
              <a:spLocks noChangeShapeType="1"/>
            </p:cNvSpPr>
            <p:nvPr/>
          </p:nvSpPr>
          <p:spPr bwMode="auto">
            <a:xfrm>
              <a:off x="3792" y="864"/>
              <a:ext cx="1440" cy="1200"/>
            </a:xfrm>
            <a:prstGeom prst="line">
              <a:avLst/>
            </a:prstGeom>
            <a:noFill/>
            <a:ln w="19050">
              <a:solidFill>
                <a:srgbClr val="FF0000"/>
              </a:solidFill>
              <a:round/>
              <a:headEnd/>
              <a:tailEnd/>
            </a:ln>
            <a:effectLst/>
          </p:spPr>
          <p:txBody>
            <a:bodyPr/>
            <a:lstStyle/>
            <a:p>
              <a:endParaRPr lang="fr-FR"/>
            </a:p>
          </p:txBody>
        </p:sp>
        <p:sp>
          <p:nvSpPr>
            <p:cNvPr id="112652" name="Line 1036"/>
            <p:cNvSpPr>
              <a:spLocks noChangeShapeType="1"/>
            </p:cNvSpPr>
            <p:nvPr/>
          </p:nvSpPr>
          <p:spPr bwMode="auto">
            <a:xfrm flipH="1" flipV="1">
              <a:off x="3648" y="960"/>
              <a:ext cx="1584" cy="1104"/>
            </a:xfrm>
            <a:prstGeom prst="line">
              <a:avLst/>
            </a:prstGeom>
            <a:noFill/>
            <a:ln w="19050">
              <a:solidFill>
                <a:srgbClr val="FF0000"/>
              </a:solidFill>
              <a:round/>
              <a:headEnd/>
              <a:tailEnd/>
            </a:ln>
            <a:effectLst/>
          </p:spPr>
          <p:txBody>
            <a:bodyPr/>
            <a:lstStyle/>
            <a:p>
              <a:endParaRPr lang="fr-FR"/>
            </a:p>
          </p:txBody>
        </p:sp>
        <p:sp>
          <p:nvSpPr>
            <p:cNvPr id="112653" name="Line 1037"/>
            <p:cNvSpPr>
              <a:spLocks noChangeShapeType="1"/>
            </p:cNvSpPr>
            <p:nvPr/>
          </p:nvSpPr>
          <p:spPr bwMode="auto">
            <a:xfrm>
              <a:off x="3648" y="960"/>
              <a:ext cx="1584" cy="1344"/>
            </a:xfrm>
            <a:prstGeom prst="line">
              <a:avLst/>
            </a:prstGeom>
            <a:noFill/>
            <a:ln w="19050">
              <a:solidFill>
                <a:srgbClr val="FF0000"/>
              </a:solidFill>
              <a:round/>
              <a:headEnd/>
              <a:tailEnd/>
            </a:ln>
            <a:effectLst/>
          </p:spPr>
          <p:txBody>
            <a:bodyPr/>
            <a:lstStyle/>
            <a:p>
              <a:endParaRPr lang="fr-FR"/>
            </a:p>
          </p:txBody>
        </p:sp>
        <p:sp>
          <p:nvSpPr>
            <p:cNvPr id="112654" name="Line 1038"/>
            <p:cNvSpPr>
              <a:spLocks noChangeShapeType="1"/>
            </p:cNvSpPr>
            <p:nvPr/>
          </p:nvSpPr>
          <p:spPr bwMode="auto">
            <a:xfrm flipH="1" flipV="1">
              <a:off x="3552" y="1104"/>
              <a:ext cx="1680" cy="1200"/>
            </a:xfrm>
            <a:prstGeom prst="line">
              <a:avLst/>
            </a:prstGeom>
            <a:noFill/>
            <a:ln w="19050">
              <a:solidFill>
                <a:srgbClr val="FF0000"/>
              </a:solidFill>
              <a:round/>
              <a:headEnd/>
              <a:tailEnd/>
            </a:ln>
            <a:effectLst/>
          </p:spPr>
          <p:txBody>
            <a:bodyPr/>
            <a:lstStyle/>
            <a:p>
              <a:endParaRPr lang="fr-FR"/>
            </a:p>
          </p:txBody>
        </p:sp>
        <p:sp>
          <p:nvSpPr>
            <p:cNvPr id="112655" name="Line 1039"/>
            <p:cNvSpPr>
              <a:spLocks noChangeShapeType="1"/>
            </p:cNvSpPr>
            <p:nvPr/>
          </p:nvSpPr>
          <p:spPr bwMode="auto">
            <a:xfrm>
              <a:off x="3552" y="1104"/>
              <a:ext cx="1680" cy="1440"/>
            </a:xfrm>
            <a:prstGeom prst="line">
              <a:avLst/>
            </a:prstGeom>
            <a:noFill/>
            <a:ln w="19050">
              <a:solidFill>
                <a:srgbClr val="FF0000"/>
              </a:solidFill>
              <a:round/>
              <a:headEnd/>
              <a:tailEnd/>
            </a:ln>
            <a:effectLst/>
          </p:spPr>
          <p:txBody>
            <a:bodyPr/>
            <a:lstStyle/>
            <a:p>
              <a:endParaRPr lang="fr-FR"/>
            </a:p>
          </p:txBody>
        </p:sp>
        <p:sp>
          <p:nvSpPr>
            <p:cNvPr id="112656" name="Line 1040"/>
            <p:cNvSpPr>
              <a:spLocks noChangeShapeType="1"/>
            </p:cNvSpPr>
            <p:nvPr/>
          </p:nvSpPr>
          <p:spPr bwMode="auto">
            <a:xfrm flipH="1" flipV="1">
              <a:off x="4320" y="2112"/>
              <a:ext cx="912" cy="432"/>
            </a:xfrm>
            <a:prstGeom prst="line">
              <a:avLst/>
            </a:prstGeom>
            <a:noFill/>
            <a:ln w="19050">
              <a:solidFill>
                <a:srgbClr val="FF0000"/>
              </a:solidFill>
              <a:round/>
              <a:headEnd/>
              <a:tailEnd/>
            </a:ln>
            <a:effectLst/>
          </p:spPr>
          <p:txBody>
            <a:bodyPr/>
            <a:lstStyle/>
            <a:p>
              <a:endParaRPr lang="fr-FR"/>
            </a:p>
          </p:txBody>
        </p:sp>
        <p:sp>
          <p:nvSpPr>
            <p:cNvPr id="112657" name="Line 1041"/>
            <p:cNvSpPr>
              <a:spLocks noChangeShapeType="1"/>
            </p:cNvSpPr>
            <p:nvPr/>
          </p:nvSpPr>
          <p:spPr bwMode="auto">
            <a:xfrm>
              <a:off x="4320" y="2112"/>
              <a:ext cx="912" cy="720"/>
            </a:xfrm>
            <a:prstGeom prst="line">
              <a:avLst/>
            </a:prstGeom>
            <a:noFill/>
            <a:ln w="19050">
              <a:solidFill>
                <a:srgbClr val="FF0000"/>
              </a:solidFill>
              <a:round/>
              <a:headEnd/>
              <a:tailEnd/>
            </a:ln>
            <a:effectLst/>
          </p:spPr>
          <p:txBody>
            <a:bodyPr/>
            <a:lstStyle/>
            <a:p>
              <a:endParaRPr lang="fr-FR"/>
            </a:p>
          </p:txBody>
        </p:sp>
        <p:sp>
          <p:nvSpPr>
            <p:cNvPr id="112658" name="Line 1042"/>
            <p:cNvSpPr>
              <a:spLocks noChangeShapeType="1"/>
            </p:cNvSpPr>
            <p:nvPr/>
          </p:nvSpPr>
          <p:spPr bwMode="auto">
            <a:xfrm flipH="1" flipV="1">
              <a:off x="4368" y="2496"/>
              <a:ext cx="864" cy="336"/>
            </a:xfrm>
            <a:prstGeom prst="line">
              <a:avLst/>
            </a:prstGeom>
            <a:noFill/>
            <a:ln w="19050">
              <a:solidFill>
                <a:srgbClr val="FF0000"/>
              </a:solidFill>
              <a:round/>
              <a:headEnd/>
              <a:tailEnd/>
            </a:ln>
            <a:effectLst/>
          </p:spPr>
          <p:txBody>
            <a:bodyPr/>
            <a:lstStyle/>
            <a:p>
              <a:endParaRPr lang="fr-FR"/>
            </a:p>
          </p:txBody>
        </p:sp>
        <p:sp>
          <p:nvSpPr>
            <p:cNvPr id="112659" name="Line 1043"/>
            <p:cNvSpPr>
              <a:spLocks noChangeShapeType="1"/>
            </p:cNvSpPr>
            <p:nvPr/>
          </p:nvSpPr>
          <p:spPr bwMode="auto">
            <a:xfrm>
              <a:off x="4368" y="2496"/>
              <a:ext cx="864" cy="576"/>
            </a:xfrm>
            <a:prstGeom prst="line">
              <a:avLst/>
            </a:prstGeom>
            <a:noFill/>
            <a:ln w="19050">
              <a:solidFill>
                <a:srgbClr val="FF0000"/>
              </a:solidFill>
              <a:round/>
              <a:headEnd/>
              <a:tailEnd/>
            </a:ln>
            <a:effectLst/>
          </p:spPr>
          <p:txBody>
            <a:bodyPr/>
            <a:lstStyle/>
            <a:p>
              <a:endParaRPr lang="fr-FR"/>
            </a:p>
          </p:txBody>
        </p:sp>
        <p:sp>
          <p:nvSpPr>
            <p:cNvPr id="112660" name="Line 1044"/>
            <p:cNvSpPr>
              <a:spLocks noChangeShapeType="1"/>
            </p:cNvSpPr>
            <p:nvPr/>
          </p:nvSpPr>
          <p:spPr bwMode="auto">
            <a:xfrm flipH="1" flipV="1">
              <a:off x="4368" y="2688"/>
              <a:ext cx="864" cy="384"/>
            </a:xfrm>
            <a:prstGeom prst="line">
              <a:avLst/>
            </a:prstGeom>
            <a:noFill/>
            <a:ln w="19050">
              <a:solidFill>
                <a:srgbClr val="FF0000"/>
              </a:solidFill>
              <a:round/>
              <a:headEnd/>
              <a:tailEnd/>
            </a:ln>
            <a:effectLst/>
          </p:spPr>
          <p:txBody>
            <a:bodyPr/>
            <a:lstStyle/>
            <a:p>
              <a:endParaRPr lang="fr-FR"/>
            </a:p>
          </p:txBody>
        </p:sp>
        <p:sp>
          <p:nvSpPr>
            <p:cNvPr id="112661" name="Line 1045"/>
            <p:cNvSpPr>
              <a:spLocks noChangeShapeType="1"/>
            </p:cNvSpPr>
            <p:nvPr/>
          </p:nvSpPr>
          <p:spPr bwMode="auto">
            <a:xfrm>
              <a:off x="4368" y="2688"/>
              <a:ext cx="816" cy="528"/>
            </a:xfrm>
            <a:prstGeom prst="line">
              <a:avLst/>
            </a:prstGeom>
            <a:noFill/>
            <a:ln w="19050">
              <a:solidFill>
                <a:srgbClr val="FF0000"/>
              </a:solidFill>
              <a:round/>
              <a:headEnd/>
              <a:tailEnd/>
            </a:ln>
            <a:effectLst/>
          </p:spPr>
          <p:txBody>
            <a:bodyPr/>
            <a:lstStyle/>
            <a:p>
              <a:endParaRPr lang="fr-FR"/>
            </a:p>
          </p:txBody>
        </p:sp>
        <p:sp>
          <p:nvSpPr>
            <p:cNvPr id="112662" name="Line 1046"/>
            <p:cNvSpPr>
              <a:spLocks noChangeShapeType="1"/>
            </p:cNvSpPr>
            <p:nvPr/>
          </p:nvSpPr>
          <p:spPr bwMode="auto">
            <a:xfrm flipH="1" flipV="1">
              <a:off x="4368" y="2880"/>
              <a:ext cx="816" cy="336"/>
            </a:xfrm>
            <a:prstGeom prst="line">
              <a:avLst/>
            </a:prstGeom>
            <a:noFill/>
            <a:ln w="19050">
              <a:solidFill>
                <a:srgbClr val="FF0000"/>
              </a:solidFill>
              <a:round/>
              <a:headEnd/>
              <a:tailEnd/>
            </a:ln>
            <a:effectLst/>
          </p:spPr>
          <p:txBody>
            <a:bodyPr/>
            <a:lstStyle/>
            <a:p>
              <a:endParaRPr lang="fr-FR"/>
            </a:p>
          </p:txBody>
        </p:sp>
        <p:sp>
          <p:nvSpPr>
            <p:cNvPr id="112663" name="Line 1047"/>
            <p:cNvSpPr>
              <a:spLocks noChangeShapeType="1"/>
            </p:cNvSpPr>
            <p:nvPr/>
          </p:nvSpPr>
          <p:spPr bwMode="auto">
            <a:xfrm>
              <a:off x="4368" y="2880"/>
              <a:ext cx="528" cy="336"/>
            </a:xfrm>
            <a:prstGeom prst="line">
              <a:avLst/>
            </a:prstGeom>
            <a:noFill/>
            <a:ln w="19050">
              <a:solidFill>
                <a:srgbClr val="FF0000"/>
              </a:solidFill>
              <a:round/>
              <a:headEnd/>
              <a:tailEnd/>
            </a:ln>
            <a:effectLst/>
          </p:spPr>
          <p:txBody>
            <a:bodyPr/>
            <a:lstStyle/>
            <a:p>
              <a:endParaRPr lang="fr-FR"/>
            </a:p>
          </p:txBody>
        </p:sp>
      </p:grpSp>
      <p:sp>
        <p:nvSpPr>
          <p:cNvPr id="112664" name="Line 1048"/>
          <p:cNvSpPr>
            <a:spLocks noChangeShapeType="1"/>
          </p:cNvSpPr>
          <p:nvPr/>
        </p:nvSpPr>
        <p:spPr bwMode="auto">
          <a:xfrm flipH="1">
            <a:off x="7550150" y="4394200"/>
            <a:ext cx="290513" cy="833438"/>
          </a:xfrm>
          <a:prstGeom prst="line">
            <a:avLst/>
          </a:prstGeom>
          <a:noFill/>
          <a:ln w="50800">
            <a:solidFill>
              <a:schemeClr val="tx1"/>
            </a:solidFill>
            <a:round/>
            <a:headEnd/>
            <a:tailEnd/>
          </a:ln>
          <a:effectLst/>
        </p:spPr>
        <p:txBody>
          <a:bodyPr/>
          <a:lstStyle/>
          <a:p>
            <a:endParaRPr lang="fr-FR"/>
          </a:p>
        </p:txBody>
      </p:sp>
      <p:sp>
        <p:nvSpPr>
          <p:cNvPr id="112665" name="Line 1049"/>
          <p:cNvSpPr>
            <a:spLocks noChangeShapeType="1"/>
          </p:cNvSpPr>
          <p:nvPr/>
        </p:nvSpPr>
        <p:spPr bwMode="auto">
          <a:xfrm flipH="1">
            <a:off x="6978650" y="3067050"/>
            <a:ext cx="201613" cy="439738"/>
          </a:xfrm>
          <a:prstGeom prst="line">
            <a:avLst/>
          </a:prstGeom>
          <a:noFill/>
          <a:ln w="50800">
            <a:solidFill>
              <a:schemeClr val="tx1"/>
            </a:solidFill>
            <a:round/>
            <a:headEnd/>
            <a:tailEnd/>
          </a:ln>
          <a:effectLst/>
        </p:spPr>
        <p:txBody>
          <a:bodyPr/>
          <a:lstStyle/>
          <a:p>
            <a:endParaRPr lang="fr-FR"/>
          </a:p>
        </p:txBody>
      </p:sp>
      <p:sp>
        <p:nvSpPr>
          <p:cNvPr id="112666" name="Line 1050"/>
          <p:cNvSpPr>
            <a:spLocks noChangeShapeType="1"/>
          </p:cNvSpPr>
          <p:nvPr/>
        </p:nvSpPr>
        <p:spPr bwMode="auto">
          <a:xfrm flipH="1">
            <a:off x="7143750" y="2692400"/>
            <a:ext cx="169863" cy="458788"/>
          </a:xfrm>
          <a:prstGeom prst="line">
            <a:avLst/>
          </a:prstGeom>
          <a:noFill/>
          <a:ln w="50800">
            <a:solidFill>
              <a:schemeClr val="tx1"/>
            </a:solidFill>
            <a:round/>
            <a:headEnd/>
            <a:tailEnd/>
          </a:ln>
          <a:effectLst/>
        </p:spPr>
        <p:txBody>
          <a:bodyPr/>
          <a:lstStyle/>
          <a:p>
            <a:endParaRPr lang="fr-FR"/>
          </a:p>
        </p:txBody>
      </p:sp>
      <p:sp>
        <p:nvSpPr>
          <p:cNvPr id="112667" name="Line 1051"/>
          <p:cNvSpPr>
            <a:spLocks noChangeShapeType="1"/>
          </p:cNvSpPr>
          <p:nvPr/>
        </p:nvSpPr>
        <p:spPr bwMode="auto">
          <a:xfrm flipH="1">
            <a:off x="7258050" y="2076450"/>
            <a:ext cx="220663" cy="617538"/>
          </a:xfrm>
          <a:prstGeom prst="line">
            <a:avLst/>
          </a:prstGeom>
          <a:noFill/>
          <a:ln w="50800">
            <a:solidFill>
              <a:schemeClr val="tx1"/>
            </a:solidFill>
            <a:round/>
            <a:headEnd/>
            <a:tailEnd/>
          </a:ln>
          <a:effectLst/>
        </p:spPr>
        <p:txBody>
          <a:bodyPr/>
          <a:lstStyle/>
          <a:p>
            <a:endParaRPr lang="fr-FR"/>
          </a:p>
        </p:txBody>
      </p:sp>
      <p:pic>
        <p:nvPicPr>
          <p:cNvPr id="112668" name="Picture 1052" descr="C:\Documents and Settings\seb\Mes documents\Enseignement\LGBSTU\geophysique\Seance_3\TD\profils.png"/>
          <p:cNvPicPr>
            <a:picLocks noChangeAspect="1" noChangeArrowheads="1"/>
          </p:cNvPicPr>
          <p:nvPr/>
        </p:nvPicPr>
        <p:blipFill>
          <a:blip r:embed="rId5" cstate="print"/>
          <a:srcRect/>
          <a:stretch>
            <a:fillRect/>
          </a:stretch>
        </p:blipFill>
        <p:spPr bwMode="auto">
          <a:xfrm>
            <a:off x="533400" y="2514600"/>
            <a:ext cx="4572000" cy="3763963"/>
          </a:xfrm>
          <a:prstGeom prst="rect">
            <a:avLst/>
          </a:prstGeom>
          <a:noFill/>
        </p:spPr>
      </p:pic>
      <p:sp>
        <p:nvSpPr>
          <p:cNvPr id="112669" name="Line 1053"/>
          <p:cNvSpPr>
            <a:spLocks noChangeShapeType="1"/>
          </p:cNvSpPr>
          <p:nvPr/>
        </p:nvSpPr>
        <p:spPr bwMode="auto">
          <a:xfrm>
            <a:off x="1847850" y="2406650"/>
            <a:ext cx="0" cy="2590800"/>
          </a:xfrm>
          <a:prstGeom prst="line">
            <a:avLst/>
          </a:prstGeom>
          <a:noFill/>
          <a:ln w="50800">
            <a:solidFill>
              <a:schemeClr val="tx1"/>
            </a:solidFill>
            <a:round/>
            <a:headEnd/>
            <a:tailEnd/>
          </a:ln>
          <a:effectLst/>
        </p:spPr>
        <p:txBody>
          <a:bodyPr/>
          <a:lstStyle/>
          <a:p>
            <a:endParaRPr lang="fr-FR"/>
          </a:p>
        </p:txBody>
      </p:sp>
      <p:sp>
        <p:nvSpPr>
          <p:cNvPr id="112670" name="Line 1054"/>
          <p:cNvSpPr>
            <a:spLocks noChangeShapeType="1"/>
          </p:cNvSpPr>
          <p:nvPr/>
        </p:nvSpPr>
        <p:spPr bwMode="auto">
          <a:xfrm flipV="1">
            <a:off x="3276600" y="5029200"/>
            <a:ext cx="0" cy="1219200"/>
          </a:xfrm>
          <a:prstGeom prst="line">
            <a:avLst/>
          </a:prstGeom>
          <a:noFill/>
          <a:ln w="50800">
            <a:solidFill>
              <a:schemeClr val="tx1"/>
            </a:solidFill>
            <a:round/>
            <a:headEnd/>
            <a:tailEnd/>
          </a:ln>
          <a:effectLst/>
        </p:spPr>
        <p:txBody>
          <a:bodyPr/>
          <a:lstStyle/>
          <a:p>
            <a:endParaRPr lang="fr-FR"/>
          </a:p>
        </p:txBody>
      </p:sp>
      <p:sp>
        <p:nvSpPr>
          <p:cNvPr id="31"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2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719" name="Picture 31" descr="C:\Documents and Settings\seb\Mes documents\Enseignement\DEUG\SVT202\Cours\Cours_pyrenees\La formation_des_pyrenees\echelle_magnetique.png"/>
          <p:cNvPicPr>
            <a:picLocks noChangeAspect="1" noChangeArrowheads="1"/>
          </p:cNvPicPr>
          <p:nvPr/>
        </p:nvPicPr>
        <p:blipFill>
          <a:blip r:embed="rId2" cstate="print"/>
          <a:srcRect/>
          <a:stretch>
            <a:fillRect/>
          </a:stretch>
        </p:blipFill>
        <p:spPr bwMode="auto">
          <a:xfrm>
            <a:off x="457200" y="592138"/>
            <a:ext cx="8534400" cy="5961062"/>
          </a:xfrm>
          <a:prstGeom prst="rect">
            <a:avLst/>
          </a:prstGeom>
          <a:noFill/>
        </p:spPr>
      </p:pic>
      <p:sp>
        <p:nvSpPr>
          <p:cNvPr id="114720" name="Rectangle 32"/>
          <p:cNvSpPr>
            <a:spLocks noChangeArrowheads="1"/>
          </p:cNvSpPr>
          <p:nvPr/>
        </p:nvSpPr>
        <p:spPr bwMode="auto">
          <a:xfrm>
            <a:off x="2743200" y="1616075"/>
            <a:ext cx="179388" cy="144463"/>
          </a:xfrm>
          <a:prstGeom prst="rect">
            <a:avLst/>
          </a:prstGeom>
          <a:solidFill>
            <a:srgbClr val="FFFF00">
              <a:alpha val="50000"/>
            </a:srgbClr>
          </a:solidFill>
          <a:ln w="9525">
            <a:solidFill>
              <a:schemeClr val="tx1"/>
            </a:solidFill>
            <a:miter lim="800000"/>
            <a:headEnd/>
            <a:tailEnd/>
          </a:ln>
          <a:effectLst/>
        </p:spPr>
        <p:txBody>
          <a:bodyPr wrap="none" anchor="ctr"/>
          <a:lstStyle/>
          <a:p>
            <a:endParaRPr lang="fr-FR"/>
          </a:p>
        </p:txBody>
      </p:sp>
      <p:sp>
        <p:nvSpPr>
          <p:cNvPr id="114722" name="Rectangle 34"/>
          <p:cNvSpPr>
            <a:spLocks noChangeArrowheads="1"/>
          </p:cNvSpPr>
          <p:nvPr/>
        </p:nvSpPr>
        <p:spPr bwMode="auto">
          <a:xfrm>
            <a:off x="5688013" y="2743200"/>
            <a:ext cx="179387" cy="144463"/>
          </a:xfrm>
          <a:prstGeom prst="rect">
            <a:avLst/>
          </a:prstGeom>
          <a:solidFill>
            <a:srgbClr val="FF3300">
              <a:alpha val="50000"/>
            </a:srgbClr>
          </a:solidFill>
          <a:ln w="9525">
            <a:solidFill>
              <a:schemeClr val="tx1"/>
            </a:solidFill>
            <a:miter lim="800000"/>
            <a:headEnd/>
            <a:tailEnd/>
          </a:ln>
          <a:effectLst/>
        </p:spPr>
        <p:txBody>
          <a:bodyPr wrap="none" anchor="ctr"/>
          <a:lstStyle/>
          <a:p>
            <a:endParaRPr lang="fr-FR"/>
          </a:p>
        </p:txBody>
      </p:sp>
      <p:sp>
        <p:nvSpPr>
          <p:cNvPr id="114723" name="Rectangle 35"/>
          <p:cNvSpPr>
            <a:spLocks noChangeArrowheads="1"/>
          </p:cNvSpPr>
          <p:nvPr/>
        </p:nvSpPr>
        <p:spPr bwMode="auto">
          <a:xfrm>
            <a:off x="5686425" y="3705225"/>
            <a:ext cx="179388" cy="144463"/>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fr-FR"/>
          </a:p>
        </p:txBody>
      </p:sp>
      <p:sp>
        <p:nvSpPr>
          <p:cNvPr id="114724" name="Rectangle 36"/>
          <p:cNvSpPr>
            <a:spLocks noChangeArrowheads="1"/>
          </p:cNvSpPr>
          <p:nvPr/>
        </p:nvSpPr>
        <p:spPr bwMode="auto">
          <a:xfrm>
            <a:off x="2743200" y="4683125"/>
            <a:ext cx="179388" cy="144463"/>
          </a:xfrm>
          <a:prstGeom prst="rect">
            <a:avLst/>
          </a:prstGeom>
          <a:solidFill>
            <a:srgbClr val="99CC00">
              <a:alpha val="50000"/>
            </a:srgbClr>
          </a:solidFill>
          <a:ln w="9525">
            <a:solidFill>
              <a:schemeClr val="tx1"/>
            </a:solidFill>
            <a:miter lim="800000"/>
            <a:headEnd/>
            <a:tailEnd/>
          </a:ln>
          <a:effectLst/>
        </p:spPr>
        <p:txBody>
          <a:bodyPr wrap="none" anchor="ctr"/>
          <a:lstStyle/>
          <a:p>
            <a:endParaRPr lang="fr-FR"/>
          </a:p>
        </p:txBody>
      </p:sp>
      <p:sp>
        <p:nvSpPr>
          <p:cNvPr id="114725" name="Rectangle 37"/>
          <p:cNvSpPr>
            <a:spLocks noChangeArrowheads="1"/>
          </p:cNvSpPr>
          <p:nvPr/>
        </p:nvSpPr>
        <p:spPr bwMode="auto">
          <a:xfrm>
            <a:off x="2741613" y="5176838"/>
            <a:ext cx="179387" cy="144462"/>
          </a:xfrm>
          <a:prstGeom prst="rect">
            <a:avLst/>
          </a:prstGeom>
          <a:solidFill>
            <a:srgbClr val="FFCC00">
              <a:alpha val="50000"/>
            </a:srgbClr>
          </a:solidFill>
          <a:ln w="9525">
            <a:solidFill>
              <a:schemeClr val="tx1"/>
            </a:solidFill>
            <a:miter lim="800000"/>
            <a:headEnd/>
            <a:tailEnd/>
          </a:ln>
          <a:effectLst/>
        </p:spPr>
        <p:txBody>
          <a:bodyPr wrap="none" anchor="ctr"/>
          <a:lstStyle/>
          <a:p>
            <a:endParaRPr lang="fr-FR"/>
          </a:p>
        </p:txBody>
      </p:sp>
      <p:sp>
        <p:nvSpPr>
          <p:cNvPr id="114726" name="Rectangle 38"/>
          <p:cNvSpPr>
            <a:spLocks noChangeArrowheads="1"/>
          </p:cNvSpPr>
          <p:nvPr/>
        </p:nvSpPr>
        <p:spPr bwMode="auto">
          <a:xfrm>
            <a:off x="2730500" y="5867400"/>
            <a:ext cx="179388" cy="144463"/>
          </a:xfrm>
          <a:prstGeom prst="rect">
            <a:avLst/>
          </a:prstGeom>
          <a:solidFill>
            <a:srgbClr val="33CCCC">
              <a:alpha val="50000"/>
            </a:srgbClr>
          </a:solidFill>
          <a:ln w="9525">
            <a:solidFill>
              <a:schemeClr val="tx1"/>
            </a:solidFill>
            <a:miter lim="800000"/>
            <a:headEnd/>
            <a:tailEnd/>
          </a:ln>
          <a:effectLst/>
        </p:spPr>
        <p:txBody>
          <a:bodyPr wrap="none" anchor="ctr"/>
          <a:lstStyle/>
          <a:p>
            <a:endParaRPr lang="fr-FR"/>
          </a:p>
        </p:txBody>
      </p:sp>
      <p:sp>
        <p:nvSpPr>
          <p:cNvPr id="114727" name="Rectangle 39"/>
          <p:cNvSpPr>
            <a:spLocks noChangeArrowheads="1"/>
          </p:cNvSpPr>
          <p:nvPr/>
        </p:nvSpPr>
        <p:spPr bwMode="auto">
          <a:xfrm>
            <a:off x="2735263" y="6199188"/>
            <a:ext cx="179387" cy="144462"/>
          </a:xfrm>
          <a:prstGeom prst="rect">
            <a:avLst/>
          </a:prstGeom>
          <a:solidFill>
            <a:srgbClr val="808000">
              <a:alpha val="50000"/>
            </a:srgbClr>
          </a:solidFill>
          <a:ln w="9525">
            <a:solidFill>
              <a:schemeClr val="tx1"/>
            </a:solidFill>
            <a:miter lim="800000"/>
            <a:headEnd/>
            <a:tailEnd/>
          </a:ln>
          <a:effectLst/>
        </p:spPr>
        <p:txBody>
          <a:bodyPr wrap="none" anchor="ctr"/>
          <a:lstStyle/>
          <a:p>
            <a:endParaRPr lang="fr-FR"/>
          </a:p>
        </p:txBody>
      </p:sp>
      <p:sp>
        <p:nvSpPr>
          <p:cNvPr id="114728" name="Rectangle 40"/>
          <p:cNvSpPr>
            <a:spLocks noChangeArrowheads="1"/>
          </p:cNvSpPr>
          <p:nvPr/>
        </p:nvSpPr>
        <p:spPr bwMode="auto">
          <a:xfrm>
            <a:off x="5697538" y="839788"/>
            <a:ext cx="179387" cy="144462"/>
          </a:xfrm>
          <a:prstGeom prst="rect">
            <a:avLst/>
          </a:prstGeom>
          <a:solidFill>
            <a:srgbClr val="808080">
              <a:alpha val="50000"/>
            </a:srgbClr>
          </a:solidFill>
          <a:ln w="9525">
            <a:solidFill>
              <a:schemeClr val="tx1"/>
            </a:solidFill>
            <a:miter lim="800000"/>
            <a:headEnd/>
            <a:tailEnd/>
          </a:ln>
          <a:effectLst/>
        </p:spPr>
        <p:txBody>
          <a:bodyPr wrap="none" anchor="ctr"/>
          <a:lstStyle/>
          <a:p>
            <a:endParaRPr lang="fr-FR"/>
          </a:p>
        </p:txBody>
      </p:sp>
      <p:sp>
        <p:nvSpPr>
          <p:cNvPr id="114729" name="Rectangle 41"/>
          <p:cNvSpPr>
            <a:spLocks noChangeArrowheads="1"/>
          </p:cNvSpPr>
          <p:nvPr/>
        </p:nvSpPr>
        <p:spPr bwMode="auto">
          <a:xfrm>
            <a:off x="5694363" y="1812925"/>
            <a:ext cx="179387" cy="144463"/>
          </a:xfrm>
          <a:prstGeom prst="rect">
            <a:avLst/>
          </a:prstGeom>
          <a:solidFill>
            <a:srgbClr val="FF99CC">
              <a:alpha val="50000"/>
            </a:srgbClr>
          </a:solidFill>
          <a:ln w="9525">
            <a:solidFill>
              <a:schemeClr val="tx1"/>
            </a:solidFill>
            <a:miter lim="800000"/>
            <a:headEnd/>
            <a:tailEnd/>
          </a:ln>
          <a:effectLst/>
        </p:spPr>
        <p:txBody>
          <a:bodyPr wrap="none" anchor="ctr"/>
          <a:lstStyle/>
          <a:p>
            <a:endParaRPr lang="fr-FR"/>
          </a:p>
        </p:txBody>
      </p:sp>
      <p:sp>
        <p:nvSpPr>
          <p:cNvPr id="13"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447675" y="548680"/>
            <a:ext cx="6788621"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paléo-directions du champs magnétique au Trias</a:t>
            </a:r>
          </a:p>
        </p:txBody>
      </p:sp>
      <p:pic>
        <p:nvPicPr>
          <p:cNvPr id="98307" name="Picture 3" descr="paleomag_trias"/>
          <p:cNvPicPr>
            <a:picLocks noChangeAspect="1" noChangeArrowheads="1"/>
          </p:cNvPicPr>
          <p:nvPr/>
        </p:nvPicPr>
        <p:blipFill>
          <a:blip r:embed="rId2" cstate="print"/>
          <a:srcRect/>
          <a:stretch>
            <a:fillRect/>
          </a:stretch>
        </p:blipFill>
        <p:spPr bwMode="auto">
          <a:xfrm>
            <a:off x="457200" y="1143000"/>
            <a:ext cx="8610600" cy="3695700"/>
          </a:xfrm>
          <a:prstGeom prst="rect">
            <a:avLst/>
          </a:prstGeom>
          <a:noFill/>
        </p:spPr>
      </p:pic>
      <p:sp>
        <p:nvSpPr>
          <p:cNvPr id="98308" name="Line 4"/>
          <p:cNvSpPr>
            <a:spLocks noChangeShapeType="1"/>
          </p:cNvSpPr>
          <p:nvPr/>
        </p:nvSpPr>
        <p:spPr bwMode="auto">
          <a:xfrm flipH="1">
            <a:off x="3657600" y="3276600"/>
            <a:ext cx="304800" cy="381000"/>
          </a:xfrm>
          <a:prstGeom prst="line">
            <a:avLst/>
          </a:prstGeom>
          <a:noFill/>
          <a:ln w="25400">
            <a:solidFill>
              <a:srgbClr val="FF3300"/>
            </a:solidFill>
            <a:round/>
            <a:headEnd/>
            <a:tailEnd type="triangle" w="med" len="med"/>
          </a:ln>
          <a:effectLst/>
        </p:spPr>
        <p:txBody>
          <a:bodyPr/>
          <a:lstStyle/>
          <a:p>
            <a:endParaRPr lang="fr-FR"/>
          </a:p>
        </p:txBody>
      </p:sp>
      <p:sp>
        <p:nvSpPr>
          <p:cNvPr id="98309" name="Line 5"/>
          <p:cNvSpPr>
            <a:spLocks noChangeShapeType="1"/>
          </p:cNvSpPr>
          <p:nvPr/>
        </p:nvSpPr>
        <p:spPr bwMode="auto">
          <a:xfrm flipH="1">
            <a:off x="2740025" y="3087688"/>
            <a:ext cx="425450" cy="465137"/>
          </a:xfrm>
          <a:prstGeom prst="line">
            <a:avLst/>
          </a:prstGeom>
          <a:noFill/>
          <a:ln w="25400">
            <a:solidFill>
              <a:srgbClr val="FF3300"/>
            </a:solidFill>
            <a:round/>
            <a:headEnd/>
            <a:tailEnd type="triangle" w="med" len="med"/>
          </a:ln>
          <a:effectLst/>
        </p:spPr>
        <p:txBody>
          <a:bodyPr/>
          <a:lstStyle/>
          <a:p>
            <a:endParaRPr lang="fr-FR"/>
          </a:p>
        </p:txBody>
      </p:sp>
      <p:sp>
        <p:nvSpPr>
          <p:cNvPr id="98310" name="Line 6"/>
          <p:cNvSpPr>
            <a:spLocks noChangeShapeType="1"/>
          </p:cNvSpPr>
          <p:nvPr/>
        </p:nvSpPr>
        <p:spPr bwMode="auto">
          <a:xfrm>
            <a:off x="2489200" y="3384550"/>
            <a:ext cx="130175" cy="533400"/>
          </a:xfrm>
          <a:prstGeom prst="line">
            <a:avLst/>
          </a:prstGeom>
          <a:noFill/>
          <a:ln w="25400">
            <a:solidFill>
              <a:schemeClr val="accent2"/>
            </a:solidFill>
            <a:round/>
            <a:headEnd/>
            <a:tailEnd type="triangle" w="med" len="med"/>
          </a:ln>
          <a:effectLst/>
        </p:spPr>
        <p:txBody>
          <a:bodyPr/>
          <a:lstStyle/>
          <a:p>
            <a:endParaRPr lang="fr-FR"/>
          </a:p>
        </p:txBody>
      </p:sp>
      <p:sp>
        <p:nvSpPr>
          <p:cNvPr id="98311" name="Line 7"/>
          <p:cNvSpPr>
            <a:spLocks noChangeShapeType="1"/>
          </p:cNvSpPr>
          <p:nvPr/>
        </p:nvSpPr>
        <p:spPr bwMode="auto">
          <a:xfrm>
            <a:off x="4186238" y="3605213"/>
            <a:ext cx="44450" cy="465137"/>
          </a:xfrm>
          <a:prstGeom prst="line">
            <a:avLst/>
          </a:prstGeom>
          <a:noFill/>
          <a:ln w="25400">
            <a:solidFill>
              <a:schemeClr val="accent2"/>
            </a:solidFill>
            <a:round/>
            <a:headEnd/>
            <a:tailEnd type="triangle" w="med" len="med"/>
          </a:ln>
          <a:effectLst/>
        </p:spPr>
        <p:txBody>
          <a:bodyPr/>
          <a:lstStyle/>
          <a:p>
            <a:endParaRPr lang="fr-FR"/>
          </a:p>
        </p:txBody>
      </p:sp>
      <p:sp>
        <p:nvSpPr>
          <p:cNvPr id="98312" name="Line 8"/>
          <p:cNvSpPr>
            <a:spLocks noChangeShapeType="1"/>
          </p:cNvSpPr>
          <p:nvPr/>
        </p:nvSpPr>
        <p:spPr bwMode="auto">
          <a:xfrm>
            <a:off x="2046288" y="3527425"/>
            <a:ext cx="241300" cy="550863"/>
          </a:xfrm>
          <a:prstGeom prst="line">
            <a:avLst/>
          </a:prstGeom>
          <a:noFill/>
          <a:ln w="25400">
            <a:solidFill>
              <a:schemeClr val="accent2"/>
            </a:solidFill>
            <a:round/>
            <a:headEnd/>
            <a:tailEnd type="triangle" w="med" len="med"/>
          </a:ln>
          <a:effectLst/>
        </p:spPr>
        <p:txBody>
          <a:bodyPr/>
          <a:lstStyle/>
          <a:p>
            <a:endParaRPr lang="fr-FR"/>
          </a:p>
        </p:txBody>
      </p:sp>
      <p:sp>
        <p:nvSpPr>
          <p:cNvPr id="98313" name="Line 9"/>
          <p:cNvSpPr>
            <a:spLocks noChangeShapeType="1"/>
          </p:cNvSpPr>
          <p:nvPr/>
        </p:nvSpPr>
        <p:spPr bwMode="auto">
          <a:xfrm flipH="1">
            <a:off x="6175375" y="3582988"/>
            <a:ext cx="177800" cy="431800"/>
          </a:xfrm>
          <a:prstGeom prst="line">
            <a:avLst/>
          </a:prstGeom>
          <a:noFill/>
          <a:ln w="25400">
            <a:solidFill>
              <a:srgbClr val="FF3300"/>
            </a:solidFill>
            <a:round/>
            <a:headEnd/>
            <a:tailEnd type="triangle" w="med" len="med"/>
          </a:ln>
          <a:effectLst/>
        </p:spPr>
        <p:txBody>
          <a:bodyPr/>
          <a:lstStyle/>
          <a:p>
            <a:endParaRPr lang="fr-FR"/>
          </a:p>
        </p:txBody>
      </p:sp>
      <p:sp>
        <p:nvSpPr>
          <p:cNvPr id="98314" name="Line 10"/>
          <p:cNvSpPr>
            <a:spLocks noChangeShapeType="1"/>
          </p:cNvSpPr>
          <p:nvPr/>
        </p:nvSpPr>
        <p:spPr bwMode="auto">
          <a:xfrm>
            <a:off x="4791075" y="3783013"/>
            <a:ext cx="155575" cy="481012"/>
          </a:xfrm>
          <a:prstGeom prst="line">
            <a:avLst/>
          </a:prstGeom>
          <a:noFill/>
          <a:ln w="25400">
            <a:solidFill>
              <a:schemeClr val="accent2"/>
            </a:solidFill>
            <a:round/>
            <a:headEnd/>
            <a:tailEnd type="triangle" w="med" len="med"/>
          </a:ln>
          <a:effectLst/>
        </p:spPr>
        <p:txBody>
          <a:bodyPr/>
          <a:lstStyle/>
          <a:p>
            <a:endParaRPr lang="fr-FR"/>
          </a:p>
        </p:txBody>
      </p:sp>
      <p:sp>
        <p:nvSpPr>
          <p:cNvPr id="98315" name="Line 11"/>
          <p:cNvSpPr>
            <a:spLocks noChangeShapeType="1"/>
          </p:cNvSpPr>
          <p:nvPr/>
        </p:nvSpPr>
        <p:spPr bwMode="auto">
          <a:xfrm>
            <a:off x="6591300" y="4302125"/>
            <a:ext cx="155575" cy="481013"/>
          </a:xfrm>
          <a:prstGeom prst="line">
            <a:avLst/>
          </a:prstGeom>
          <a:noFill/>
          <a:ln w="25400">
            <a:solidFill>
              <a:schemeClr val="accent2"/>
            </a:solidFill>
            <a:round/>
            <a:headEnd/>
            <a:tailEnd type="triangle" w="med" len="med"/>
          </a:ln>
          <a:effectLst/>
        </p:spPr>
        <p:txBody>
          <a:bodyPr/>
          <a:lstStyle/>
          <a:p>
            <a:endParaRPr lang="fr-FR"/>
          </a:p>
        </p:txBody>
      </p:sp>
      <p:sp>
        <p:nvSpPr>
          <p:cNvPr id="12"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395536" y="387896"/>
            <a:ext cx="3528392"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anomales magnétiques</a:t>
            </a:r>
          </a:p>
        </p:txBody>
      </p:sp>
      <p:pic>
        <p:nvPicPr>
          <p:cNvPr id="113702" name="Picture 38" descr="C:\Documents and Settings\seb\Mes documents\Enseignement\DEUG\SVT202\Cours\Cours_pyrenees\La formation_des_pyrenees\atlantique.png"/>
          <p:cNvPicPr>
            <a:picLocks noChangeAspect="1" noChangeArrowheads="1"/>
          </p:cNvPicPr>
          <p:nvPr/>
        </p:nvPicPr>
        <p:blipFill>
          <a:blip r:embed="rId2" cstate="print"/>
          <a:srcRect/>
          <a:stretch>
            <a:fillRect/>
          </a:stretch>
        </p:blipFill>
        <p:spPr bwMode="auto">
          <a:xfrm>
            <a:off x="457200" y="817140"/>
            <a:ext cx="7848600" cy="5564188"/>
          </a:xfrm>
          <a:prstGeom prst="rect">
            <a:avLst/>
          </a:prstGeom>
          <a:noFill/>
          <a:ln w="25400">
            <a:solidFill>
              <a:schemeClr val="tx1"/>
            </a:solidFill>
            <a:miter lim="800000"/>
            <a:headEnd/>
            <a:tailEnd/>
          </a:ln>
        </p:spPr>
      </p:pic>
      <p:pic>
        <p:nvPicPr>
          <p:cNvPr id="113704" name="Picture 40" descr="C:\Documents and Settings\seb\Mes documents\Enseignement\DEUG\SVT202\Cours\Cours_pyrenees\La formation_des_pyrenees\1.15b.png"/>
          <p:cNvPicPr>
            <a:picLocks noChangeAspect="1" noChangeArrowheads="1"/>
          </p:cNvPicPr>
          <p:nvPr/>
        </p:nvPicPr>
        <p:blipFill>
          <a:blip r:embed="rId3" cstate="print"/>
          <a:srcRect/>
          <a:stretch>
            <a:fillRect/>
          </a:stretch>
        </p:blipFill>
        <p:spPr bwMode="auto">
          <a:xfrm>
            <a:off x="914400" y="4093740"/>
            <a:ext cx="5410200" cy="900113"/>
          </a:xfrm>
          <a:prstGeom prst="rect">
            <a:avLst/>
          </a:prstGeom>
          <a:noFill/>
        </p:spPr>
      </p:pic>
      <p:sp>
        <p:nvSpPr>
          <p:cNvPr id="113705" name="Rectangle 41"/>
          <p:cNvSpPr>
            <a:spLocks noChangeArrowheads="1"/>
          </p:cNvSpPr>
          <p:nvPr/>
        </p:nvSpPr>
        <p:spPr bwMode="auto">
          <a:xfrm>
            <a:off x="446811" y="6389293"/>
            <a:ext cx="2416046" cy="215444"/>
          </a:xfrm>
          <a:prstGeom prst="rect">
            <a:avLst/>
          </a:prstGeom>
          <a:noFill/>
          <a:ln w="9525">
            <a:noFill/>
            <a:miter lim="800000"/>
            <a:headEnd/>
            <a:tailEnd/>
          </a:ln>
          <a:effectLst/>
        </p:spPr>
        <p:txBody>
          <a:bodyPr wrap="none">
            <a:spAutoFit/>
          </a:bodyPr>
          <a:lstStyle/>
          <a:p>
            <a:r>
              <a:rPr lang="fr-FR" sz="800" dirty="0" err="1">
                <a:latin typeface="OpenDyslexic" pitchFamily="50" charset="0"/>
              </a:rPr>
              <a:t>Boillot</a:t>
            </a:r>
            <a:r>
              <a:rPr lang="fr-FR" sz="800" dirty="0">
                <a:latin typeface="OpenDyslexic" pitchFamily="50" charset="0"/>
              </a:rPr>
              <a:t>, J. Pour la Science n°27 </a:t>
            </a:r>
            <a:r>
              <a:rPr lang="fr-FR" sz="800" dirty="0" err="1">
                <a:latin typeface="OpenDyslexic" pitchFamily="50" charset="0"/>
              </a:rPr>
              <a:t>janv</a:t>
            </a:r>
            <a:r>
              <a:rPr lang="fr-FR" sz="800" dirty="0">
                <a:latin typeface="OpenDyslexic" pitchFamily="50" charset="0"/>
              </a:rPr>
              <a:t> 1980</a:t>
            </a: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3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descr="anomalies"/>
          <p:cNvPicPr>
            <a:picLocks noChangeAspect="1" noChangeArrowheads="1"/>
          </p:cNvPicPr>
          <p:nvPr/>
        </p:nvPicPr>
        <p:blipFill>
          <a:blip r:embed="rId2" cstate="print"/>
          <a:srcRect/>
          <a:stretch>
            <a:fillRect/>
          </a:stretch>
        </p:blipFill>
        <p:spPr bwMode="auto">
          <a:xfrm>
            <a:off x="419100" y="764704"/>
            <a:ext cx="4114800" cy="2451100"/>
          </a:xfrm>
          <a:prstGeom prst="rect">
            <a:avLst/>
          </a:prstGeom>
          <a:noFill/>
        </p:spPr>
      </p:pic>
      <p:grpSp>
        <p:nvGrpSpPr>
          <p:cNvPr id="125957" name="Group 5"/>
          <p:cNvGrpSpPr>
            <a:grpSpLocks/>
          </p:cNvGrpSpPr>
          <p:nvPr/>
        </p:nvGrpSpPr>
        <p:grpSpPr bwMode="auto">
          <a:xfrm>
            <a:off x="1981200" y="812329"/>
            <a:ext cx="977900" cy="1784350"/>
            <a:chOff x="1248" y="412"/>
            <a:chExt cx="616" cy="1124"/>
          </a:xfrm>
        </p:grpSpPr>
        <p:sp>
          <p:nvSpPr>
            <p:cNvPr id="125958" name="Freeform 6"/>
            <p:cNvSpPr>
              <a:spLocks/>
            </p:cNvSpPr>
            <p:nvPr/>
          </p:nvSpPr>
          <p:spPr bwMode="auto">
            <a:xfrm>
              <a:off x="1338" y="412"/>
              <a:ext cx="526" cy="544"/>
            </a:xfrm>
            <a:custGeom>
              <a:avLst/>
              <a:gdLst/>
              <a:ahLst/>
              <a:cxnLst>
                <a:cxn ang="0">
                  <a:pos x="6" y="20"/>
                </a:cxn>
                <a:cxn ang="0">
                  <a:pos x="0" y="0"/>
                </a:cxn>
                <a:cxn ang="0">
                  <a:pos x="36" y="62"/>
                </a:cxn>
                <a:cxn ang="0">
                  <a:pos x="60" y="108"/>
                </a:cxn>
                <a:cxn ang="0">
                  <a:pos x="84" y="160"/>
                </a:cxn>
                <a:cxn ang="0">
                  <a:pos x="94" y="192"/>
                </a:cxn>
                <a:cxn ang="0">
                  <a:pos x="100" y="226"/>
                </a:cxn>
                <a:cxn ang="0">
                  <a:pos x="104" y="268"/>
                </a:cxn>
                <a:cxn ang="0">
                  <a:pos x="108" y="302"/>
                </a:cxn>
                <a:cxn ang="0">
                  <a:pos x="118" y="336"/>
                </a:cxn>
                <a:cxn ang="0">
                  <a:pos x="128" y="380"/>
                </a:cxn>
                <a:cxn ang="0">
                  <a:pos x="146" y="436"/>
                </a:cxn>
                <a:cxn ang="0">
                  <a:pos x="156" y="474"/>
                </a:cxn>
                <a:cxn ang="0">
                  <a:pos x="170" y="512"/>
                </a:cxn>
                <a:cxn ang="0">
                  <a:pos x="216" y="520"/>
                </a:cxn>
                <a:cxn ang="0">
                  <a:pos x="260" y="518"/>
                </a:cxn>
                <a:cxn ang="0">
                  <a:pos x="300" y="524"/>
                </a:cxn>
                <a:cxn ang="0">
                  <a:pos x="348" y="528"/>
                </a:cxn>
                <a:cxn ang="0">
                  <a:pos x="392" y="528"/>
                </a:cxn>
                <a:cxn ang="0">
                  <a:pos x="438" y="532"/>
                </a:cxn>
                <a:cxn ang="0">
                  <a:pos x="526" y="544"/>
                </a:cxn>
              </a:cxnLst>
              <a:rect l="0" t="0" r="r" b="b"/>
              <a:pathLst>
                <a:path w="526" h="544">
                  <a:moveTo>
                    <a:pt x="6" y="20"/>
                  </a:moveTo>
                  <a:lnTo>
                    <a:pt x="0" y="0"/>
                  </a:lnTo>
                  <a:cubicBezTo>
                    <a:pt x="5" y="7"/>
                    <a:pt x="26" y="44"/>
                    <a:pt x="36" y="62"/>
                  </a:cubicBezTo>
                  <a:cubicBezTo>
                    <a:pt x="46" y="80"/>
                    <a:pt x="52" y="92"/>
                    <a:pt x="60" y="108"/>
                  </a:cubicBezTo>
                  <a:cubicBezTo>
                    <a:pt x="68" y="124"/>
                    <a:pt x="78" y="146"/>
                    <a:pt x="84" y="160"/>
                  </a:cubicBezTo>
                  <a:cubicBezTo>
                    <a:pt x="90" y="174"/>
                    <a:pt x="91" y="181"/>
                    <a:pt x="94" y="192"/>
                  </a:cubicBezTo>
                  <a:cubicBezTo>
                    <a:pt x="97" y="203"/>
                    <a:pt x="98" y="213"/>
                    <a:pt x="100" y="226"/>
                  </a:cubicBezTo>
                  <a:cubicBezTo>
                    <a:pt x="102" y="239"/>
                    <a:pt x="103" y="255"/>
                    <a:pt x="104" y="268"/>
                  </a:cubicBezTo>
                  <a:cubicBezTo>
                    <a:pt x="105" y="281"/>
                    <a:pt x="106" y="291"/>
                    <a:pt x="108" y="302"/>
                  </a:cubicBezTo>
                  <a:cubicBezTo>
                    <a:pt x="110" y="313"/>
                    <a:pt x="115" y="323"/>
                    <a:pt x="118" y="336"/>
                  </a:cubicBezTo>
                  <a:cubicBezTo>
                    <a:pt x="121" y="349"/>
                    <a:pt x="123" y="363"/>
                    <a:pt x="128" y="380"/>
                  </a:cubicBezTo>
                  <a:cubicBezTo>
                    <a:pt x="133" y="397"/>
                    <a:pt x="141" y="420"/>
                    <a:pt x="146" y="436"/>
                  </a:cubicBezTo>
                  <a:cubicBezTo>
                    <a:pt x="151" y="452"/>
                    <a:pt x="152" y="461"/>
                    <a:pt x="156" y="474"/>
                  </a:cubicBezTo>
                  <a:cubicBezTo>
                    <a:pt x="160" y="487"/>
                    <a:pt x="160" y="504"/>
                    <a:pt x="170" y="512"/>
                  </a:cubicBezTo>
                  <a:cubicBezTo>
                    <a:pt x="180" y="520"/>
                    <a:pt x="201" y="519"/>
                    <a:pt x="216" y="520"/>
                  </a:cubicBezTo>
                  <a:cubicBezTo>
                    <a:pt x="231" y="521"/>
                    <a:pt x="246" y="517"/>
                    <a:pt x="260" y="518"/>
                  </a:cubicBezTo>
                  <a:cubicBezTo>
                    <a:pt x="274" y="519"/>
                    <a:pt x="285" y="522"/>
                    <a:pt x="300" y="524"/>
                  </a:cubicBezTo>
                  <a:cubicBezTo>
                    <a:pt x="315" y="526"/>
                    <a:pt x="333" y="527"/>
                    <a:pt x="348" y="528"/>
                  </a:cubicBezTo>
                  <a:cubicBezTo>
                    <a:pt x="363" y="529"/>
                    <a:pt x="377" y="527"/>
                    <a:pt x="392" y="528"/>
                  </a:cubicBezTo>
                  <a:cubicBezTo>
                    <a:pt x="407" y="529"/>
                    <a:pt x="416" y="529"/>
                    <a:pt x="438" y="532"/>
                  </a:cubicBezTo>
                  <a:cubicBezTo>
                    <a:pt x="460" y="535"/>
                    <a:pt x="493" y="539"/>
                    <a:pt x="526" y="544"/>
                  </a:cubicBezTo>
                </a:path>
              </a:pathLst>
            </a:custGeom>
            <a:noFill/>
            <a:ln w="19050">
              <a:solidFill>
                <a:srgbClr val="33CC33"/>
              </a:solidFill>
              <a:round/>
              <a:headEnd/>
              <a:tailEnd/>
            </a:ln>
            <a:effectLst/>
          </p:spPr>
          <p:txBody>
            <a:bodyPr/>
            <a:lstStyle/>
            <a:p>
              <a:endParaRPr lang="fr-FR"/>
            </a:p>
          </p:txBody>
        </p:sp>
        <p:sp>
          <p:nvSpPr>
            <p:cNvPr id="125959" name="Freeform 7"/>
            <p:cNvSpPr>
              <a:spLocks/>
            </p:cNvSpPr>
            <p:nvPr/>
          </p:nvSpPr>
          <p:spPr bwMode="auto">
            <a:xfrm>
              <a:off x="1248" y="981"/>
              <a:ext cx="586" cy="555"/>
            </a:xfrm>
            <a:custGeom>
              <a:avLst/>
              <a:gdLst/>
              <a:ahLst/>
              <a:cxnLst>
                <a:cxn ang="0">
                  <a:pos x="0" y="555"/>
                </a:cxn>
                <a:cxn ang="0">
                  <a:pos x="4" y="535"/>
                </a:cxn>
                <a:cxn ang="0">
                  <a:pos x="10" y="505"/>
                </a:cxn>
                <a:cxn ang="0">
                  <a:pos x="28" y="447"/>
                </a:cxn>
                <a:cxn ang="0">
                  <a:pos x="50" y="393"/>
                </a:cxn>
                <a:cxn ang="0">
                  <a:pos x="66" y="333"/>
                </a:cxn>
                <a:cxn ang="0">
                  <a:pos x="88" y="265"/>
                </a:cxn>
                <a:cxn ang="0">
                  <a:pos x="104" y="217"/>
                </a:cxn>
                <a:cxn ang="0">
                  <a:pos x="114" y="187"/>
                </a:cxn>
                <a:cxn ang="0">
                  <a:pos x="130" y="149"/>
                </a:cxn>
                <a:cxn ang="0">
                  <a:pos x="150" y="101"/>
                </a:cxn>
                <a:cxn ang="0">
                  <a:pos x="168" y="71"/>
                </a:cxn>
                <a:cxn ang="0">
                  <a:pos x="194" y="39"/>
                </a:cxn>
                <a:cxn ang="0">
                  <a:pos x="224" y="23"/>
                </a:cxn>
                <a:cxn ang="0">
                  <a:pos x="264" y="7"/>
                </a:cxn>
                <a:cxn ang="0">
                  <a:pos x="304" y="1"/>
                </a:cxn>
                <a:cxn ang="0">
                  <a:pos x="352" y="1"/>
                </a:cxn>
                <a:cxn ang="0">
                  <a:pos x="410" y="1"/>
                </a:cxn>
                <a:cxn ang="0">
                  <a:pos x="478" y="5"/>
                </a:cxn>
                <a:cxn ang="0">
                  <a:pos x="586" y="11"/>
                </a:cxn>
              </a:cxnLst>
              <a:rect l="0" t="0" r="r" b="b"/>
              <a:pathLst>
                <a:path w="586" h="555">
                  <a:moveTo>
                    <a:pt x="0" y="555"/>
                  </a:moveTo>
                  <a:lnTo>
                    <a:pt x="4" y="535"/>
                  </a:lnTo>
                  <a:cubicBezTo>
                    <a:pt x="6" y="527"/>
                    <a:pt x="6" y="520"/>
                    <a:pt x="10" y="505"/>
                  </a:cubicBezTo>
                  <a:cubicBezTo>
                    <a:pt x="14" y="490"/>
                    <a:pt x="21" y="465"/>
                    <a:pt x="28" y="447"/>
                  </a:cubicBezTo>
                  <a:cubicBezTo>
                    <a:pt x="35" y="429"/>
                    <a:pt x="44" y="412"/>
                    <a:pt x="50" y="393"/>
                  </a:cubicBezTo>
                  <a:cubicBezTo>
                    <a:pt x="56" y="374"/>
                    <a:pt x="60" y="354"/>
                    <a:pt x="66" y="333"/>
                  </a:cubicBezTo>
                  <a:cubicBezTo>
                    <a:pt x="72" y="312"/>
                    <a:pt x="82" y="284"/>
                    <a:pt x="88" y="265"/>
                  </a:cubicBezTo>
                  <a:cubicBezTo>
                    <a:pt x="94" y="246"/>
                    <a:pt x="100" y="230"/>
                    <a:pt x="104" y="217"/>
                  </a:cubicBezTo>
                  <a:cubicBezTo>
                    <a:pt x="108" y="204"/>
                    <a:pt x="110" y="198"/>
                    <a:pt x="114" y="187"/>
                  </a:cubicBezTo>
                  <a:cubicBezTo>
                    <a:pt x="118" y="176"/>
                    <a:pt x="124" y="163"/>
                    <a:pt x="130" y="149"/>
                  </a:cubicBezTo>
                  <a:cubicBezTo>
                    <a:pt x="136" y="135"/>
                    <a:pt x="144" y="114"/>
                    <a:pt x="150" y="101"/>
                  </a:cubicBezTo>
                  <a:cubicBezTo>
                    <a:pt x="156" y="88"/>
                    <a:pt x="161" y="81"/>
                    <a:pt x="168" y="71"/>
                  </a:cubicBezTo>
                  <a:cubicBezTo>
                    <a:pt x="175" y="61"/>
                    <a:pt x="185" y="47"/>
                    <a:pt x="194" y="39"/>
                  </a:cubicBezTo>
                  <a:cubicBezTo>
                    <a:pt x="203" y="31"/>
                    <a:pt x="212" y="28"/>
                    <a:pt x="224" y="23"/>
                  </a:cubicBezTo>
                  <a:cubicBezTo>
                    <a:pt x="236" y="18"/>
                    <a:pt x="251" y="11"/>
                    <a:pt x="264" y="7"/>
                  </a:cubicBezTo>
                  <a:cubicBezTo>
                    <a:pt x="277" y="3"/>
                    <a:pt x="289" y="2"/>
                    <a:pt x="304" y="1"/>
                  </a:cubicBezTo>
                  <a:cubicBezTo>
                    <a:pt x="319" y="0"/>
                    <a:pt x="334" y="1"/>
                    <a:pt x="352" y="1"/>
                  </a:cubicBezTo>
                  <a:cubicBezTo>
                    <a:pt x="370" y="1"/>
                    <a:pt x="389" y="0"/>
                    <a:pt x="410" y="1"/>
                  </a:cubicBezTo>
                  <a:cubicBezTo>
                    <a:pt x="431" y="2"/>
                    <a:pt x="449" y="3"/>
                    <a:pt x="478" y="5"/>
                  </a:cubicBezTo>
                  <a:cubicBezTo>
                    <a:pt x="507" y="7"/>
                    <a:pt x="546" y="9"/>
                    <a:pt x="586" y="11"/>
                  </a:cubicBezTo>
                </a:path>
              </a:pathLst>
            </a:custGeom>
            <a:noFill/>
            <a:ln w="19050">
              <a:solidFill>
                <a:srgbClr val="33CC33"/>
              </a:solidFill>
              <a:round/>
              <a:headEnd/>
              <a:tailEnd/>
            </a:ln>
            <a:effectLst/>
          </p:spPr>
          <p:txBody>
            <a:bodyPr/>
            <a:lstStyle/>
            <a:p>
              <a:endParaRPr lang="fr-FR"/>
            </a:p>
          </p:txBody>
        </p:sp>
      </p:grpSp>
      <p:sp>
        <p:nvSpPr>
          <p:cNvPr id="125960" name="AutoShape 8"/>
          <p:cNvSpPr>
            <a:spLocks noChangeArrowheads="1"/>
          </p:cNvSpPr>
          <p:nvPr/>
        </p:nvSpPr>
        <p:spPr bwMode="auto">
          <a:xfrm rot="285818">
            <a:off x="2851150" y="1333029"/>
            <a:ext cx="152400" cy="304800"/>
          </a:xfrm>
          <a:prstGeom prst="upArrow">
            <a:avLst>
              <a:gd name="adj1" fmla="val 50000"/>
              <a:gd name="adj2" fmla="val 50000"/>
            </a:avLst>
          </a:prstGeom>
          <a:solidFill>
            <a:srgbClr val="FF3300"/>
          </a:solidFill>
          <a:ln w="9525">
            <a:solidFill>
              <a:schemeClr val="tx1"/>
            </a:solidFill>
            <a:miter lim="800000"/>
            <a:headEnd/>
            <a:tailEnd/>
          </a:ln>
          <a:effectLst/>
        </p:spPr>
        <p:txBody>
          <a:bodyPr wrap="none" anchor="ctr"/>
          <a:lstStyle/>
          <a:p>
            <a:endParaRPr lang="fr-FR"/>
          </a:p>
        </p:txBody>
      </p:sp>
      <p:sp>
        <p:nvSpPr>
          <p:cNvPr id="125961" name="AutoShape 9"/>
          <p:cNvSpPr>
            <a:spLocks noChangeArrowheads="1"/>
          </p:cNvSpPr>
          <p:nvPr/>
        </p:nvSpPr>
        <p:spPr bwMode="auto">
          <a:xfrm rot="202992" flipV="1">
            <a:off x="2816225" y="1768004"/>
            <a:ext cx="152400" cy="304800"/>
          </a:xfrm>
          <a:prstGeom prst="upArrow">
            <a:avLst>
              <a:gd name="adj1" fmla="val 50000"/>
              <a:gd name="adj2" fmla="val 50000"/>
            </a:avLst>
          </a:prstGeom>
          <a:solidFill>
            <a:srgbClr val="FF3300"/>
          </a:solidFill>
          <a:ln w="9525">
            <a:solidFill>
              <a:schemeClr val="tx1"/>
            </a:solidFill>
            <a:miter lim="800000"/>
            <a:headEnd/>
            <a:tailEnd/>
          </a:ln>
          <a:effectLst/>
        </p:spPr>
        <p:txBody>
          <a:bodyPr wrap="none" anchor="ctr"/>
          <a:lstStyle/>
          <a:p>
            <a:endParaRPr lang="fr-FR"/>
          </a:p>
        </p:txBody>
      </p:sp>
      <p:sp>
        <p:nvSpPr>
          <p:cNvPr id="125962" name="AutoShape 10"/>
          <p:cNvSpPr>
            <a:spLocks noChangeArrowheads="1"/>
          </p:cNvSpPr>
          <p:nvPr/>
        </p:nvSpPr>
        <p:spPr bwMode="auto">
          <a:xfrm rot="17512657" flipV="1">
            <a:off x="2181225" y="2164879"/>
            <a:ext cx="152400" cy="304800"/>
          </a:xfrm>
          <a:prstGeom prst="upArrow">
            <a:avLst>
              <a:gd name="adj1" fmla="val 50000"/>
              <a:gd name="adj2" fmla="val 50000"/>
            </a:avLst>
          </a:prstGeom>
          <a:solidFill>
            <a:srgbClr val="FF3300"/>
          </a:solidFill>
          <a:ln w="9525">
            <a:solidFill>
              <a:schemeClr val="tx1"/>
            </a:solidFill>
            <a:miter lim="800000"/>
            <a:headEnd/>
            <a:tailEnd/>
          </a:ln>
          <a:effectLst/>
        </p:spPr>
        <p:txBody>
          <a:bodyPr wrap="none" anchor="ctr"/>
          <a:lstStyle/>
          <a:p>
            <a:endParaRPr lang="fr-FR"/>
          </a:p>
        </p:txBody>
      </p:sp>
      <p:grpSp>
        <p:nvGrpSpPr>
          <p:cNvPr id="125971" name="Group 19"/>
          <p:cNvGrpSpPr>
            <a:grpSpLocks/>
          </p:cNvGrpSpPr>
          <p:nvPr/>
        </p:nvGrpSpPr>
        <p:grpSpPr bwMode="auto">
          <a:xfrm>
            <a:off x="419100" y="3434879"/>
            <a:ext cx="4114800" cy="2451100"/>
            <a:chOff x="264" y="2064"/>
            <a:chExt cx="2592" cy="1544"/>
          </a:xfrm>
        </p:grpSpPr>
        <p:pic>
          <p:nvPicPr>
            <p:cNvPr id="125963" name="Picture 11" descr="anomalies"/>
            <p:cNvPicPr>
              <a:picLocks noChangeAspect="1" noChangeArrowheads="1"/>
            </p:cNvPicPr>
            <p:nvPr/>
          </p:nvPicPr>
          <p:blipFill>
            <a:blip r:embed="rId2" cstate="print"/>
            <a:srcRect/>
            <a:stretch>
              <a:fillRect/>
            </a:stretch>
          </p:blipFill>
          <p:spPr bwMode="auto">
            <a:xfrm>
              <a:off x="264" y="2064"/>
              <a:ext cx="2592" cy="1544"/>
            </a:xfrm>
            <a:prstGeom prst="rect">
              <a:avLst/>
            </a:prstGeom>
            <a:noFill/>
          </p:spPr>
        </p:pic>
        <p:sp>
          <p:nvSpPr>
            <p:cNvPr id="125964" name="Freeform 12"/>
            <p:cNvSpPr>
              <a:spLocks/>
            </p:cNvSpPr>
            <p:nvPr/>
          </p:nvSpPr>
          <p:spPr bwMode="auto">
            <a:xfrm>
              <a:off x="1186" y="2094"/>
              <a:ext cx="243" cy="1114"/>
            </a:xfrm>
            <a:custGeom>
              <a:avLst/>
              <a:gdLst/>
              <a:ahLst/>
              <a:cxnLst>
                <a:cxn ang="0">
                  <a:pos x="110" y="20"/>
                </a:cxn>
                <a:cxn ang="0">
                  <a:pos x="108" y="0"/>
                </a:cxn>
                <a:cxn ang="0">
                  <a:pos x="146" y="78"/>
                </a:cxn>
                <a:cxn ang="0">
                  <a:pos x="184" y="174"/>
                </a:cxn>
                <a:cxn ang="0">
                  <a:pos x="210" y="266"/>
                </a:cxn>
                <a:cxn ang="0">
                  <a:pos x="214" y="348"/>
                </a:cxn>
                <a:cxn ang="0">
                  <a:pos x="234" y="438"/>
                </a:cxn>
                <a:cxn ang="0">
                  <a:pos x="242" y="496"/>
                </a:cxn>
                <a:cxn ang="0">
                  <a:pos x="240" y="536"/>
                </a:cxn>
                <a:cxn ang="0">
                  <a:pos x="224" y="564"/>
                </a:cxn>
                <a:cxn ang="0">
                  <a:pos x="180" y="618"/>
                </a:cxn>
                <a:cxn ang="0">
                  <a:pos x="146" y="666"/>
                </a:cxn>
                <a:cxn ang="0">
                  <a:pos x="120" y="724"/>
                </a:cxn>
                <a:cxn ang="0">
                  <a:pos x="98" y="804"/>
                </a:cxn>
                <a:cxn ang="0">
                  <a:pos x="68" y="890"/>
                </a:cxn>
                <a:cxn ang="0">
                  <a:pos x="0" y="1114"/>
                </a:cxn>
              </a:cxnLst>
              <a:rect l="0" t="0" r="r" b="b"/>
              <a:pathLst>
                <a:path w="243" h="1114">
                  <a:moveTo>
                    <a:pt x="110" y="20"/>
                  </a:moveTo>
                  <a:lnTo>
                    <a:pt x="108" y="0"/>
                  </a:lnTo>
                  <a:cubicBezTo>
                    <a:pt x="114" y="9"/>
                    <a:pt x="133" y="49"/>
                    <a:pt x="146" y="78"/>
                  </a:cubicBezTo>
                  <a:cubicBezTo>
                    <a:pt x="159" y="107"/>
                    <a:pt x="173" y="143"/>
                    <a:pt x="184" y="174"/>
                  </a:cubicBezTo>
                  <a:cubicBezTo>
                    <a:pt x="195" y="205"/>
                    <a:pt x="205" y="237"/>
                    <a:pt x="210" y="266"/>
                  </a:cubicBezTo>
                  <a:cubicBezTo>
                    <a:pt x="215" y="295"/>
                    <a:pt x="210" y="319"/>
                    <a:pt x="214" y="348"/>
                  </a:cubicBezTo>
                  <a:cubicBezTo>
                    <a:pt x="218" y="377"/>
                    <a:pt x="229" y="413"/>
                    <a:pt x="234" y="438"/>
                  </a:cubicBezTo>
                  <a:cubicBezTo>
                    <a:pt x="239" y="463"/>
                    <a:pt x="241" y="480"/>
                    <a:pt x="242" y="496"/>
                  </a:cubicBezTo>
                  <a:cubicBezTo>
                    <a:pt x="243" y="512"/>
                    <a:pt x="243" y="525"/>
                    <a:pt x="240" y="536"/>
                  </a:cubicBezTo>
                  <a:cubicBezTo>
                    <a:pt x="237" y="547"/>
                    <a:pt x="234" y="550"/>
                    <a:pt x="224" y="564"/>
                  </a:cubicBezTo>
                  <a:cubicBezTo>
                    <a:pt x="214" y="578"/>
                    <a:pt x="193" y="601"/>
                    <a:pt x="180" y="618"/>
                  </a:cubicBezTo>
                  <a:cubicBezTo>
                    <a:pt x="167" y="635"/>
                    <a:pt x="156" y="649"/>
                    <a:pt x="146" y="666"/>
                  </a:cubicBezTo>
                  <a:cubicBezTo>
                    <a:pt x="136" y="683"/>
                    <a:pt x="128" y="701"/>
                    <a:pt x="120" y="724"/>
                  </a:cubicBezTo>
                  <a:cubicBezTo>
                    <a:pt x="112" y="747"/>
                    <a:pt x="107" y="776"/>
                    <a:pt x="98" y="804"/>
                  </a:cubicBezTo>
                  <a:cubicBezTo>
                    <a:pt x="89" y="832"/>
                    <a:pt x="84" y="838"/>
                    <a:pt x="68" y="890"/>
                  </a:cubicBezTo>
                  <a:cubicBezTo>
                    <a:pt x="52" y="942"/>
                    <a:pt x="26" y="1028"/>
                    <a:pt x="0" y="1114"/>
                  </a:cubicBezTo>
                </a:path>
              </a:pathLst>
            </a:custGeom>
            <a:noFill/>
            <a:ln w="19050">
              <a:solidFill>
                <a:srgbClr val="FF3300"/>
              </a:solidFill>
              <a:round/>
              <a:headEnd/>
              <a:tailEnd/>
            </a:ln>
            <a:effectLst/>
          </p:spPr>
          <p:txBody>
            <a:bodyPr/>
            <a:lstStyle/>
            <a:p>
              <a:endParaRPr lang="fr-FR"/>
            </a:p>
          </p:txBody>
        </p:sp>
        <p:sp>
          <p:nvSpPr>
            <p:cNvPr id="125966" name="AutoShape 14"/>
            <p:cNvSpPr>
              <a:spLocks noChangeArrowheads="1"/>
            </p:cNvSpPr>
            <p:nvPr/>
          </p:nvSpPr>
          <p:spPr bwMode="auto">
            <a:xfrm rot="17512657" flipV="1">
              <a:off x="1296" y="3024"/>
              <a:ext cx="96" cy="192"/>
            </a:xfrm>
            <a:prstGeom prst="upArrow">
              <a:avLst>
                <a:gd name="adj1" fmla="val 50000"/>
                <a:gd name="adj2" fmla="val 50000"/>
              </a:avLst>
            </a:prstGeom>
            <a:solidFill>
              <a:srgbClr val="FF3300"/>
            </a:solidFill>
            <a:ln w="9525">
              <a:solidFill>
                <a:schemeClr val="tx1"/>
              </a:solidFill>
              <a:miter lim="800000"/>
              <a:headEnd/>
              <a:tailEnd/>
            </a:ln>
            <a:effectLst/>
          </p:spPr>
          <p:txBody>
            <a:bodyPr wrap="none" anchor="ctr"/>
            <a:lstStyle/>
            <a:p>
              <a:endParaRPr lang="fr-FR"/>
            </a:p>
          </p:txBody>
        </p:sp>
      </p:grpSp>
      <p:grpSp>
        <p:nvGrpSpPr>
          <p:cNvPr id="125972" name="Group 20"/>
          <p:cNvGrpSpPr>
            <a:grpSpLocks/>
          </p:cNvGrpSpPr>
          <p:nvPr/>
        </p:nvGrpSpPr>
        <p:grpSpPr bwMode="auto">
          <a:xfrm>
            <a:off x="4724400" y="3352800"/>
            <a:ext cx="4267200" cy="2036763"/>
            <a:chOff x="2976" y="2112"/>
            <a:chExt cx="2688" cy="1283"/>
          </a:xfrm>
        </p:grpSpPr>
        <p:sp>
          <p:nvSpPr>
            <p:cNvPr id="125965" name="Text Box 13"/>
            <p:cNvSpPr txBox="1">
              <a:spLocks noChangeArrowheads="1"/>
            </p:cNvSpPr>
            <p:nvPr/>
          </p:nvSpPr>
          <p:spPr bwMode="auto">
            <a:xfrm>
              <a:off x="2976" y="2112"/>
              <a:ext cx="2688" cy="368"/>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fr-FR" sz="1600" dirty="0">
                  <a:latin typeface="OpenDyslexic" pitchFamily="50" charset="0"/>
                </a:rPr>
                <a:t>L’anomalie 33</a:t>
              </a:r>
              <a:br>
                <a:rPr lang="fr-FR" sz="1600" dirty="0">
                  <a:latin typeface="OpenDyslexic" pitchFamily="50" charset="0"/>
                </a:rPr>
              </a:br>
              <a:r>
                <a:rPr lang="fr-FR" sz="1600" dirty="0">
                  <a:latin typeface="OpenDyslexic" pitchFamily="50" charset="0"/>
                </a:rPr>
                <a:t>(Campanien, 75 Ma)</a:t>
              </a:r>
            </a:p>
          </p:txBody>
        </p:sp>
        <p:sp>
          <p:nvSpPr>
            <p:cNvPr id="125967" name="Text Box 15"/>
            <p:cNvSpPr txBox="1">
              <a:spLocks noChangeArrowheads="1"/>
            </p:cNvSpPr>
            <p:nvPr/>
          </p:nvSpPr>
          <p:spPr bwMode="auto">
            <a:xfrm>
              <a:off x="2976" y="2523"/>
              <a:ext cx="2172" cy="872"/>
            </a:xfrm>
            <a:prstGeom prst="rect">
              <a:avLst/>
            </a:prstGeom>
            <a:noFill/>
            <a:ln w="9525">
              <a:noFill/>
              <a:miter lim="800000"/>
              <a:headEnd/>
              <a:tailEnd/>
            </a:ln>
            <a:effectLst/>
          </p:spPr>
          <p:txBody>
            <a:bodyPr wrap="square">
              <a:spAutoFit/>
            </a:bodyPr>
            <a:lstStyle/>
            <a:p>
              <a:r>
                <a:rPr lang="fr-FR" sz="1400" dirty="0">
                  <a:latin typeface="OpenDyslexic" pitchFamily="50" charset="0"/>
                </a:rPr>
                <a:t>Entre 80 Ma et 75 Ma </a:t>
              </a:r>
              <a:r>
                <a:rPr lang="fr-FR" sz="1400" dirty="0">
                  <a:latin typeface="OpenDyslexic" pitchFamily="50" charset="0"/>
                  <a:sym typeface="Wingdings" pitchFamily="2" charset="2"/>
                </a:rPr>
                <a:t>fin d’ouverture du </a:t>
              </a:r>
              <a:r>
                <a:rPr lang="fr-FR" sz="1400" dirty="0" smtClean="0">
                  <a:latin typeface="OpenDyslexic" pitchFamily="50" charset="0"/>
                  <a:sym typeface="Wingdings" pitchFamily="2" charset="2"/>
                </a:rPr>
                <a:t>golfe </a:t>
              </a:r>
              <a:r>
                <a:rPr lang="fr-FR" sz="1400" dirty="0">
                  <a:latin typeface="OpenDyslexic" pitchFamily="50" charset="0"/>
                  <a:sym typeface="Wingdings" pitchFamily="2" charset="2"/>
                </a:rPr>
                <a:t>de </a:t>
              </a:r>
              <a:r>
                <a:rPr lang="fr-FR" sz="1400" dirty="0" smtClean="0">
                  <a:latin typeface="OpenDyslexic" pitchFamily="50" charset="0"/>
                  <a:sym typeface="Wingdings" pitchFamily="2" charset="2"/>
                </a:rPr>
                <a:t>Gascogne.</a:t>
              </a:r>
              <a:endParaRPr lang="fr-FR" sz="1400" dirty="0">
                <a:latin typeface="OpenDyslexic" pitchFamily="50" charset="0"/>
                <a:sym typeface="Wingdings" pitchFamily="2" charset="2"/>
              </a:endParaRPr>
            </a:p>
            <a:p>
              <a:endParaRPr lang="fr-FR" sz="1400" dirty="0">
                <a:latin typeface="OpenDyslexic" pitchFamily="50" charset="0"/>
                <a:sym typeface="Wingdings" pitchFamily="2" charset="2"/>
              </a:endParaRPr>
            </a:p>
            <a:p>
              <a:r>
                <a:rPr lang="fr-FR" sz="1400" dirty="0">
                  <a:latin typeface="OpenDyslexic" pitchFamily="50" charset="0"/>
                </a:rPr>
                <a:t>Données de forages </a:t>
              </a:r>
              <a:r>
                <a:rPr lang="fr-FR" sz="1400" dirty="0">
                  <a:latin typeface="OpenDyslexic" pitchFamily="50" charset="0"/>
                  <a:sym typeface="Wingdings" pitchFamily="2" charset="2"/>
                </a:rPr>
                <a:t> </a:t>
              </a:r>
              <a:r>
                <a:rPr lang="fr-FR" sz="1400" dirty="0">
                  <a:latin typeface="OpenDyslexic" pitchFamily="50" charset="0"/>
                </a:rPr>
                <a:t>entre 110 Ma et 100 Ma </a:t>
              </a:r>
              <a:r>
                <a:rPr lang="fr-FR" sz="1400" dirty="0">
                  <a:latin typeface="OpenDyslexic" pitchFamily="50" charset="0"/>
                  <a:sym typeface="Wingdings" pitchFamily="2" charset="2"/>
                </a:rPr>
                <a:t>début d’ouverture du </a:t>
              </a:r>
              <a:r>
                <a:rPr lang="fr-FR" sz="1400" dirty="0" smtClean="0">
                  <a:latin typeface="OpenDyslexic" pitchFamily="50" charset="0"/>
                  <a:sym typeface="Wingdings" pitchFamily="2" charset="2"/>
                </a:rPr>
                <a:t>golfe </a:t>
              </a:r>
              <a:r>
                <a:rPr lang="fr-FR" sz="1400" dirty="0">
                  <a:latin typeface="OpenDyslexic" pitchFamily="50" charset="0"/>
                  <a:sym typeface="Wingdings" pitchFamily="2" charset="2"/>
                </a:rPr>
                <a:t>de </a:t>
              </a:r>
              <a:r>
                <a:rPr lang="fr-FR" sz="1400" dirty="0" smtClean="0">
                  <a:latin typeface="OpenDyslexic" pitchFamily="50" charset="0"/>
                  <a:sym typeface="Wingdings" pitchFamily="2" charset="2"/>
                </a:rPr>
                <a:t>Gascogne.</a:t>
              </a:r>
              <a:endParaRPr lang="fr-FR" sz="1400" dirty="0">
                <a:latin typeface="OpenDyslexic" pitchFamily="50" charset="0"/>
              </a:endParaRPr>
            </a:p>
          </p:txBody>
        </p:sp>
      </p:grpSp>
      <p:grpSp>
        <p:nvGrpSpPr>
          <p:cNvPr id="125970" name="Group 18"/>
          <p:cNvGrpSpPr>
            <a:grpSpLocks/>
          </p:cNvGrpSpPr>
          <p:nvPr/>
        </p:nvGrpSpPr>
        <p:grpSpPr bwMode="auto">
          <a:xfrm>
            <a:off x="4724400" y="609600"/>
            <a:ext cx="4267200" cy="1333500"/>
            <a:chOff x="2976" y="384"/>
            <a:chExt cx="2688" cy="840"/>
          </a:xfrm>
        </p:grpSpPr>
        <p:sp>
          <p:nvSpPr>
            <p:cNvPr id="125956" name="Text Box 4"/>
            <p:cNvSpPr txBox="1">
              <a:spLocks noChangeArrowheads="1"/>
            </p:cNvSpPr>
            <p:nvPr/>
          </p:nvSpPr>
          <p:spPr bwMode="auto">
            <a:xfrm>
              <a:off x="2976" y="384"/>
              <a:ext cx="2688" cy="368"/>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fr-FR" sz="1600" dirty="0">
                  <a:latin typeface="OpenDyslexic" pitchFamily="50" charset="0"/>
                </a:rPr>
                <a:t>L’anomalie 34</a:t>
              </a:r>
              <a:br>
                <a:rPr lang="fr-FR" sz="1600" dirty="0">
                  <a:latin typeface="OpenDyslexic" pitchFamily="50" charset="0"/>
                </a:rPr>
              </a:br>
              <a:r>
                <a:rPr lang="fr-FR" sz="1600" dirty="0">
                  <a:latin typeface="OpenDyslexic" pitchFamily="50" charset="0"/>
                </a:rPr>
                <a:t>(</a:t>
              </a:r>
              <a:r>
                <a:rPr lang="fr-FR" sz="1600" dirty="0" err="1">
                  <a:latin typeface="OpenDyslexic" pitchFamily="50" charset="0"/>
                </a:rPr>
                <a:t>Santonien</a:t>
              </a:r>
              <a:r>
                <a:rPr lang="fr-FR" sz="1600" dirty="0">
                  <a:latin typeface="OpenDyslexic" pitchFamily="50" charset="0"/>
                </a:rPr>
                <a:t>, 80 Ma)</a:t>
              </a:r>
            </a:p>
          </p:txBody>
        </p:sp>
        <p:sp>
          <p:nvSpPr>
            <p:cNvPr id="125968" name="Text Box 16"/>
            <p:cNvSpPr txBox="1">
              <a:spLocks noChangeArrowheads="1"/>
            </p:cNvSpPr>
            <p:nvPr/>
          </p:nvSpPr>
          <p:spPr bwMode="auto">
            <a:xfrm>
              <a:off x="2976" y="759"/>
              <a:ext cx="2064" cy="465"/>
            </a:xfrm>
            <a:prstGeom prst="rect">
              <a:avLst/>
            </a:prstGeom>
            <a:noFill/>
            <a:ln w="9525">
              <a:noFill/>
              <a:miter lim="800000"/>
              <a:headEnd/>
              <a:tailEnd/>
            </a:ln>
            <a:effectLst/>
          </p:spPr>
          <p:txBody>
            <a:bodyPr>
              <a:spAutoFit/>
            </a:bodyPr>
            <a:lstStyle/>
            <a:p>
              <a:r>
                <a:rPr lang="fr-FR" sz="1400" dirty="0">
                  <a:latin typeface="OpenDyslexic" pitchFamily="50" charset="0"/>
                </a:rPr>
                <a:t>Au </a:t>
              </a:r>
              <a:r>
                <a:rPr lang="fr-FR" sz="1400" dirty="0" err="1">
                  <a:latin typeface="OpenDyslexic" pitchFamily="50" charset="0"/>
                </a:rPr>
                <a:t>Santonien</a:t>
              </a:r>
              <a:r>
                <a:rPr lang="fr-FR" sz="1400" dirty="0">
                  <a:latin typeface="OpenDyslexic" pitchFamily="50" charset="0"/>
                </a:rPr>
                <a:t> l’Ibérie s’écarte de l’Europe et de l’Amérique du </a:t>
              </a:r>
              <a:r>
                <a:rPr lang="fr-FR" sz="1400" dirty="0" smtClean="0">
                  <a:latin typeface="OpenDyslexic" pitchFamily="50" charset="0"/>
                </a:rPr>
                <a:t>Nord.</a:t>
              </a:r>
              <a:endParaRPr lang="fr-FR" sz="1400" dirty="0">
                <a:latin typeface="OpenDyslexic" pitchFamily="50" charset="0"/>
              </a:endParaRPr>
            </a:p>
          </p:txBody>
        </p:sp>
      </p:grpSp>
      <p:sp>
        <p:nvSpPr>
          <p:cNvPr id="21" name="Rectangle 41"/>
          <p:cNvSpPr>
            <a:spLocks noChangeArrowheads="1"/>
          </p:cNvSpPr>
          <p:nvPr/>
        </p:nvSpPr>
        <p:spPr bwMode="auto">
          <a:xfrm>
            <a:off x="446811" y="5891097"/>
            <a:ext cx="2416046" cy="215444"/>
          </a:xfrm>
          <a:prstGeom prst="rect">
            <a:avLst/>
          </a:prstGeom>
          <a:noFill/>
          <a:ln w="9525">
            <a:noFill/>
            <a:miter lim="800000"/>
            <a:headEnd/>
            <a:tailEnd/>
          </a:ln>
          <a:effectLst/>
        </p:spPr>
        <p:txBody>
          <a:bodyPr wrap="none">
            <a:spAutoFit/>
          </a:bodyPr>
          <a:lstStyle/>
          <a:p>
            <a:r>
              <a:rPr lang="fr-FR" sz="800" dirty="0" err="1">
                <a:latin typeface="OpenDyslexic" pitchFamily="50" charset="0"/>
              </a:rPr>
              <a:t>Boillot</a:t>
            </a:r>
            <a:r>
              <a:rPr lang="fr-FR" sz="800" dirty="0">
                <a:latin typeface="OpenDyslexic" pitchFamily="50" charset="0"/>
              </a:rPr>
              <a:t>, J. Pour la Science n°27 </a:t>
            </a:r>
            <a:r>
              <a:rPr lang="fr-FR" sz="800" dirty="0" err="1">
                <a:latin typeface="OpenDyslexic" pitchFamily="50" charset="0"/>
              </a:rPr>
              <a:t>janv</a:t>
            </a:r>
            <a:r>
              <a:rPr lang="fr-FR" sz="800" dirty="0">
                <a:latin typeface="OpenDyslexic" pitchFamily="50" charset="0"/>
              </a:rPr>
              <a:t> 1980</a:t>
            </a:r>
          </a:p>
        </p:txBody>
      </p:sp>
      <p:sp>
        <p:nvSpPr>
          <p:cNvPr id="22"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23" name="Text Box 2"/>
          <p:cNvSpPr txBox="1">
            <a:spLocks noChangeArrowheads="1"/>
          </p:cNvSpPr>
          <p:nvPr/>
        </p:nvSpPr>
        <p:spPr bwMode="auto">
          <a:xfrm>
            <a:off x="395536" y="387896"/>
            <a:ext cx="3528392"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anomales magnétiques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59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259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25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anomalies"/>
          <p:cNvPicPr>
            <a:picLocks noChangeAspect="1" noChangeArrowheads="1"/>
          </p:cNvPicPr>
          <p:nvPr/>
        </p:nvPicPr>
        <p:blipFill>
          <a:blip r:embed="rId2" cstate="print"/>
          <a:srcRect/>
          <a:stretch>
            <a:fillRect/>
          </a:stretch>
        </p:blipFill>
        <p:spPr bwMode="auto">
          <a:xfrm>
            <a:off x="419100" y="751929"/>
            <a:ext cx="4114800" cy="2451100"/>
          </a:xfrm>
          <a:prstGeom prst="rect">
            <a:avLst/>
          </a:prstGeom>
          <a:noFill/>
        </p:spPr>
      </p:pic>
      <p:pic>
        <p:nvPicPr>
          <p:cNvPr id="124932" name="Picture 4" descr="33_a"/>
          <p:cNvPicPr>
            <a:picLocks noChangeAspect="1" noChangeArrowheads="1"/>
          </p:cNvPicPr>
          <p:nvPr/>
        </p:nvPicPr>
        <p:blipFill>
          <a:blip r:embed="rId3" cstate="print"/>
          <a:srcRect/>
          <a:stretch>
            <a:fillRect/>
          </a:stretch>
        </p:blipFill>
        <p:spPr bwMode="auto">
          <a:xfrm>
            <a:off x="4838700" y="3418929"/>
            <a:ext cx="4114800" cy="2443163"/>
          </a:xfrm>
          <a:prstGeom prst="rect">
            <a:avLst/>
          </a:prstGeom>
          <a:noFill/>
        </p:spPr>
      </p:pic>
      <p:pic>
        <p:nvPicPr>
          <p:cNvPr id="124933" name="Picture 5" descr="33_b"/>
          <p:cNvPicPr>
            <a:picLocks noChangeAspect="1" noChangeArrowheads="1"/>
          </p:cNvPicPr>
          <p:nvPr/>
        </p:nvPicPr>
        <p:blipFill>
          <a:blip r:embed="rId4" cstate="print"/>
          <a:srcRect/>
          <a:stretch>
            <a:fillRect/>
          </a:stretch>
        </p:blipFill>
        <p:spPr bwMode="auto">
          <a:xfrm>
            <a:off x="417513" y="3417342"/>
            <a:ext cx="4116387" cy="2432050"/>
          </a:xfrm>
          <a:prstGeom prst="rect">
            <a:avLst/>
          </a:prstGeom>
          <a:noFill/>
        </p:spPr>
      </p:pic>
      <p:sp>
        <p:nvSpPr>
          <p:cNvPr id="124934" name="Freeform 6"/>
          <p:cNvSpPr>
            <a:spLocks/>
          </p:cNvSpPr>
          <p:nvPr/>
        </p:nvSpPr>
        <p:spPr bwMode="auto">
          <a:xfrm>
            <a:off x="1882775" y="799554"/>
            <a:ext cx="385763" cy="1768475"/>
          </a:xfrm>
          <a:custGeom>
            <a:avLst/>
            <a:gdLst/>
            <a:ahLst/>
            <a:cxnLst>
              <a:cxn ang="0">
                <a:pos x="110" y="20"/>
              </a:cxn>
              <a:cxn ang="0">
                <a:pos x="108" y="0"/>
              </a:cxn>
              <a:cxn ang="0">
                <a:pos x="146" y="78"/>
              </a:cxn>
              <a:cxn ang="0">
                <a:pos x="184" y="174"/>
              </a:cxn>
              <a:cxn ang="0">
                <a:pos x="210" y="266"/>
              </a:cxn>
              <a:cxn ang="0">
                <a:pos x="214" y="348"/>
              </a:cxn>
              <a:cxn ang="0">
                <a:pos x="234" y="438"/>
              </a:cxn>
              <a:cxn ang="0">
                <a:pos x="242" y="496"/>
              </a:cxn>
              <a:cxn ang="0">
                <a:pos x="240" y="536"/>
              </a:cxn>
              <a:cxn ang="0">
                <a:pos x="224" y="564"/>
              </a:cxn>
              <a:cxn ang="0">
                <a:pos x="180" y="618"/>
              </a:cxn>
              <a:cxn ang="0">
                <a:pos x="146" y="666"/>
              </a:cxn>
              <a:cxn ang="0">
                <a:pos x="120" y="724"/>
              </a:cxn>
              <a:cxn ang="0">
                <a:pos x="98" y="804"/>
              </a:cxn>
              <a:cxn ang="0">
                <a:pos x="68" y="890"/>
              </a:cxn>
              <a:cxn ang="0">
                <a:pos x="0" y="1114"/>
              </a:cxn>
            </a:cxnLst>
            <a:rect l="0" t="0" r="r" b="b"/>
            <a:pathLst>
              <a:path w="243" h="1114">
                <a:moveTo>
                  <a:pt x="110" y="20"/>
                </a:moveTo>
                <a:lnTo>
                  <a:pt x="108" y="0"/>
                </a:lnTo>
                <a:cubicBezTo>
                  <a:pt x="114" y="9"/>
                  <a:pt x="133" y="49"/>
                  <a:pt x="146" y="78"/>
                </a:cubicBezTo>
                <a:cubicBezTo>
                  <a:pt x="159" y="107"/>
                  <a:pt x="173" y="143"/>
                  <a:pt x="184" y="174"/>
                </a:cubicBezTo>
                <a:cubicBezTo>
                  <a:pt x="195" y="205"/>
                  <a:pt x="205" y="237"/>
                  <a:pt x="210" y="266"/>
                </a:cubicBezTo>
                <a:cubicBezTo>
                  <a:pt x="215" y="295"/>
                  <a:pt x="210" y="319"/>
                  <a:pt x="214" y="348"/>
                </a:cubicBezTo>
                <a:cubicBezTo>
                  <a:pt x="218" y="377"/>
                  <a:pt x="229" y="413"/>
                  <a:pt x="234" y="438"/>
                </a:cubicBezTo>
                <a:cubicBezTo>
                  <a:pt x="239" y="463"/>
                  <a:pt x="241" y="480"/>
                  <a:pt x="242" y="496"/>
                </a:cubicBezTo>
                <a:cubicBezTo>
                  <a:pt x="243" y="512"/>
                  <a:pt x="243" y="525"/>
                  <a:pt x="240" y="536"/>
                </a:cubicBezTo>
                <a:cubicBezTo>
                  <a:pt x="237" y="547"/>
                  <a:pt x="234" y="550"/>
                  <a:pt x="224" y="564"/>
                </a:cubicBezTo>
                <a:cubicBezTo>
                  <a:pt x="214" y="578"/>
                  <a:pt x="193" y="601"/>
                  <a:pt x="180" y="618"/>
                </a:cubicBezTo>
                <a:cubicBezTo>
                  <a:pt x="167" y="635"/>
                  <a:pt x="156" y="649"/>
                  <a:pt x="146" y="666"/>
                </a:cubicBezTo>
                <a:cubicBezTo>
                  <a:pt x="136" y="683"/>
                  <a:pt x="128" y="701"/>
                  <a:pt x="120" y="724"/>
                </a:cubicBezTo>
                <a:cubicBezTo>
                  <a:pt x="112" y="747"/>
                  <a:pt x="107" y="776"/>
                  <a:pt x="98" y="804"/>
                </a:cubicBezTo>
                <a:cubicBezTo>
                  <a:pt x="89" y="832"/>
                  <a:pt x="84" y="838"/>
                  <a:pt x="68" y="890"/>
                </a:cubicBezTo>
                <a:cubicBezTo>
                  <a:pt x="52" y="942"/>
                  <a:pt x="26" y="1028"/>
                  <a:pt x="0" y="1114"/>
                </a:cubicBezTo>
              </a:path>
            </a:pathLst>
          </a:custGeom>
          <a:noFill/>
          <a:ln w="19050">
            <a:solidFill>
              <a:srgbClr val="FF3300"/>
            </a:solidFill>
            <a:round/>
            <a:headEnd/>
            <a:tailEnd/>
          </a:ln>
          <a:effectLst/>
        </p:spPr>
        <p:txBody>
          <a:bodyPr/>
          <a:lstStyle/>
          <a:p>
            <a:endParaRPr lang="fr-FR"/>
          </a:p>
        </p:txBody>
      </p:sp>
      <p:sp>
        <p:nvSpPr>
          <p:cNvPr id="124935" name="Text Box 7"/>
          <p:cNvSpPr txBox="1">
            <a:spLocks noChangeArrowheads="1"/>
          </p:cNvSpPr>
          <p:nvPr/>
        </p:nvSpPr>
        <p:spPr bwMode="auto">
          <a:xfrm>
            <a:off x="4724400" y="755104"/>
            <a:ext cx="4267200" cy="830997"/>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fr-FR" sz="1600" dirty="0">
                <a:latin typeface="OpenDyslexic" pitchFamily="50" charset="0"/>
              </a:rPr>
              <a:t>Reconstitution de la dorsale à l’anomalie 33</a:t>
            </a:r>
            <a:br>
              <a:rPr lang="fr-FR" sz="1600" dirty="0">
                <a:latin typeface="OpenDyslexic" pitchFamily="50" charset="0"/>
              </a:rPr>
            </a:br>
            <a:r>
              <a:rPr lang="fr-FR" sz="1600" dirty="0">
                <a:latin typeface="OpenDyslexic" pitchFamily="50" charset="0"/>
              </a:rPr>
              <a:t>(Campanien, 75 Ma)</a:t>
            </a:r>
          </a:p>
        </p:txBody>
      </p:sp>
      <p:sp>
        <p:nvSpPr>
          <p:cNvPr id="124936" name="Freeform 8"/>
          <p:cNvSpPr>
            <a:spLocks/>
          </p:cNvSpPr>
          <p:nvPr/>
        </p:nvSpPr>
        <p:spPr bwMode="auto">
          <a:xfrm>
            <a:off x="1917700" y="4374604"/>
            <a:ext cx="358775" cy="777875"/>
          </a:xfrm>
          <a:custGeom>
            <a:avLst/>
            <a:gdLst/>
            <a:ahLst/>
            <a:cxnLst>
              <a:cxn ang="0">
                <a:pos x="212" y="0"/>
              </a:cxn>
              <a:cxn ang="0">
                <a:pos x="190" y="6"/>
              </a:cxn>
              <a:cxn ang="0">
                <a:pos x="158" y="38"/>
              </a:cxn>
              <a:cxn ang="0">
                <a:pos x="134" y="88"/>
              </a:cxn>
              <a:cxn ang="0">
                <a:pos x="110" y="138"/>
              </a:cxn>
              <a:cxn ang="0">
                <a:pos x="96" y="182"/>
              </a:cxn>
              <a:cxn ang="0">
                <a:pos x="86" y="226"/>
              </a:cxn>
              <a:cxn ang="0">
                <a:pos x="70" y="266"/>
              </a:cxn>
              <a:cxn ang="0">
                <a:pos x="56" y="298"/>
              </a:cxn>
              <a:cxn ang="0">
                <a:pos x="50" y="338"/>
              </a:cxn>
              <a:cxn ang="0">
                <a:pos x="42" y="370"/>
              </a:cxn>
              <a:cxn ang="0">
                <a:pos x="26" y="406"/>
              </a:cxn>
              <a:cxn ang="0">
                <a:pos x="16" y="444"/>
              </a:cxn>
              <a:cxn ang="0">
                <a:pos x="0" y="490"/>
              </a:cxn>
              <a:cxn ang="0">
                <a:pos x="26" y="452"/>
              </a:cxn>
              <a:cxn ang="0">
                <a:pos x="44" y="420"/>
              </a:cxn>
              <a:cxn ang="0">
                <a:pos x="60" y="374"/>
              </a:cxn>
              <a:cxn ang="0">
                <a:pos x="72" y="330"/>
              </a:cxn>
              <a:cxn ang="0">
                <a:pos x="90" y="282"/>
              </a:cxn>
              <a:cxn ang="0">
                <a:pos x="108" y="238"/>
              </a:cxn>
              <a:cxn ang="0">
                <a:pos x="132" y="202"/>
              </a:cxn>
              <a:cxn ang="0">
                <a:pos x="156" y="156"/>
              </a:cxn>
              <a:cxn ang="0">
                <a:pos x="174" y="108"/>
              </a:cxn>
              <a:cxn ang="0">
                <a:pos x="188" y="64"/>
              </a:cxn>
              <a:cxn ang="0">
                <a:pos x="210" y="32"/>
              </a:cxn>
              <a:cxn ang="0">
                <a:pos x="226" y="4"/>
              </a:cxn>
              <a:cxn ang="0">
                <a:pos x="212" y="0"/>
              </a:cxn>
            </a:cxnLst>
            <a:rect l="0" t="0" r="r" b="b"/>
            <a:pathLst>
              <a:path w="226" h="490">
                <a:moveTo>
                  <a:pt x="212" y="0"/>
                </a:moveTo>
                <a:lnTo>
                  <a:pt x="190" y="6"/>
                </a:lnTo>
                <a:lnTo>
                  <a:pt x="158" y="38"/>
                </a:lnTo>
                <a:lnTo>
                  <a:pt x="134" y="88"/>
                </a:lnTo>
                <a:lnTo>
                  <a:pt x="110" y="138"/>
                </a:lnTo>
                <a:lnTo>
                  <a:pt x="96" y="182"/>
                </a:lnTo>
                <a:lnTo>
                  <a:pt x="86" y="226"/>
                </a:lnTo>
                <a:lnTo>
                  <a:pt x="70" y="266"/>
                </a:lnTo>
                <a:lnTo>
                  <a:pt x="56" y="298"/>
                </a:lnTo>
                <a:lnTo>
                  <a:pt x="50" y="338"/>
                </a:lnTo>
                <a:lnTo>
                  <a:pt x="42" y="370"/>
                </a:lnTo>
                <a:lnTo>
                  <a:pt x="26" y="406"/>
                </a:lnTo>
                <a:lnTo>
                  <a:pt x="16" y="444"/>
                </a:lnTo>
                <a:lnTo>
                  <a:pt x="0" y="490"/>
                </a:lnTo>
                <a:lnTo>
                  <a:pt x="26" y="452"/>
                </a:lnTo>
                <a:lnTo>
                  <a:pt x="44" y="420"/>
                </a:lnTo>
                <a:lnTo>
                  <a:pt x="60" y="374"/>
                </a:lnTo>
                <a:lnTo>
                  <a:pt x="72" y="330"/>
                </a:lnTo>
                <a:lnTo>
                  <a:pt x="90" y="282"/>
                </a:lnTo>
                <a:lnTo>
                  <a:pt x="108" y="238"/>
                </a:lnTo>
                <a:lnTo>
                  <a:pt x="132" y="202"/>
                </a:lnTo>
                <a:lnTo>
                  <a:pt x="156" y="156"/>
                </a:lnTo>
                <a:lnTo>
                  <a:pt x="174" y="108"/>
                </a:lnTo>
                <a:lnTo>
                  <a:pt x="188" y="64"/>
                </a:lnTo>
                <a:lnTo>
                  <a:pt x="210" y="32"/>
                </a:lnTo>
                <a:lnTo>
                  <a:pt x="226" y="4"/>
                </a:lnTo>
                <a:lnTo>
                  <a:pt x="212" y="0"/>
                </a:lnTo>
                <a:close/>
              </a:path>
            </a:pathLst>
          </a:custGeom>
          <a:solidFill>
            <a:srgbClr val="FF3300">
              <a:alpha val="50000"/>
            </a:srgbClr>
          </a:solidFill>
          <a:ln w="9525">
            <a:noFill/>
            <a:round/>
            <a:headEnd/>
            <a:tailEnd/>
          </a:ln>
          <a:effectLst/>
        </p:spPr>
        <p:txBody>
          <a:bodyPr/>
          <a:lstStyle/>
          <a:p>
            <a:endParaRPr lang="fr-FR"/>
          </a:p>
        </p:txBody>
      </p:sp>
      <p:sp>
        <p:nvSpPr>
          <p:cNvPr id="124937" name="Text Box 9"/>
          <p:cNvSpPr txBox="1">
            <a:spLocks noChangeArrowheads="1"/>
          </p:cNvSpPr>
          <p:nvPr/>
        </p:nvSpPr>
        <p:spPr bwMode="auto">
          <a:xfrm>
            <a:off x="2268538" y="6082844"/>
            <a:ext cx="1524000" cy="400110"/>
          </a:xfrm>
          <a:prstGeom prst="rect">
            <a:avLst/>
          </a:prstGeom>
          <a:noFill/>
          <a:ln w="9525">
            <a:noFill/>
            <a:miter lim="800000"/>
            <a:headEnd/>
            <a:tailEnd/>
          </a:ln>
          <a:effectLst/>
        </p:spPr>
        <p:txBody>
          <a:bodyPr>
            <a:spAutoFit/>
          </a:bodyPr>
          <a:lstStyle/>
          <a:p>
            <a:pPr>
              <a:spcBef>
                <a:spcPct val="50000"/>
              </a:spcBef>
            </a:pPr>
            <a:r>
              <a:rPr lang="fr-FR" sz="1000" dirty="0">
                <a:latin typeface="OpenDyslexic" pitchFamily="50" charset="0"/>
              </a:rPr>
              <a:t>Zone de recouvrement</a:t>
            </a:r>
          </a:p>
        </p:txBody>
      </p:sp>
      <p:sp>
        <p:nvSpPr>
          <p:cNvPr id="124938" name="Line 10"/>
          <p:cNvSpPr>
            <a:spLocks noChangeShapeType="1"/>
          </p:cNvSpPr>
          <p:nvPr/>
        </p:nvSpPr>
        <p:spPr bwMode="auto">
          <a:xfrm flipH="1" flipV="1">
            <a:off x="2057400" y="4869904"/>
            <a:ext cx="228600" cy="1295400"/>
          </a:xfrm>
          <a:prstGeom prst="line">
            <a:avLst/>
          </a:prstGeom>
          <a:noFill/>
          <a:ln w="9525">
            <a:solidFill>
              <a:schemeClr val="tx1"/>
            </a:solidFill>
            <a:round/>
            <a:headEnd/>
            <a:tailEnd type="triangle" w="med" len="med"/>
          </a:ln>
          <a:effectLst/>
        </p:spPr>
        <p:txBody>
          <a:bodyPr/>
          <a:lstStyle/>
          <a:p>
            <a:endParaRPr lang="fr-FR"/>
          </a:p>
        </p:txBody>
      </p:sp>
      <p:sp>
        <p:nvSpPr>
          <p:cNvPr id="124939" name="AutoShape 11"/>
          <p:cNvSpPr>
            <a:spLocks noChangeArrowheads="1"/>
          </p:cNvSpPr>
          <p:nvPr/>
        </p:nvSpPr>
        <p:spPr bwMode="auto">
          <a:xfrm rot="1127399" flipV="1">
            <a:off x="8305800" y="4717504"/>
            <a:ext cx="152400" cy="304800"/>
          </a:xfrm>
          <a:prstGeom prst="upArrow">
            <a:avLst>
              <a:gd name="adj1" fmla="val 50000"/>
              <a:gd name="adj2" fmla="val 50000"/>
            </a:avLst>
          </a:prstGeom>
          <a:solidFill>
            <a:srgbClr val="FF3300"/>
          </a:solidFill>
          <a:ln w="9525">
            <a:solidFill>
              <a:schemeClr val="tx1"/>
            </a:solidFill>
            <a:miter lim="800000"/>
            <a:headEnd/>
            <a:tailEnd/>
          </a:ln>
          <a:effectLst/>
        </p:spPr>
        <p:txBody>
          <a:bodyPr wrap="none" anchor="ctr"/>
          <a:lstStyle/>
          <a:p>
            <a:endParaRPr lang="fr-FR"/>
          </a:p>
        </p:txBody>
      </p:sp>
      <p:sp>
        <p:nvSpPr>
          <p:cNvPr id="124941" name="Rectangle 13"/>
          <p:cNvSpPr>
            <a:spLocks noChangeArrowheads="1"/>
          </p:cNvSpPr>
          <p:nvPr/>
        </p:nvSpPr>
        <p:spPr bwMode="auto">
          <a:xfrm>
            <a:off x="6537454" y="5867400"/>
            <a:ext cx="2416046" cy="215444"/>
          </a:xfrm>
          <a:prstGeom prst="rect">
            <a:avLst/>
          </a:prstGeom>
          <a:noFill/>
          <a:ln w="9525">
            <a:noFill/>
            <a:miter lim="800000"/>
            <a:headEnd/>
            <a:tailEnd/>
          </a:ln>
          <a:effectLst/>
        </p:spPr>
        <p:txBody>
          <a:bodyPr wrap="none">
            <a:spAutoFit/>
          </a:bodyPr>
          <a:lstStyle/>
          <a:p>
            <a:r>
              <a:rPr lang="fr-FR" sz="800" dirty="0" err="1">
                <a:latin typeface="OpenDyslexic" pitchFamily="50" charset="0"/>
              </a:rPr>
              <a:t>Boillot</a:t>
            </a:r>
            <a:r>
              <a:rPr lang="fr-FR" sz="800" dirty="0">
                <a:latin typeface="OpenDyslexic" pitchFamily="50" charset="0"/>
              </a:rPr>
              <a:t>, J. Pour la Science n°27 </a:t>
            </a:r>
            <a:r>
              <a:rPr lang="fr-FR" sz="800" dirty="0" err="1">
                <a:latin typeface="OpenDyslexic" pitchFamily="50" charset="0"/>
              </a:rPr>
              <a:t>janv</a:t>
            </a:r>
            <a:r>
              <a:rPr lang="fr-FR" sz="800" dirty="0">
                <a:latin typeface="OpenDyslexic" pitchFamily="50" charset="0"/>
              </a:rPr>
              <a:t> 1980</a:t>
            </a:r>
          </a:p>
        </p:txBody>
      </p:sp>
      <p:sp>
        <p:nvSpPr>
          <p:cNvPr id="13"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14" name="Text Box 2"/>
          <p:cNvSpPr txBox="1">
            <a:spLocks noChangeArrowheads="1"/>
          </p:cNvSpPr>
          <p:nvPr/>
        </p:nvSpPr>
        <p:spPr bwMode="auto">
          <a:xfrm>
            <a:off x="395536" y="387896"/>
            <a:ext cx="3528392"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anomales magnétiques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9" name="Picture 13" descr="j_100_33"/>
          <p:cNvPicPr>
            <a:picLocks noChangeAspect="1" noChangeArrowheads="1"/>
          </p:cNvPicPr>
          <p:nvPr/>
        </p:nvPicPr>
        <p:blipFill>
          <a:blip r:embed="rId2" cstate="print"/>
          <a:srcRect/>
          <a:stretch>
            <a:fillRect/>
          </a:stretch>
        </p:blipFill>
        <p:spPr bwMode="auto">
          <a:xfrm>
            <a:off x="457200" y="685204"/>
            <a:ext cx="6705600" cy="4471988"/>
          </a:xfrm>
          <a:prstGeom prst="rect">
            <a:avLst/>
          </a:prstGeom>
          <a:noFill/>
        </p:spPr>
      </p:pic>
      <p:sp>
        <p:nvSpPr>
          <p:cNvPr id="126990" name="Text Box 14"/>
          <p:cNvSpPr txBox="1">
            <a:spLocks noChangeArrowheads="1"/>
          </p:cNvSpPr>
          <p:nvPr/>
        </p:nvSpPr>
        <p:spPr bwMode="auto">
          <a:xfrm>
            <a:off x="533400" y="5181600"/>
            <a:ext cx="6705600" cy="784830"/>
          </a:xfrm>
          <a:prstGeom prst="rect">
            <a:avLst/>
          </a:prstGeom>
          <a:noFill/>
          <a:ln w="9525">
            <a:noFill/>
            <a:miter lim="800000"/>
            <a:headEnd/>
            <a:tailEnd/>
          </a:ln>
          <a:effectLst/>
        </p:spPr>
        <p:txBody>
          <a:bodyPr>
            <a:spAutoFit/>
          </a:bodyPr>
          <a:lstStyle/>
          <a:p>
            <a:pPr>
              <a:spcBef>
                <a:spcPct val="50000"/>
              </a:spcBef>
            </a:pPr>
            <a:r>
              <a:rPr lang="fr-FR" sz="1800" dirty="0">
                <a:latin typeface="OpenDyslexic" pitchFamily="50" charset="0"/>
              </a:rPr>
              <a:t>Anomalie J : 110 Ma</a:t>
            </a:r>
          </a:p>
          <a:p>
            <a:pPr>
              <a:spcBef>
                <a:spcPct val="50000"/>
              </a:spcBef>
            </a:pPr>
            <a:r>
              <a:rPr lang="fr-FR" sz="1800" dirty="0">
                <a:latin typeface="OpenDyslexic" pitchFamily="50" charset="0"/>
              </a:rPr>
              <a:t>Anomalie 33 : 75 Ma</a:t>
            </a:r>
          </a:p>
        </p:txBody>
      </p:sp>
      <p:sp>
        <p:nvSpPr>
          <p:cNvPr id="126992" name="Rectangle 16"/>
          <p:cNvSpPr>
            <a:spLocks noChangeArrowheads="1"/>
          </p:cNvSpPr>
          <p:nvPr/>
        </p:nvSpPr>
        <p:spPr bwMode="auto">
          <a:xfrm>
            <a:off x="4716016" y="5157192"/>
            <a:ext cx="2416046" cy="215444"/>
          </a:xfrm>
          <a:prstGeom prst="rect">
            <a:avLst/>
          </a:prstGeom>
          <a:noFill/>
          <a:ln w="9525">
            <a:noFill/>
            <a:miter lim="800000"/>
            <a:headEnd/>
            <a:tailEnd/>
          </a:ln>
          <a:effectLst/>
        </p:spPr>
        <p:txBody>
          <a:bodyPr wrap="none">
            <a:spAutoFit/>
          </a:bodyPr>
          <a:lstStyle/>
          <a:p>
            <a:r>
              <a:rPr lang="fr-FR" sz="800" dirty="0" err="1">
                <a:latin typeface="OpenDyslexic" pitchFamily="50" charset="0"/>
              </a:rPr>
              <a:t>Boillot</a:t>
            </a:r>
            <a:r>
              <a:rPr lang="fr-FR" sz="800" dirty="0">
                <a:latin typeface="OpenDyslexic" pitchFamily="50" charset="0"/>
              </a:rPr>
              <a:t>, J. Pour la Science n°27 </a:t>
            </a:r>
            <a:r>
              <a:rPr lang="fr-FR" sz="800" dirty="0" err="1">
                <a:latin typeface="OpenDyslexic" pitchFamily="50" charset="0"/>
              </a:rPr>
              <a:t>janv</a:t>
            </a:r>
            <a:r>
              <a:rPr lang="fr-FR" sz="800" dirty="0">
                <a:latin typeface="OpenDyslexic" pitchFamily="50" charset="0"/>
              </a:rPr>
              <a:t> 1980</a:t>
            </a: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7" name="Text Box 2"/>
          <p:cNvSpPr txBox="1">
            <a:spLocks noChangeArrowheads="1"/>
          </p:cNvSpPr>
          <p:nvPr/>
        </p:nvSpPr>
        <p:spPr bwMode="auto">
          <a:xfrm>
            <a:off x="395536" y="387896"/>
            <a:ext cx="3528392"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anomales magnétiques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3"/>
          <p:cNvGrpSpPr>
            <a:grpSpLocks/>
          </p:cNvGrpSpPr>
          <p:nvPr/>
        </p:nvGrpSpPr>
        <p:grpSpPr bwMode="auto">
          <a:xfrm>
            <a:off x="381000" y="404813"/>
            <a:ext cx="8763000" cy="6072188"/>
            <a:chOff x="288" y="255"/>
            <a:chExt cx="5520" cy="3825"/>
          </a:xfrm>
        </p:grpSpPr>
        <p:sp>
          <p:nvSpPr>
            <p:cNvPr id="30734" name="Text Box 4"/>
            <p:cNvSpPr txBox="1">
              <a:spLocks noChangeArrowheads="1"/>
            </p:cNvSpPr>
            <p:nvPr/>
          </p:nvSpPr>
          <p:spPr bwMode="auto">
            <a:xfrm>
              <a:off x="3312" y="255"/>
              <a:ext cx="2496" cy="368"/>
            </a:xfrm>
            <a:prstGeom prst="rect">
              <a:avLst/>
            </a:prstGeom>
            <a:noFill/>
            <a:ln w="9525">
              <a:noFill/>
              <a:miter lim="800000"/>
              <a:headEnd/>
              <a:tailEnd/>
            </a:ln>
          </p:spPr>
          <p:txBody>
            <a:bodyPr wrap="square">
              <a:spAutoFit/>
            </a:bodyPr>
            <a:lstStyle/>
            <a:p>
              <a:pPr>
                <a:spcBef>
                  <a:spcPct val="50000"/>
                </a:spcBef>
              </a:pPr>
              <a:r>
                <a:rPr lang="fr-FR" sz="1600" dirty="0">
                  <a:solidFill>
                    <a:srgbClr val="443A31"/>
                  </a:solidFill>
                  <a:latin typeface="OpenDyslexic" pitchFamily="50" charset="0"/>
                </a:rPr>
                <a:t>Fin du </a:t>
              </a:r>
              <a:r>
                <a:rPr lang="fr-FR" sz="1600" dirty="0" smtClean="0">
                  <a:solidFill>
                    <a:srgbClr val="443A31"/>
                  </a:solidFill>
                  <a:latin typeface="OpenDyslexic" pitchFamily="50" charset="0"/>
                </a:rPr>
                <a:t>primaire : </a:t>
              </a:r>
              <a:r>
                <a:rPr lang="fr-FR" sz="1600" dirty="0">
                  <a:solidFill>
                    <a:srgbClr val="443A31"/>
                  </a:solidFill>
                  <a:latin typeface="OpenDyslexic" pitchFamily="50" charset="0"/>
                </a:rPr>
                <a:t>formation de la Pangée </a:t>
              </a:r>
              <a:r>
                <a:rPr lang="fr-FR" sz="1600" dirty="0">
                  <a:solidFill>
                    <a:srgbClr val="443A31"/>
                  </a:solidFill>
                  <a:latin typeface="OpenDyslexic" pitchFamily="50" charset="0"/>
                  <a:sym typeface="Wingdings" pitchFamily="2" charset="2"/>
                </a:rPr>
                <a:t> orogenèse </a:t>
              </a:r>
              <a:r>
                <a:rPr lang="fr-FR" sz="1600" dirty="0" smtClean="0">
                  <a:solidFill>
                    <a:srgbClr val="443A31"/>
                  </a:solidFill>
                  <a:latin typeface="OpenDyslexic" pitchFamily="50" charset="0"/>
                  <a:sym typeface="Wingdings" pitchFamily="2" charset="2"/>
                </a:rPr>
                <a:t>hercynienne.</a:t>
              </a:r>
              <a:endParaRPr lang="fr-FR" sz="1600" dirty="0">
                <a:solidFill>
                  <a:srgbClr val="443A31"/>
                </a:solidFill>
                <a:latin typeface="OpenDyslexic" pitchFamily="50" charset="0"/>
              </a:endParaRPr>
            </a:p>
          </p:txBody>
        </p:sp>
        <p:pic>
          <p:nvPicPr>
            <p:cNvPr id="30735" name="Picture 5" descr="C:\Documents and Settings\seb\Mes documents\Enseignement\DEUG\SVT202\Cours\Cours_pyrenees\Les_roches_des_pyrenees\log_primaire.png"/>
            <p:cNvPicPr>
              <a:picLocks noChangeAspect="1" noChangeArrowheads="1"/>
            </p:cNvPicPr>
            <p:nvPr/>
          </p:nvPicPr>
          <p:blipFill>
            <a:blip r:embed="rId2" cstate="print"/>
            <a:srcRect/>
            <a:stretch>
              <a:fillRect/>
            </a:stretch>
          </p:blipFill>
          <p:spPr bwMode="auto">
            <a:xfrm>
              <a:off x="288" y="288"/>
              <a:ext cx="3042" cy="3792"/>
            </a:xfrm>
            <a:prstGeom prst="rect">
              <a:avLst/>
            </a:prstGeom>
            <a:noFill/>
            <a:ln w="9525">
              <a:noFill/>
              <a:miter lim="800000"/>
              <a:headEnd/>
              <a:tailEnd/>
            </a:ln>
          </p:spPr>
        </p:pic>
      </p:grpSp>
      <p:grpSp>
        <p:nvGrpSpPr>
          <p:cNvPr id="3" name="Group 19"/>
          <p:cNvGrpSpPr>
            <a:grpSpLocks/>
          </p:cNvGrpSpPr>
          <p:nvPr/>
        </p:nvGrpSpPr>
        <p:grpSpPr bwMode="auto">
          <a:xfrm>
            <a:off x="352425" y="457200"/>
            <a:ext cx="8791575" cy="6019800"/>
            <a:chOff x="222" y="288"/>
            <a:chExt cx="5538" cy="3792"/>
          </a:xfrm>
        </p:grpSpPr>
        <p:pic>
          <p:nvPicPr>
            <p:cNvPr id="30732" name="Picture 6" descr="C:\Documents and Settings\seb\Mes documents\Enseignement\DEUG\SVT202\Cours\Cours_pyrenees\Les_roches_des_pyrenees\log_trias.png"/>
            <p:cNvPicPr>
              <a:picLocks noChangeAspect="1" noChangeArrowheads="1"/>
            </p:cNvPicPr>
            <p:nvPr/>
          </p:nvPicPr>
          <p:blipFill>
            <a:blip r:embed="rId3" cstate="print"/>
            <a:srcRect/>
            <a:stretch>
              <a:fillRect/>
            </a:stretch>
          </p:blipFill>
          <p:spPr bwMode="auto">
            <a:xfrm>
              <a:off x="222" y="288"/>
              <a:ext cx="3042" cy="3792"/>
            </a:xfrm>
            <a:prstGeom prst="rect">
              <a:avLst/>
            </a:prstGeom>
            <a:noFill/>
            <a:ln w="9525">
              <a:noFill/>
              <a:miter lim="800000"/>
              <a:headEnd/>
              <a:tailEnd/>
            </a:ln>
          </p:spPr>
        </p:pic>
        <p:sp>
          <p:nvSpPr>
            <p:cNvPr id="30733" name="Text Box 9"/>
            <p:cNvSpPr txBox="1">
              <a:spLocks noChangeArrowheads="1"/>
            </p:cNvSpPr>
            <p:nvPr/>
          </p:nvSpPr>
          <p:spPr bwMode="auto">
            <a:xfrm>
              <a:off x="3264" y="755"/>
              <a:ext cx="2496" cy="679"/>
            </a:xfrm>
            <a:prstGeom prst="rect">
              <a:avLst/>
            </a:prstGeom>
            <a:noFill/>
            <a:ln w="9525">
              <a:noFill/>
              <a:miter lim="800000"/>
              <a:headEnd/>
              <a:tailEnd/>
            </a:ln>
          </p:spPr>
          <p:txBody>
            <a:bodyPr wrap="square">
              <a:spAutoFit/>
            </a:bodyPr>
            <a:lstStyle/>
            <a:p>
              <a:pPr>
                <a:spcBef>
                  <a:spcPct val="50000"/>
                </a:spcBef>
              </a:pPr>
              <a:r>
                <a:rPr lang="fr-FR" sz="1600" dirty="0">
                  <a:solidFill>
                    <a:srgbClr val="443A31"/>
                  </a:solidFill>
                  <a:latin typeface="OpenDyslexic" pitchFamily="50" charset="0"/>
                </a:rPr>
                <a:t>Trias </a:t>
              </a:r>
              <a:r>
                <a:rPr lang="fr-FR" sz="1600" dirty="0" smtClean="0">
                  <a:solidFill>
                    <a:srgbClr val="443A31"/>
                  </a:solidFill>
                  <a:latin typeface="OpenDyslexic" pitchFamily="50" charset="0"/>
                  <a:sym typeface="Wingdings" pitchFamily="2" charset="2"/>
                </a:rPr>
                <a:t>: </a:t>
              </a:r>
              <a:r>
                <a:rPr lang="fr-FR" sz="1600" dirty="0">
                  <a:solidFill>
                    <a:srgbClr val="443A31"/>
                  </a:solidFill>
                  <a:latin typeface="OpenDyslexic" pitchFamily="50" charset="0"/>
                  <a:sym typeface="Wingdings" pitchFamily="2" charset="2"/>
                </a:rPr>
                <a:t>dislocation de la Pangée  formation d’un rift continental avorté  dépôts </a:t>
              </a:r>
              <a:r>
                <a:rPr lang="fr-FR" sz="1600" dirty="0" smtClean="0">
                  <a:solidFill>
                    <a:srgbClr val="443A31"/>
                  </a:solidFill>
                  <a:latin typeface="OpenDyslexic" pitchFamily="50" charset="0"/>
                  <a:sym typeface="Wingdings" pitchFamily="2" charset="2"/>
                </a:rPr>
                <a:t>des Nouveaux Grès Rouges (N.G.R.).</a:t>
              </a:r>
              <a:endParaRPr lang="fr-FR" sz="1600" dirty="0">
                <a:solidFill>
                  <a:srgbClr val="443A31"/>
                </a:solidFill>
                <a:latin typeface="OpenDyslexic" pitchFamily="50" charset="0"/>
              </a:endParaRPr>
            </a:p>
          </p:txBody>
        </p:sp>
      </p:grpSp>
      <p:grpSp>
        <p:nvGrpSpPr>
          <p:cNvPr id="4" name="Group 20"/>
          <p:cNvGrpSpPr>
            <a:grpSpLocks/>
          </p:cNvGrpSpPr>
          <p:nvPr/>
        </p:nvGrpSpPr>
        <p:grpSpPr bwMode="auto">
          <a:xfrm>
            <a:off x="352425" y="457200"/>
            <a:ext cx="8791575" cy="6019800"/>
            <a:chOff x="222" y="288"/>
            <a:chExt cx="5538" cy="3792"/>
          </a:xfrm>
        </p:grpSpPr>
        <p:pic>
          <p:nvPicPr>
            <p:cNvPr id="30730" name="Picture 7" descr="C:\Documents and Settings\seb\Mes documents\Enseignement\DEUG\SVT202\Cours\Cours_pyrenees\Les_roches_des_pyrenees\log_jur_cret_inf.png"/>
            <p:cNvPicPr>
              <a:picLocks noChangeAspect="1" noChangeArrowheads="1"/>
            </p:cNvPicPr>
            <p:nvPr/>
          </p:nvPicPr>
          <p:blipFill>
            <a:blip r:embed="rId4" cstate="print"/>
            <a:srcRect/>
            <a:stretch>
              <a:fillRect/>
            </a:stretch>
          </p:blipFill>
          <p:spPr bwMode="auto">
            <a:xfrm>
              <a:off x="222" y="288"/>
              <a:ext cx="3042" cy="3792"/>
            </a:xfrm>
            <a:prstGeom prst="rect">
              <a:avLst/>
            </a:prstGeom>
            <a:noFill/>
            <a:ln w="9525">
              <a:noFill/>
              <a:miter lim="800000"/>
              <a:headEnd/>
              <a:tailEnd/>
            </a:ln>
          </p:spPr>
        </p:pic>
        <p:sp>
          <p:nvSpPr>
            <p:cNvPr id="30731" name="Text Box 10"/>
            <p:cNvSpPr txBox="1">
              <a:spLocks noChangeArrowheads="1"/>
            </p:cNvSpPr>
            <p:nvPr/>
          </p:nvSpPr>
          <p:spPr bwMode="auto">
            <a:xfrm>
              <a:off x="3264" y="1546"/>
              <a:ext cx="2496" cy="523"/>
            </a:xfrm>
            <a:prstGeom prst="rect">
              <a:avLst/>
            </a:prstGeom>
            <a:noFill/>
            <a:ln w="9525">
              <a:noFill/>
              <a:miter lim="800000"/>
              <a:headEnd/>
              <a:tailEnd/>
            </a:ln>
          </p:spPr>
          <p:txBody>
            <a:bodyPr wrap="square">
              <a:spAutoFit/>
            </a:bodyPr>
            <a:lstStyle/>
            <a:p>
              <a:pPr>
                <a:spcBef>
                  <a:spcPct val="50000"/>
                </a:spcBef>
              </a:pPr>
              <a:r>
                <a:rPr lang="fr-FR" sz="1600" dirty="0">
                  <a:solidFill>
                    <a:srgbClr val="443A31"/>
                  </a:solidFill>
                  <a:latin typeface="OpenDyslexic" pitchFamily="50" charset="0"/>
                </a:rPr>
                <a:t>Jurassique et Crétacé inf. </a:t>
              </a:r>
              <a:r>
                <a:rPr lang="fr-FR" sz="1600" dirty="0" smtClean="0">
                  <a:solidFill>
                    <a:srgbClr val="443A31"/>
                  </a:solidFill>
                  <a:latin typeface="OpenDyslexic" pitchFamily="50" charset="0"/>
                  <a:sym typeface="Wingdings" pitchFamily="2" charset="2"/>
                </a:rPr>
                <a:t>: </a:t>
              </a:r>
              <a:r>
                <a:rPr lang="fr-FR" sz="1600" dirty="0">
                  <a:solidFill>
                    <a:srgbClr val="443A31"/>
                  </a:solidFill>
                  <a:latin typeface="OpenDyslexic" pitchFamily="50" charset="0"/>
                  <a:sym typeface="Wingdings" pitchFamily="2" charset="2"/>
                </a:rPr>
                <a:t>bassin sédimentaire de faible profondeur  Calcaires et </a:t>
              </a:r>
              <a:r>
                <a:rPr lang="fr-FR" sz="1600" dirty="0" smtClean="0">
                  <a:solidFill>
                    <a:srgbClr val="443A31"/>
                  </a:solidFill>
                  <a:latin typeface="OpenDyslexic" pitchFamily="50" charset="0"/>
                  <a:sym typeface="Wingdings" pitchFamily="2" charset="2"/>
                </a:rPr>
                <a:t>dolomies.</a:t>
              </a:r>
              <a:endParaRPr lang="fr-FR" sz="1600" dirty="0">
                <a:solidFill>
                  <a:srgbClr val="443A31"/>
                </a:solidFill>
                <a:latin typeface="OpenDyslexic" pitchFamily="50" charset="0"/>
              </a:endParaRPr>
            </a:p>
          </p:txBody>
        </p:sp>
      </p:grpSp>
      <p:sp>
        <p:nvSpPr>
          <p:cNvPr id="117772" name="Text Box 12"/>
          <p:cNvSpPr txBox="1">
            <a:spLocks noChangeArrowheads="1"/>
          </p:cNvSpPr>
          <p:nvPr/>
        </p:nvSpPr>
        <p:spPr bwMode="auto">
          <a:xfrm>
            <a:off x="5257800" y="4869160"/>
            <a:ext cx="3886200" cy="1323439"/>
          </a:xfrm>
          <a:prstGeom prst="rect">
            <a:avLst/>
          </a:prstGeom>
          <a:noFill/>
          <a:ln w="9525">
            <a:noFill/>
            <a:miter lim="800000"/>
            <a:headEnd/>
            <a:tailEnd/>
          </a:ln>
        </p:spPr>
        <p:txBody>
          <a:bodyPr wrap="square">
            <a:spAutoFit/>
          </a:bodyPr>
          <a:lstStyle/>
          <a:p>
            <a:pPr>
              <a:spcBef>
                <a:spcPct val="50000"/>
              </a:spcBef>
            </a:pPr>
            <a:r>
              <a:rPr lang="fr-FR" sz="1600" dirty="0">
                <a:solidFill>
                  <a:srgbClr val="443A31"/>
                </a:solidFill>
                <a:latin typeface="OpenDyslexic" pitchFamily="50" charset="0"/>
              </a:rPr>
              <a:t>Mise en place de roches magmatiques lors des périodes de distensions </a:t>
            </a:r>
            <a:r>
              <a:rPr lang="fr-FR" sz="1600" dirty="0" smtClean="0">
                <a:solidFill>
                  <a:srgbClr val="443A31"/>
                </a:solidFill>
                <a:latin typeface="OpenDyslexic" pitchFamily="50" charset="0"/>
                <a:sym typeface="Wingdings" pitchFamily="2" charset="2"/>
              </a:rPr>
              <a:t> Trias : les Ophites &amp; Crétacé sup. : les </a:t>
            </a:r>
            <a:r>
              <a:rPr lang="fr-FR" sz="1600" dirty="0" err="1" smtClean="0">
                <a:solidFill>
                  <a:srgbClr val="443A31"/>
                </a:solidFill>
                <a:latin typeface="OpenDyslexic" pitchFamily="50" charset="0"/>
                <a:sym typeface="Wingdings" pitchFamily="2" charset="2"/>
              </a:rPr>
              <a:t>Lherzolites</a:t>
            </a:r>
            <a:r>
              <a:rPr lang="fr-FR" sz="1600" dirty="0" smtClean="0">
                <a:solidFill>
                  <a:srgbClr val="443A31"/>
                </a:solidFill>
                <a:latin typeface="OpenDyslexic" pitchFamily="50" charset="0"/>
                <a:sym typeface="Wingdings" pitchFamily="2" charset="2"/>
              </a:rPr>
              <a:t>.</a:t>
            </a:r>
            <a:endParaRPr lang="fr-FR" sz="1600" dirty="0">
              <a:solidFill>
                <a:srgbClr val="443A31"/>
              </a:solidFill>
              <a:latin typeface="OpenDyslexic" pitchFamily="50" charset="0"/>
            </a:endParaRPr>
          </a:p>
        </p:txBody>
      </p:sp>
      <p:grpSp>
        <p:nvGrpSpPr>
          <p:cNvPr id="5" name="Group 21"/>
          <p:cNvGrpSpPr>
            <a:grpSpLocks/>
          </p:cNvGrpSpPr>
          <p:nvPr/>
        </p:nvGrpSpPr>
        <p:grpSpPr bwMode="auto">
          <a:xfrm>
            <a:off x="381000" y="457200"/>
            <a:ext cx="8763000" cy="6019800"/>
            <a:chOff x="240" y="288"/>
            <a:chExt cx="5520" cy="3792"/>
          </a:xfrm>
        </p:grpSpPr>
        <p:pic>
          <p:nvPicPr>
            <p:cNvPr id="30728" name="Picture 8" descr="C:\Documents and Settings\seb\Mes documents\Enseignement\DEUG\SVT202\Cours\Cours_pyrenees\Les_roches_des_pyrenees\log_cret_sup.png"/>
            <p:cNvPicPr>
              <a:picLocks noChangeAspect="1" noChangeArrowheads="1"/>
            </p:cNvPicPr>
            <p:nvPr/>
          </p:nvPicPr>
          <p:blipFill>
            <a:blip r:embed="rId5" cstate="print"/>
            <a:srcRect/>
            <a:stretch>
              <a:fillRect/>
            </a:stretch>
          </p:blipFill>
          <p:spPr bwMode="auto">
            <a:xfrm>
              <a:off x="240" y="288"/>
              <a:ext cx="3042" cy="3792"/>
            </a:xfrm>
            <a:prstGeom prst="rect">
              <a:avLst/>
            </a:prstGeom>
            <a:noFill/>
            <a:ln w="9525">
              <a:noFill/>
              <a:miter lim="800000"/>
              <a:headEnd/>
              <a:tailEnd/>
            </a:ln>
          </p:spPr>
        </p:pic>
        <p:sp>
          <p:nvSpPr>
            <p:cNvPr id="30729" name="Text Box 11"/>
            <p:cNvSpPr txBox="1">
              <a:spLocks noChangeArrowheads="1"/>
            </p:cNvSpPr>
            <p:nvPr/>
          </p:nvSpPr>
          <p:spPr bwMode="auto">
            <a:xfrm>
              <a:off x="3312" y="2205"/>
              <a:ext cx="2448" cy="679"/>
            </a:xfrm>
            <a:prstGeom prst="rect">
              <a:avLst/>
            </a:prstGeom>
            <a:noFill/>
            <a:ln w="9525">
              <a:noFill/>
              <a:miter lim="800000"/>
              <a:headEnd/>
              <a:tailEnd/>
            </a:ln>
          </p:spPr>
          <p:txBody>
            <a:bodyPr wrap="square">
              <a:spAutoFit/>
            </a:bodyPr>
            <a:lstStyle/>
            <a:p>
              <a:pPr>
                <a:spcBef>
                  <a:spcPct val="50000"/>
                </a:spcBef>
              </a:pPr>
              <a:r>
                <a:rPr lang="fr-FR" sz="1600" dirty="0">
                  <a:solidFill>
                    <a:srgbClr val="443A31"/>
                  </a:solidFill>
                  <a:latin typeface="OpenDyslexic" pitchFamily="50" charset="0"/>
                </a:rPr>
                <a:t>Crétacé sup. </a:t>
              </a:r>
              <a:r>
                <a:rPr lang="fr-FR" sz="1600" dirty="0" smtClean="0">
                  <a:solidFill>
                    <a:srgbClr val="443A31"/>
                  </a:solidFill>
                  <a:latin typeface="OpenDyslexic" pitchFamily="50" charset="0"/>
                  <a:sym typeface="Wingdings" pitchFamily="2" charset="2"/>
                </a:rPr>
                <a:t>: </a:t>
              </a:r>
              <a:r>
                <a:rPr lang="fr-FR" sz="1600" dirty="0">
                  <a:solidFill>
                    <a:srgbClr val="443A31"/>
                  </a:solidFill>
                  <a:latin typeface="OpenDyslexic" pitchFamily="50" charset="0"/>
                  <a:sym typeface="Wingdings" pitchFamily="2" charset="2"/>
                </a:rPr>
                <a:t>formations de bassins profonds  Sédimentation gravitaire de type </a:t>
              </a:r>
              <a:r>
                <a:rPr lang="fr-FR" sz="1600" dirty="0" smtClean="0">
                  <a:solidFill>
                    <a:srgbClr val="443A31"/>
                  </a:solidFill>
                  <a:latin typeface="OpenDyslexic" pitchFamily="50" charset="0"/>
                  <a:sym typeface="Wingdings" pitchFamily="2" charset="2"/>
                </a:rPr>
                <a:t>Flysch.</a:t>
              </a:r>
              <a:endParaRPr lang="fr-FR" sz="1600" dirty="0">
                <a:solidFill>
                  <a:srgbClr val="443A31"/>
                </a:solidFill>
                <a:latin typeface="OpenDyslexic" pitchFamily="50" charset="0"/>
              </a:endParaRPr>
            </a:p>
          </p:txBody>
        </p:sp>
      </p:grpSp>
      <p:sp>
        <p:nvSpPr>
          <p:cNvPr id="1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Synthèse des évènements au secondaire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35190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77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2"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anomalies"/>
          <p:cNvPicPr>
            <a:picLocks noChangeAspect="1" noChangeArrowheads="1"/>
          </p:cNvPicPr>
          <p:nvPr/>
        </p:nvPicPr>
        <p:blipFill>
          <a:blip r:embed="rId2" cstate="print"/>
          <a:srcRect/>
          <a:stretch>
            <a:fillRect/>
          </a:stretch>
        </p:blipFill>
        <p:spPr bwMode="auto">
          <a:xfrm>
            <a:off x="457200" y="750912"/>
            <a:ext cx="8229600" cy="5486400"/>
          </a:xfrm>
          <a:prstGeom prst="rect">
            <a:avLst/>
          </a:prstGeom>
          <a:noFill/>
        </p:spPr>
      </p:pic>
      <p:grpSp>
        <p:nvGrpSpPr>
          <p:cNvPr id="135171" name="Group 3"/>
          <p:cNvGrpSpPr>
            <a:grpSpLocks/>
          </p:cNvGrpSpPr>
          <p:nvPr/>
        </p:nvGrpSpPr>
        <p:grpSpPr bwMode="auto">
          <a:xfrm>
            <a:off x="3581400" y="846187"/>
            <a:ext cx="1955800" cy="3994150"/>
            <a:chOff x="1248" y="412"/>
            <a:chExt cx="616" cy="1124"/>
          </a:xfrm>
        </p:grpSpPr>
        <p:sp>
          <p:nvSpPr>
            <p:cNvPr id="135172" name="Freeform 4"/>
            <p:cNvSpPr>
              <a:spLocks/>
            </p:cNvSpPr>
            <p:nvPr/>
          </p:nvSpPr>
          <p:spPr bwMode="auto">
            <a:xfrm>
              <a:off x="1338" y="412"/>
              <a:ext cx="526" cy="544"/>
            </a:xfrm>
            <a:custGeom>
              <a:avLst/>
              <a:gdLst/>
              <a:ahLst/>
              <a:cxnLst>
                <a:cxn ang="0">
                  <a:pos x="6" y="20"/>
                </a:cxn>
                <a:cxn ang="0">
                  <a:pos x="0" y="0"/>
                </a:cxn>
                <a:cxn ang="0">
                  <a:pos x="36" y="62"/>
                </a:cxn>
                <a:cxn ang="0">
                  <a:pos x="60" y="108"/>
                </a:cxn>
                <a:cxn ang="0">
                  <a:pos x="84" y="160"/>
                </a:cxn>
                <a:cxn ang="0">
                  <a:pos x="94" y="192"/>
                </a:cxn>
                <a:cxn ang="0">
                  <a:pos x="100" y="226"/>
                </a:cxn>
                <a:cxn ang="0">
                  <a:pos x="104" y="268"/>
                </a:cxn>
                <a:cxn ang="0">
                  <a:pos x="108" y="302"/>
                </a:cxn>
                <a:cxn ang="0">
                  <a:pos x="118" y="336"/>
                </a:cxn>
                <a:cxn ang="0">
                  <a:pos x="128" y="380"/>
                </a:cxn>
                <a:cxn ang="0">
                  <a:pos x="146" y="436"/>
                </a:cxn>
                <a:cxn ang="0">
                  <a:pos x="156" y="474"/>
                </a:cxn>
                <a:cxn ang="0">
                  <a:pos x="170" y="512"/>
                </a:cxn>
                <a:cxn ang="0">
                  <a:pos x="216" y="520"/>
                </a:cxn>
                <a:cxn ang="0">
                  <a:pos x="260" y="518"/>
                </a:cxn>
                <a:cxn ang="0">
                  <a:pos x="300" y="524"/>
                </a:cxn>
                <a:cxn ang="0">
                  <a:pos x="348" y="528"/>
                </a:cxn>
                <a:cxn ang="0">
                  <a:pos x="392" y="528"/>
                </a:cxn>
                <a:cxn ang="0">
                  <a:pos x="438" y="532"/>
                </a:cxn>
                <a:cxn ang="0">
                  <a:pos x="526" y="544"/>
                </a:cxn>
              </a:cxnLst>
              <a:rect l="0" t="0" r="r" b="b"/>
              <a:pathLst>
                <a:path w="526" h="544">
                  <a:moveTo>
                    <a:pt x="6" y="20"/>
                  </a:moveTo>
                  <a:lnTo>
                    <a:pt x="0" y="0"/>
                  </a:lnTo>
                  <a:cubicBezTo>
                    <a:pt x="5" y="7"/>
                    <a:pt x="26" y="44"/>
                    <a:pt x="36" y="62"/>
                  </a:cubicBezTo>
                  <a:cubicBezTo>
                    <a:pt x="46" y="80"/>
                    <a:pt x="52" y="92"/>
                    <a:pt x="60" y="108"/>
                  </a:cubicBezTo>
                  <a:cubicBezTo>
                    <a:pt x="68" y="124"/>
                    <a:pt x="78" y="146"/>
                    <a:pt x="84" y="160"/>
                  </a:cubicBezTo>
                  <a:cubicBezTo>
                    <a:pt x="90" y="174"/>
                    <a:pt x="91" y="181"/>
                    <a:pt x="94" y="192"/>
                  </a:cubicBezTo>
                  <a:cubicBezTo>
                    <a:pt x="97" y="203"/>
                    <a:pt x="98" y="213"/>
                    <a:pt x="100" y="226"/>
                  </a:cubicBezTo>
                  <a:cubicBezTo>
                    <a:pt x="102" y="239"/>
                    <a:pt x="103" y="255"/>
                    <a:pt x="104" y="268"/>
                  </a:cubicBezTo>
                  <a:cubicBezTo>
                    <a:pt x="105" y="281"/>
                    <a:pt x="106" y="291"/>
                    <a:pt x="108" y="302"/>
                  </a:cubicBezTo>
                  <a:cubicBezTo>
                    <a:pt x="110" y="313"/>
                    <a:pt x="115" y="323"/>
                    <a:pt x="118" y="336"/>
                  </a:cubicBezTo>
                  <a:cubicBezTo>
                    <a:pt x="121" y="349"/>
                    <a:pt x="123" y="363"/>
                    <a:pt x="128" y="380"/>
                  </a:cubicBezTo>
                  <a:cubicBezTo>
                    <a:pt x="133" y="397"/>
                    <a:pt x="141" y="420"/>
                    <a:pt x="146" y="436"/>
                  </a:cubicBezTo>
                  <a:cubicBezTo>
                    <a:pt x="151" y="452"/>
                    <a:pt x="152" y="461"/>
                    <a:pt x="156" y="474"/>
                  </a:cubicBezTo>
                  <a:cubicBezTo>
                    <a:pt x="160" y="487"/>
                    <a:pt x="160" y="504"/>
                    <a:pt x="170" y="512"/>
                  </a:cubicBezTo>
                  <a:cubicBezTo>
                    <a:pt x="180" y="520"/>
                    <a:pt x="201" y="519"/>
                    <a:pt x="216" y="520"/>
                  </a:cubicBezTo>
                  <a:cubicBezTo>
                    <a:pt x="231" y="521"/>
                    <a:pt x="246" y="517"/>
                    <a:pt x="260" y="518"/>
                  </a:cubicBezTo>
                  <a:cubicBezTo>
                    <a:pt x="274" y="519"/>
                    <a:pt x="285" y="522"/>
                    <a:pt x="300" y="524"/>
                  </a:cubicBezTo>
                  <a:cubicBezTo>
                    <a:pt x="315" y="526"/>
                    <a:pt x="333" y="527"/>
                    <a:pt x="348" y="528"/>
                  </a:cubicBezTo>
                  <a:cubicBezTo>
                    <a:pt x="363" y="529"/>
                    <a:pt x="377" y="527"/>
                    <a:pt x="392" y="528"/>
                  </a:cubicBezTo>
                  <a:cubicBezTo>
                    <a:pt x="407" y="529"/>
                    <a:pt x="416" y="529"/>
                    <a:pt x="438" y="532"/>
                  </a:cubicBezTo>
                  <a:cubicBezTo>
                    <a:pt x="460" y="535"/>
                    <a:pt x="493" y="539"/>
                    <a:pt x="526" y="544"/>
                  </a:cubicBezTo>
                </a:path>
              </a:pathLst>
            </a:custGeom>
            <a:noFill/>
            <a:ln w="25400">
              <a:solidFill>
                <a:srgbClr val="33CC33"/>
              </a:solidFill>
              <a:round/>
              <a:headEnd/>
              <a:tailEnd/>
            </a:ln>
            <a:effectLst/>
          </p:spPr>
          <p:txBody>
            <a:bodyPr/>
            <a:lstStyle/>
            <a:p>
              <a:endParaRPr lang="fr-FR"/>
            </a:p>
          </p:txBody>
        </p:sp>
        <p:sp>
          <p:nvSpPr>
            <p:cNvPr id="135173" name="Freeform 5"/>
            <p:cNvSpPr>
              <a:spLocks/>
            </p:cNvSpPr>
            <p:nvPr/>
          </p:nvSpPr>
          <p:spPr bwMode="auto">
            <a:xfrm>
              <a:off x="1248" y="981"/>
              <a:ext cx="586" cy="555"/>
            </a:xfrm>
            <a:custGeom>
              <a:avLst/>
              <a:gdLst/>
              <a:ahLst/>
              <a:cxnLst>
                <a:cxn ang="0">
                  <a:pos x="0" y="555"/>
                </a:cxn>
                <a:cxn ang="0">
                  <a:pos x="4" y="535"/>
                </a:cxn>
                <a:cxn ang="0">
                  <a:pos x="10" y="505"/>
                </a:cxn>
                <a:cxn ang="0">
                  <a:pos x="28" y="447"/>
                </a:cxn>
                <a:cxn ang="0">
                  <a:pos x="50" y="393"/>
                </a:cxn>
                <a:cxn ang="0">
                  <a:pos x="66" y="333"/>
                </a:cxn>
                <a:cxn ang="0">
                  <a:pos x="88" y="265"/>
                </a:cxn>
                <a:cxn ang="0">
                  <a:pos x="104" y="217"/>
                </a:cxn>
                <a:cxn ang="0">
                  <a:pos x="114" y="187"/>
                </a:cxn>
                <a:cxn ang="0">
                  <a:pos x="130" y="149"/>
                </a:cxn>
                <a:cxn ang="0">
                  <a:pos x="150" y="101"/>
                </a:cxn>
                <a:cxn ang="0">
                  <a:pos x="168" y="71"/>
                </a:cxn>
                <a:cxn ang="0">
                  <a:pos x="194" y="39"/>
                </a:cxn>
                <a:cxn ang="0">
                  <a:pos x="224" y="23"/>
                </a:cxn>
                <a:cxn ang="0">
                  <a:pos x="264" y="7"/>
                </a:cxn>
                <a:cxn ang="0">
                  <a:pos x="304" y="1"/>
                </a:cxn>
                <a:cxn ang="0">
                  <a:pos x="352" y="1"/>
                </a:cxn>
                <a:cxn ang="0">
                  <a:pos x="410" y="1"/>
                </a:cxn>
                <a:cxn ang="0">
                  <a:pos x="478" y="5"/>
                </a:cxn>
                <a:cxn ang="0">
                  <a:pos x="586" y="11"/>
                </a:cxn>
              </a:cxnLst>
              <a:rect l="0" t="0" r="r" b="b"/>
              <a:pathLst>
                <a:path w="586" h="555">
                  <a:moveTo>
                    <a:pt x="0" y="555"/>
                  </a:moveTo>
                  <a:lnTo>
                    <a:pt x="4" y="535"/>
                  </a:lnTo>
                  <a:cubicBezTo>
                    <a:pt x="6" y="527"/>
                    <a:pt x="6" y="520"/>
                    <a:pt x="10" y="505"/>
                  </a:cubicBezTo>
                  <a:cubicBezTo>
                    <a:pt x="14" y="490"/>
                    <a:pt x="21" y="465"/>
                    <a:pt x="28" y="447"/>
                  </a:cubicBezTo>
                  <a:cubicBezTo>
                    <a:pt x="35" y="429"/>
                    <a:pt x="44" y="412"/>
                    <a:pt x="50" y="393"/>
                  </a:cubicBezTo>
                  <a:cubicBezTo>
                    <a:pt x="56" y="374"/>
                    <a:pt x="60" y="354"/>
                    <a:pt x="66" y="333"/>
                  </a:cubicBezTo>
                  <a:cubicBezTo>
                    <a:pt x="72" y="312"/>
                    <a:pt x="82" y="284"/>
                    <a:pt x="88" y="265"/>
                  </a:cubicBezTo>
                  <a:cubicBezTo>
                    <a:pt x="94" y="246"/>
                    <a:pt x="100" y="230"/>
                    <a:pt x="104" y="217"/>
                  </a:cubicBezTo>
                  <a:cubicBezTo>
                    <a:pt x="108" y="204"/>
                    <a:pt x="110" y="198"/>
                    <a:pt x="114" y="187"/>
                  </a:cubicBezTo>
                  <a:cubicBezTo>
                    <a:pt x="118" y="176"/>
                    <a:pt x="124" y="163"/>
                    <a:pt x="130" y="149"/>
                  </a:cubicBezTo>
                  <a:cubicBezTo>
                    <a:pt x="136" y="135"/>
                    <a:pt x="144" y="114"/>
                    <a:pt x="150" y="101"/>
                  </a:cubicBezTo>
                  <a:cubicBezTo>
                    <a:pt x="156" y="88"/>
                    <a:pt x="161" y="81"/>
                    <a:pt x="168" y="71"/>
                  </a:cubicBezTo>
                  <a:cubicBezTo>
                    <a:pt x="175" y="61"/>
                    <a:pt x="185" y="47"/>
                    <a:pt x="194" y="39"/>
                  </a:cubicBezTo>
                  <a:cubicBezTo>
                    <a:pt x="203" y="31"/>
                    <a:pt x="212" y="28"/>
                    <a:pt x="224" y="23"/>
                  </a:cubicBezTo>
                  <a:cubicBezTo>
                    <a:pt x="236" y="18"/>
                    <a:pt x="251" y="11"/>
                    <a:pt x="264" y="7"/>
                  </a:cubicBezTo>
                  <a:cubicBezTo>
                    <a:pt x="277" y="3"/>
                    <a:pt x="289" y="2"/>
                    <a:pt x="304" y="1"/>
                  </a:cubicBezTo>
                  <a:cubicBezTo>
                    <a:pt x="319" y="0"/>
                    <a:pt x="334" y="1"/>
                    <a:pt x="352" y="1"/>
                  </a:cubicBezTo>
                  <a:cubicBezTo>
                    <a:pt x="370" y="1"/>
                    <a:pt x="389" y="0"/>
                    <a:pt x="410" y="1"/>
                  </a:cubicBezTo>
                  <a:cubicBezTo>
                    <a:pt x="431" y="2"/>
                    <a:pt x="449" y="3"/>
                    <a:pt x="478" y="5"/>
                  </a:cubicBezTo>
                  <a:cubicBezTo>
                    <a:pt x="507" y="7"/>
                    <a:pt x="546" y="9"/>
                    <a:pt x="586" y="11"/>
                  </a:cubicBezTo>
                </a:path>
              </a:pathLst>
            </a:custGeom>
            <a:noFill/>
            <a:ln w="25400">
              <a:solidFill>
                <a:srgbClr val="33CC33"/>
              </a:solidFill>
              <a:round/>
              <a:headEnd/>
              <a:tailEnd/>
            </a:ln>
            <a:effectLst/>
          </p:spPr>
          <p:txBody>
            <a:bodyPr/>
            <a:lstStyle/>
            <a:p>
              <a:endParaRPr lang="fr-FR"/>
            </a:p>
          </p:txBody>
        </p:sp>
      </p:grpSp>
      <p:sp>
        <p:nvSpPr>
          <p:cNvPr id="135174" name="Freeform 6"/>
          <p:cNvSpPr>
            <a:spLocks/>
          </p:cNvSpPr>
          <p:nvPr/>
        </p:nvSpPr>
        <p:spPr bwMode="auto">
          <a:xfrm>
            <a:off x="3378200" y="816024"/>
            <a:ext cx="779463" cy="3987800"/>
          </a:xfrm>
          <a:custGeom>
            <a:avLst/>
            <a:gdLst/>
            <a:ahLst/>
            <a:cxnLst>
              <a:cxn ang="0">
                <a:pos x="224" y="0"/>
              </a:cxn>
              <a:cxn ang="0">
                <a:pos x="272" y="144"/>
              </a:cxn>
              <a:cxn ang="0">
                <a:pos x="320" y="240"/>
              </a:cxn>
              <a:cxn ang="0">
                <a:pos x="363" y="384"/>
              </a:cxn>
              <a:cxn ang="0">
                <a:pos x="395" y="528"/>
              </a:cxn>
              <a:cxn ang="0">
                <a:pos x="421" y="672"/>
              </a:cxn>
              <a:cxn ang="0">
                <a:pos x="443" y="811"/>
              </a:cxn>
              <a:cxn ang="0">
                <a:pos x="453" y="912"/>
              </a:cxn>
              <a:cxn ang="0">
                <a:pos x="480" y="1093"/>
              </a:cxn>
              <a:cxn ang="0">
                <a:pos x="485" y="1227"/>
              </a:cxn>
              <a:cxn ang="0">
                <a:pos x="443" y="1291"/>
              </a:cxn>
              <a:cxn ang="0">
                <a:pos x="363" y="1397"/>
              </a:cxn>
              <a:cxn ang="0">
                <a:pos x="293" y="1499"/>
              </a:cxn>
              <a:cxn ang="0">
                <a:pos x="256" y="1595"/>
              </a:cxn>
              <a:cxn ang="0">
                <a:pos x="208" y="1776"/>
              </a:cxn>
              <a:cxn ang="0">
                <a:pos x="160" y="1941"/>
              </a:cxn>
              <a:cxn ang="0">
                <a:pos x="112" y="2123"/>
              </a:cxn>
              <a:cxn ang="0">
                <a:pos x="0" y="2512"/>
              </a:cxn>
            </a:cxnLst>
            <a:rect l="0" t="0" r="r" b="b"/>
            <a:pathLst>
              <a:path w="491" h="2512">
                <a:moveTo>
                  <a:pt x="224" y="0"/>
                </a:moveTo>
                <a:cubicBezTo>
                  <a:pt x="240" y="52"/>
                  <a:pt x="256" y="104"/>
                  <a:pt x="272" y="144"/>
                </a:cubicBezTo>
                <a:cubicBezTo>
                  <a:pt x="288" y="184"/>
                  <a:pt x="305" y="200"/>
                  <a:pt x="320" y="240"/>
                </a:cubicBezTo>
                <a:cubicBezTo>
                  <a:pt x="335" y="280"/>
                  <a:pt x="351" y="336"/>
                  <a:pt x="363" y="384"/>
                </a:cubicBezTo>
                <a:cubicBezTo>
                  <a:pt x="375" y="432"/>
                  <a:pt x="385" y="480"/>
                  <a:pt x="395" y="528"/>
                </a:cubicBezTo>
                <a:cubicBezTo>
                  <a:pt x="405" y="576"/>
                  <a:pt x="413" y="625"/>
                  <a:pt x="421" y="672"/>
                </a:cubicBezTo>
                <a:cubicBezTo>
                  <a:pt x="429" y="719"/>
                  <a:pt x="438" y="771"/>
                  <a:pt x="443" y="811"/>
                </a:cubicBezTo>
                <a:cubicBezTo>
                  <a:pt x="448" y="851"/>
                  <a:pt x="447" y="865"/>
                  <a:pt x="453" y="912"/>
                </a:cubicBezTo>
                <a:cubicBezTo>
                  <a:pt x="459" y="959"/>
                  <a:pt x="475" y="1041"/>
                  <a:pt x="480" y="1093"/>
                </a:cubicBezTo>
                <a:cubicBezTo>
                  <a:pt x="485" y="1145"/>
                  <a:pt x="491" y="1194"/>
                  <a:pt x="485" y="1227"/>
                </a:cubicBezTo>
                <a:cubicBezTo>
                  <a:pt x="479" y="1260"/>
                  <a:pt x="463" y="1263"/>
                  <a:pt x="443" y="1291"/>
                </a:cubicBezTo>
                <a:cubicBezTo>
                  <a:pt x="423" y="1319"/>
                  <a:pt x="388" y="1362"/>
                  <a:pt x="363" y="1397"/>
                </a:cubicBezTo>
                <a:cubicBezTo>
                  <a:pt x="338" y="1432"/>
                  <a:pt x="311" y="1466"/>
                  <a:pt x="293" y="1499"/>
                </a:cubicBezTo>
                <a:cubicBezTo>
                  <a:pt x="275" y="1532"/>
                  <a:pt x="270" y="1549"/>
                  <a:pt x="256" y="1595"/>
                </a:cubicBezTo>
                <a:cubicBezTo>
                  <a:pt x="242" y="1641"/>
                  <a:pt x="224" y="1718"/>
                  <a:pt x="208" y="1776"/>
                </a:cubicBezTo>
                <a:cubicBezTo>
                  <a:pt x="192" y="1834"/>
                  <a:pt x="176" y="1883"/>
                  <a:pt x="160" y="1941"/>
                </a:cubicBezTo>
                <a:cubicBezTo>
                  <a:pt x="144" y="1999"/>
                  <a:pt x="139" y="2028"/>
                  <a:pt x="112" y="2123"/>
                </a:cubicBezTo>
                <a:cubicBezTo>
                  <a:pt x="85" y="2218"/>
                  <a:pt x="42" y="2365"/>
                  <a:pt x="0" y="2512"/>
                </a:cubicBezTo>
              </a:path>
            </a:pathLst>
          </a:custGeom>
          <a:noFill/>
          <a:ln w="25400">
            <a:solidFill>
              <a:srgbClr val="FF3300"/>
            </a:solidFill>
            <a:round/>
            <a:headEnd/>
            <a:tailEnd/>
          </a:ln>
          <a:effectLst/>
        </p:spPr>
        <p:txBody>
          <a:bodyPr/>
          <a:lstStyle/>
          <a:p>
            <a:endParaRPr lang="fr-FR"/>
          </a:p>
        </p:txBody>
      </p:sp>
      <p:grpSp>
        <p:nvGrpSpPr>
          <p:cNvPr id="135175" name="Group 7"/>
          <p:cNvGrpSpPr>
            <a:grpSpLocks/>
          </p:cNvGrpSpPr>
          <p:nvPr/>
        </p:nvGrpSpPr>
        <p:grpSpPr bwMode="auto">
          <a:xfrm>
            <a:off x="3116263" y="1120824"/>
            <a:ext cx="719137" cy="3632200"/>
            <a:chOff x="1963" y="624"/>
            <a:chExt cx="453" cy="2288"/>
          </a:xfrm>
        </p:grpSpPr>
        <p:sp>
          <p:nvSpPr>
            <p:cNvPr id="135176" name="Freeform 8"/>
            <p:cNvSpPr>
              <a:spLocks/>
            </p:cNvSpPr>
            <p:nvPr/>
          </p:nvSpPr>
          <p:spPr bwMode="auto">
            <a:xfrm>
              <a:off x="2256" y="624"/>
              <a:ext cx="160" cy="1109"/>
            </a:xfrm>
            <a:custGeom>
              <a:avLst/>
              <a:gdLst/>
              <a:ahLst/>
              <a:cxnLst>
                <a:cxn ang="0">
                  <a:pos x="0" y="0"/>
                </a:cxn>
                <a:cxn ang="0">
                  <a:pos x="80" y="197"/>
                </a:cxn>
                <a:cxn ang="0">
                  <a:pos x="112" y="336"/>
                </a:cxn>
                <a:cxn ang="0">
                  <a:pos x="149" y="469"/>
                </a:cxn>
                <a:cxn ang="0">
                  <a:pos x="155" y="629"/>
                </a:cxn>
                <a:cxn ang="0">
                  <a:pos x="155" y="800"/>
                </a:cxn>
                <a:cxn ang="0">
                  <a:pos x="128" y="1109"/>
                </a:cxn>
              </a:cxnLst>
              <a:rect l="0" t="0" r="r" b="b"/>
              <a:pathLst>
                <a:path w="160" h="1109">
                  <a:moveTo>
                    <a:pt x="0" y="0"/>
                  </a:moveTo>
                  <a:cubicBezTo>
                    <a:pt x="30" y="70"/>
                    <a:pt x="61" y="141"/>
                    <a:pt x="80" y="197"/>
                  </a:cubicBezTo>
                  <a:cubicBezTo>
                    <a:pt x="99" y="253"/>
                    <a:pt x="101" y="291"/>
                    <a:pt x="112" y="336"/>
                  </a:cubicBezTo>
                  <a:cubicBezTo>
                    <a:pt x="123" y="381"/>
                    <a:pt x="142" y="420"/>
                    <a:pt x="149" y="469"/>
                  </a:cubicBezTo>
                  <a:cubicBezTo>
                    <a:pt x="156" y="518"/>
                    <a:pt x="154" y="574"/>
                    <a:pt x="155" y="629"/>
                  </a:cubicBezTo>
                  <a:cubicBezTo>
                    <a:pt x="156" y="684"/>
                    <a:pt x="160" y="720"/>
                    <a:pt x="155" y="800"/>
                  </a:cubicBezTo>
                  <a:cubicBezTo>
                    <a:pt x="150" y="880"/>
                    <a:pt x="139" y="994"/>
                    <a:pt x="128" y="1109"/>
                  </a:cubicBezTo>
                </a:path>
              </a:pathLst>
            </a:custGeom>
            <a:noFill/>
            <a:ln w="25400">
              <a:solidFill>
                <a:srgbClr val="3366FF"/>
              </a:solidFill>
              <a:round/>
              <a:headEnd/>
              <a:tailEnd/>
            </a:ln>
            <a:effectLst/>
          </p:spPr>
          <p:txBody>
            <a:bodyPr/>
            <a:lstStyle/>
            <a:p>
              <a:endParaRPr lang="fr-FR"/>
            </a:p>
          </p:txBody>
        </p:sp>
        <p:sp>
          <p:nvSpPr>
            <p:cNvPr id="135177" name="Freeform 9"/>
            <p:cNvSpPr>
              <a:spLocks/>
            </p:cNvSpPr>
            <p:nvPr/>
          </p:nvSpPr>
          <p:spPr bwMode="auto">
            <a:xfrm>
              <a:off x="1963" y="2256"/>
              <a:ext cx="156" cy="656"/>
            </a:xfrm>
            <a:custGeom>
              <a:avLst/>
              <a:gdLst/>
              <a:ahLst/>
              <a:cxnLst>
                <a:cxn ang="0">
                  <a:pos x="149" y="0"/>
                </a:cxn>
                <a:cxn ang="0">
                  <a:pos x="149" y="69"/>
                </a:cxn>
                <a:cxn ang="0">
                  <a:pos x="106" y="304"/>
                </a:cxn>
                <a:cxn ang="0">
                  <a:pos x="0" y="656"/>
                </a:cxn>
              </a:cxnLst>
              <a:rect l="0" t="0" r="r" b="b"/>
              <a:pathLst>
                <a:path w="156" h="656">
                  <a:moveTo>
                    <a:pt x="149" y="0"/>
                  </a:moveTo>
                  <a:cubicBezTo>
                    <a:pt x="152" y="9"/>
                    <a:pt x="156" y="18"/>
                    <a:pt x="149" y="69"/>
                  </a:cubicBezTo>
                  <a:cubicBezTo>
                    <a:pt x="142" y="120"/>
                    <a:pt x="131" y="206"/>
                    <a:pt x="106" y="304"/>
                  </a:cubicBezTo>
                  <a:cubicBezTo>
                    <a:pt x="81" y="402"/>
                    <a:pt x="40" y="529"/>
                    <a:pt x="0" y="656"/>
                  </a:cubicBezTo>
                </a:path>
              </a:pathLst>
            </a:custGeom>
            <a:noFill/>
            <a:ln w="25400">
              <a:solidFill>
                <a:srgbClr val="3366FF"/>
              </a:solidFill>
              <a:round/>
              <a:headEnd/>
              <a:tailEnd/>
            </a:ln>
            <a:effectLst/>
          </p:spPr>
          <p:txBody>
            <a:bodyPr/>
            <a:lstStyle/>
            <a:p>
              <a:endParaRPr lang="fr-FR"/>
            </a:p>
          </p:txBody>
        </p:sp>
      </p:grpSp>
      <p:grpSp>
        <p:nvGrpSpPr>
          <p:cNvPr id="135178" name="Group 10"/>
          <p:cNvGrpSpPr>
            <a:grpSpLocks/>
          </p:cNvGrpSpPr>
          <p:nvPr/>
        </p:nvGrpSpPr>
        <p:grpSpPr bwMode="auto">
          <a:xfrm>
            <a:off x="2794000" y="1273224"/>
            <a:ext cx="704850" cy="2700338"/>
            <a:chOff x="1760" y="720"/>
            <a:chExt cx="444" cy="1701"/>
          </a:xfrm>
        </p:grpSpPr>
        <p:sp>
          <p:nvSpPr>
            <p:cNvPr id="135179" name="Freeform 11"/>
            <p:cNvSpPr>
              <a:spLocks/>
            </p:cNvSpPr>
            <p:nvPr/>
          </p:nvSpPr>
          <p:spPr bwMode="auto">
            <a:xfrm>
              <a:off x="1925" y="720"/>
              <a:ext cx="279" cy="1424"/>
            </a:xfrm>
            <a:custGeom>
              <a:avLst/>
              <a:gdLst/>
              <a:ahLst/>
              <a:cxnLst>
                <a:cxn ang="0">
                  <a:pos x="187" y="0"/>
                </a:cxn>
                <a:cxn ang="0">
                  <a:pos x="238" y="192"/>
                </a:cxn>
                <a:cxn ang="0">
                  <a:pos x="264" y="288"/>
                </a:cxn>
                <a:cxn ang="0">
                  <a:pos x="264" y="576"/>
                </a:cxn>
                <a:cxn ang="0">
                  <a:pos x="174" y="912"/>
                </a:cxn>
                <a:cxn ang="0">
                  <a:pos x="0" y="1424"/>
                </a:cxn>
              </a:cxnLst>
              <a:rect l="0" t="0" r="r" b="b"/>
              <a:pathLst>
                <a:path w="279" h="1424">
                  <a:moveTo>
                    <a:pt x="187" y="0"/>
                  </a:moveTo>
                  <a:cubicBezTo>
                    <a:pt x="206" y="72"/>
                    <a:pt x="225" y="144"/>
                    <a:pt x="238" y="192"/>
                  </a:cubicBezTo>
                  <a:cubicBezTo>
                    <a:pt x="251" y="240"/>
                    <a:pt x="260" y="224"/>
                    <a:pt x="264" y="288"/>
                  </a:cubicBezTo>
                  <a:cubicBezTo>
                    <a:pt x="268" y="352"/>
                    <a:pt x="279" y="472"/>
                    <a:pt x="264" y="576"/>
                  </a:cubicBezTo>
                  <a:cubicBezTo>
                    <a:pt x="249" y="680"/>
                    <a:pt x="218" y="771"/>
                    <a:pt x="174" y="912"/>
                  </a:cubicBezTo>
                  <a:cubicBezTo>
                    <a:pt x="130" y="1053"/>
                    <a:pt x="65" y="1238"/>
                    <a:pt x="0" y="1424"/>
                  </a:cubicBezTo>
                </a:path>
              </a:pathLst>
            </a:custGeom>
            <a:noFill/>
            <a:ln w="25400">
              <a:solidFill>
                <a:srgbClr val="339966"/>
              </a:solidFill>
              <a:round/>
              <a:headEnd/>
              <a:tailEnd/>
            </a:ln>
            <a:effectLst/>
          </p:spPr>
          <p:txBody>
            <a:bodyPr/>
            <a:lstStyle/>
            <a:p>
              <a:endParaRPr lang="fr-FR"/>
            </a:p>
          </p:txBody>
        </p:sp>
        <p:sp>
          <p:nvSpPr>
            <p:cNvPr id="135180" name="Freeform 12"/>
            <p:cNvSpPr>
              <a:spLocks/>
            </p:cNvSpPr>
            <p:nvPr/>
          </p:nvSpPr>
          <p:spPr bwMode="auto">
            <a:xfrm>
              <a:off x="1760" y="2256"/>
              <a:ext cx="64" cy="165"/>
            </a:xfrm>
            <a:custGeom>
              <a:avLst/>
              <a:gdLst/>
              <a:ahLst/>
              <a:cxnLst>
                <a:cxn ang="0">
                  <a:pos x="64" y="0"/>
                </a:cxn>
                <a:cxn ang="0">
                  <a:pos x="0" y="165"/>
                </a:cxn>
              </a:cxnLst>
              <a:rect l="0" t="0" r="r" b="b"/>
              <a:pathLst>
                <a:path w="64" h="165">
                  <a:moveTo>
                    <a:pt x="64" y="0"/>
                  </a:moveTo>
                  <a:cubicBezTo>
                    <a:pt x="64" y="0"/>
                    <a:pt x="32" y="82"/>
                    <a:pt x="0" y="165"/>
                  </a:cubicBezTo>
                </a:path>
              </a:pathLst>
            </a:custGeom>
            <a:noFill/>
            <a:ln w="25400">
              <a:solidFill>
                <a:srgbClr val="339966"/>
              </a:solidFill>
              <a:round/>
              <a:headEnd/>
              <a:tailEnd/>
            </a:ln>
            <a:effectLst/>
          </p:spPr>
          <p:txBody>
            <a:bodyPr/>
            <a:lstStyle/>
            <a:p>
              <a:endParaRPr lang="fr-FR"/>
            </a:p>
          </p:txBody>
        </p:sp>
      </p:grpSp>
      <p:grpSp>
        <p:nvGrpSpPr>
          <p:cNvPr id="135181" name="Group 13"/>
          <p:cNvGrpSpPr>
            <a:grpSpLocks/>
          </p:cNvGrpSpPr>
          <p:nvPr/>
        </p:nvGrpSpPr>
        <p:grpSpPr bwMode="auto">
          <a:xfrm>
            <a:off x="2573338" y="1349424"/>
            <a:ext cx="661987" cy="2709863"/>
            <a:chOff x="1621" y="768"/>
            <a:chExt cx="417" cy="1707"/>
          </a:xfrm>
        </p:grpSpPr>
        <p:sp>
          <p:nvSpPr>
            <p:cNvPr id="135182" name="Freeform 14"/>
            <p:cNvSpPr>
              <a:spLocks/>
            </p:cNvSpPr>
            <p:nvPr/>
          </p:nvSpPr>
          <p:spPr bwMode="auto">
            <a:xfrm>
              <a:off x="1824" y="768"/>
              <a:ext cx="214" cy="1349"/>
            </a:xfrm>
            <a:custGeom>
              <a:avLst/>
              <a:gdLst/>
              <a:ahLst/>
              <a:cxnLst>
                <a:cxn ang="0">
                  <a:pos x="192" y="0"/>
                </a:cxn>
                <a:cxn ang="0">
                  <a:pos x="213" y="256"/>
                </a:cxn>
                <a:cxn ang="0">
                  <a:pos x="197" y="496"/>
                </a:cxn>
                <a:cxn ang="0">
                  <a:pos x="187" y="667"/>
                </a:cxn>
                <a:cxn ang="0">
                  <a:pos x="149" y="880"/>
                </a:cxn>
                <a:cxn ang="0">
                  <a:pos x="85" y="1099"/>
                </a:cxn>
                <a:cxn ang="0">
                  <a:pos x="0" y="1349"/>
                </a:cxn>
              </a:cxnLst>
              <a:rect l="0" t="0" r="r" b="b"/>
              <a:pathLst>
                <a:path w="214" h="1349">
                  <a:moveTo>
                    <a:pt x="192" y="0"/>
                  </a:moveTo>
                  <a:cubicBezTo>
                    <a:pt x="202" y="86"/>
                    <a:pt x="212" y="173"/>
                    <a:pt x="213" y="256"/>
                  </a:cubicBezTo>
                  <a:cubicBezTo>
                    <a:pt x="214" y="339"/>
                    <a:pt x="201" y="428"/>
                    <a:pt x="197" y="496"/>
                  </a:cubicBezTo>
                  <a:cubicBezTo>
                    <a:pt x="193" y="564"/>
                    <a:pt x="195" y="603"/>
                    <a:pt x="187" y="667"/>
                  </a:cubicBezTo>
                  <a:cubicBezTo>
                    <a:pt x="179" y="731"/>
                    <a:pt x="166" y="808"/>
                    <a:pt x="149" y="880"/>
                  </a:cubicBezTo>
                  <a:cubicBezTo>
                    <a:pt x="132" y="952"/>
                    <a:pt x="110" y="1021"/>
                    <a:pt x="85" y="1099"/>
                  </a:cubicBezTo>
                  <a:cubicBezTo>
                    <a:pt x="60" y="1177"/>
                    <a:pt x="30" y="1263"/>
                    <a:pt x="0" y="1349"/>
                  </a:cubicBezTo>
                </a:path>
              </a:pathLst>
            </a:custGeom>
            <a:noFill/>
            <a:ln w="25400">
              <a:solidFill>
                <a:srgbClr val="FF9900"/>
              </a:solidFill>
              <a:round/>
              <a:headEnd/>
              <a:tailEnd/>
            </a:ln>
            <a:effectLst/>
          </p:spPr>
          <p:txBody>
            <a:bodyPr/>
            <a:lstStyle/>
            <a:p>
              <a:endParaRPr lang="fr-FR"/>
            </a:p>
          </p:txBody>
        </p:sp>
        <p:sp>
          <p:nvSpPr>
            <p:cNvPr id="135183" name="Freeform 15"/>
            <p:cNvSpPr>
              <a:spLocks/>
            </p:cNvSpPr>
            <p:nvPr/>
          </p:nvSpPr>
          <p:spPr bwMode="auto">
            <a:xfrm>
              <a:off x="1621" y="2208"/>
              <a:ext cx="107" cy="267"/>
            </a:xfrm>
            <a:custGeom>
              <a:avLst/>
              <a:gdLst/>
              <a:ahLst/>
              <a:cxnLst>
                <a:cxn ang="0">
                  <a:pos x="107" y="0"/>
                </a:cxn>
                <a:cxn ang="0">
                  <a:pos x="0" y="267"/>
                </a:cxn>
              </a:cxnLst>
              <a:rect l="0" t="0" r="r" b="b"/>
              <a:pathLst>
                <a:path w="107" h="267">
                  <a:moveTo>
                    <a:pt x="107" y="0"/>
                  </a:moveTo>
                  <a:cubicBezTo>
                    <a:pt x="107" y="0"/>
                    <a:pt x="53" y="133"/>
                    <a:pt x="0" y="267"/>
                  </a:cubicBezTo>
                </a:path>
              </a:pathLst>
            </a:custGeom>
            <a:noFill/>
            <a:ln w="25400">
              <a:solidFill>
                <a:srgbClr val="FF9900"/>
              </a:solidFill>
              <a:round/>
              <a:headEnd/>
              <a:tailEnd/>
            </a:ln>
            <a:effectLst/>
          </p:spPr>
          <p:txBody>
            <a:bodyPr/>
            <a:lstStyle/>
            <a:p>
              <a:endParaRPr lang="fr-FR"/>
            </a:p>
          </p:txBody>
        </p:sp>
      </p:grpSp>
      <p:grpSp>
        <p:nvGrpSpPr>
          <p:cNvPr id="135184" name="Group 16"/>
          <p:cNvGrpSpPr>
            <a:grpSpLocks/>
          </p:cNvGrpSpPr>
          <p:nvPr/>
        </p:nvGrpSpPr>
        <p:grpSpPr bwMode="auto">
          <a:xfrm>
            <a:off x="2438400" y="2873424"/>
            <a:ext cx="533400" cy="1143000"/>
            <a:chOff x="1536" y="1728"/>
            <a:chExt cx="336" cy="720"/>
          </a:xfrm>
        </p:grpSpPr>
        <p:sp>
          <p:nvSpPr>
            <p:cNvPr id="135185" name="Freeform 17"/>
            <p:cNvSpPr>
              <a:spLocks/>
            </p:cNvSpPr>
            <p:nvPr/>
          </p:nvSpPr>
          <p:spPr bwMode="auto">
            <a:xfrm>
              <a:off x="1755" y="1728"/>
              <a:ext cx="117" cy="288"/>
            </a:xfrm>
            <a:custGeom>
              <a:avLst/>
              <a:gdLst/>
              <a:ahLst/>
              <a:cxnLst>
                <a:cxn ang="0">
                  <a:pos x="117" y="0"/>
                </a:cxn>
                <a:cxn ang="0">
                  <a:pos x="0" y="288"/>
                </a:cxn>
              </a:cxnLst>
              <a:rect l="0" t="0" r="r" b="b"/>
              <a:pathLst>
                <a:path w="117" h="288">
                  <a:moveTo>
                    <a:pt x="117" y="0"/>
                  </a:moveTo>
                  <a:cubicBezTo>
                    <a:pt x="68" y="120"/>
                    <a:pt x="20" y="240"/>
                    <a:pt x="0" y="288"/>
                  </a:cubicBezTo>
                </a:path>
              </a:pathLst>
            </a:custGeom>
            <a:noFill/>
            <a:ln w="25400">
              <a:solidFill>
                <a:srgbClr val="800080"/>
              </a:solidFill>
              <a:round/>
              <a:headEnd/>
              <a:tailEnd/>
            </a:ln>
            <a:effectLst/>
          </p:spPr>
          <p:txBody>
            <a:bodyPr/>
            <a:lstStyle/>
            <a:p>
              <a:endParaRPr lang="fr-FR"/>
            </a:p>
          </p:txBody>
        </p:sp>
        <p:sp>
          <p:nvSpPr>
            <p:cNvPr id="135186" name="Freeform 18"/>
            <p:cNvSpPr>
              <a:spLocks/>
            </p:cNvSpPr>
            <p:nvPr/>
          </p:nvSpPr>
          <p:spPr bwMode="auto">
            <a:xfrm>
              <a:off x="1536" y="2165"/>
              <a:ext cx="128" cy="283"/>
            </a:xfrm>
            <a:custGeom>
              <a:avLst/>
              <a:gdLst/>
              <a:ahLst/>
              <a:cxnLst>
                <a:cxn ang="0">
                  <a:pos x="0" y="283"/>
                </a:cxn>
                <a:cxn ang="0">
                  <a:pos x="128" y="0"/>
                </a:cxn>
              </a:cxnLst>
              <a:rect l="0" t="0" r="r" b="b"/>
              <a:pathLst>
                <a:path w="128" h="283">
                  <a:moveTo>
                    <a:pt x="0" y="283"/>
                  </a:moveTo>
                  <a:cubicBezTo>
                    <a:pt x="0" y="283"/>
                    <a:pt x="64" y="141"/>
                    <a:pt x="128" y="0"/>
                  </a:cubicBezTo>
                </a:path>
              </a:pathLst>
            </a:custGeom>
            <a:noFill/>
            <a:ln w="25400">
              <a:solidFill>
                <a:srgbClr val="800080"/>
              </a:solidFill>
              <a:round/>
              <a:headEnd/>
              <a:tailEnd/>
            </a:ln>
            <a:effectLst/>
          </p:spPr>
          <p:txBody>
            <a:bodyPr/>
            <a:lstStyle/>
            <a:p>
              <a:endParaRPr lang="fr-FR"/>
            </a:p>
          </p:txBody>
        </p:sp>
      </p:grpSp>
      <p:grpSp>
        <p:nvGrpSpPr>
          <p:cNvPr id="135187" name="Group 19"/>
          <p:cNvGrpSpPr>
            <a:grpSpLocks/>
          </p:cNvGrpSpPr>
          <p:nvPr/>
        </p:nvGrpSpPr>
        <p:grpSpPr bwMode="auto">
          <a:xfrm>
            <a:off x="2247900" y="2873424"/>
            <a:ext cx="495300" cy="1095375"/>
            <a:chOff x="1416" y="1728"/>
            <a:chExt cx="312" cy="690"/>
          </a:xfrm>
        </p:grpSpPr>
        <p:sp>
          <p:nvSpPr>
            <p:cNvPr id="135188" name="Freeform 20"/>
            <p:cNvSpPr>
              <a:spLocks/>
            </p:cNvSpPr>
            <p:nvPr/>
          </p:nvSpPr>
          <p:spPr bwMode="auto">
            <a:xfrm>
              <a:off x="1644" y="1728"/>
              <a:ext cx="84" cy="192"/>
            </a:xfrm>
            <a:custGeom>
              <a:avLst/>
              <a:gdLst/>
              <a:ahLst/>
              <a:cxnLst>
                <a:cxn ang="0">
                  <a:pos x="84" y="0"/>
                </a:cxn>
                <a:cxn ang="0">
                  <a:pos x="0" y="192"/>
                </a:cxn>
              </a:cxnLst>
              <a:rect l="0" t="0" r="r" b="b"/>
              <a:pathLst>
                <a:path w="84" h="192">
                  <a:moveTo>
                    <a:pt x="84" y="0"/>
                  </a:moveTo>
                  <a:cubicBezTo>
                    <a:pt x="84" y="0"/>
                    <a:pt x="42" y="96"/>
                    <a:pt x="0" y="192"/>
                  </a:cubicBezTo>
                </a:path>
              </a:pathLst>
            </a:custGeom>
            <a:noFill/>
            <a:ln w="25400">
              <a:solidFill>
                <a:srgbClr val="339966"/>
              </a:solidFill>
              <a:round/>
              <a:headEnd/>
              <a:tailEnd/>
            </a:ln>
            <a:effectLst/>
          </p:spPr>
          <p:txBody>
            <a:bodyPr/>
            <a:lstStyle/>
            <a:p>
              <a:endParaRPr lang="fr-FR"/>
            </a:p>
          </p:txBody>
        </p:sp>
        <p:sp>
          <p:nvSpPr>
            <p:cNvPr id="135189" name="Freeform 21"/>
            <p:cNvSpPr>
              <a:spLocks/>
            </p:cNvSpPr>
            <p:nvPr/>
          </p:nvSpPr>
          <p:spPr bwMode="auto">
            <a:xfrm>
              <a:off x="1416" y="2202"/>
              <a:ext cx="96" cy="216"/>
            </a:xfrm>
            <a:custGeom>
              <a:avLst/>
              <a:gdLst/>
              <a:ahLst/>
              <a:cxnLst>
                <a:cxn ang="0">
                  <a:pos x="96" y="0"/>
                </a:cxn>
                <a:cxn ang="0">
                  <a:pos x="0" y="216"/>
                </a:cxn>
              </a:cxnLst>
              <a:rect l="0" t="0" r="r" b="b"/>
              <a:pathLst>
                <a:path w="96" h="216">
                  <a:moveTo>
                    <a:pt x="96" y="0"/>
                  </a:moveTo>
                  <a:cubicBezTo>
                    <a:pt x="96" y="0"/>
                    <a:pt x="48" y="108"/>
                    <a:pt x="0" y="216"/>
                  </a:cubicBezTo>
                </a:path>
              </a:pathLst>
            </a:custGeom>
            <a:noFill/>
            <a:ln w="25400">
              <a:solidFill>
                <a:srgbClr val="339966"/>
              </a:solidFill>
              <a:round/>
              <a:headEnd/>
              <a:tailEnd/>
            </a:ln>
            <a:effectLst/>
          </p:spPr>
          <p:txBody>
            <a:bodyPr/>
            <a:lstStyle/>
            <a:p>
              <a:endParaRPr lang="fr-FR"/>
            </a:p>
          </p:txBody>
        </p:sp>
      </p:grpSp>
      <p:sp>
        <p:nvSpPr>
          <p:cNvPr id="135190" name="Line 22"/>
          <p:cNvSpPr>
            <a:spLocks noChangeShapeType="1"/>
          </p:cNvSpPr>
          <p:nvPr/>
        </p:nvSpPr>
        <p:spPr bwMode="auto">
          <a:xfrm flipH="1">
            <a:off x="2090738" y="2873424"/>
            <a:ext cx="423862" cy="1042988"/>
          </a:xfrm>
          <a:prstGeom prst="line">
            <a:avLst/>
          </a:prstGeom>
          <a:noFill/>
          <a:ln w="25400">
            <a:solidFill>
              <a:srgbClr val="FF3300"/>
            </a:solidFill>
            <a:round/>
            <a:headEnd/>
            <a:tailEnd/>
          </a:ln>
          <a:effectLst/>
        </p:spPr>
        <p:txBody>
          <a:bodyPr/>
          <a:lstStyle/>
          <a:p>
            <a:endParaRPr lang="fr-FR"/>
          </a:p>
        </p:txBody>
      </p:sp>
      <p:sp>
        <p:nvSpPr>
          <p:cNvPr id="135191" name="Text Box 23"/>
          <p:cNvSpPr txBox="1">
            <a:spLocks noChangeArrowheads="1"/>
          </p:cNvSpPr>
          <p:nvPr/>
        </p:nvSpPr>
        <p:spPr bwMode="auto">
          <a:xfrm>
            <a:off x="1371600" y="2263824"/>
            <a:ext cx="1676400" cy="366713"/>
          </a:xfrm>
          <a:prstGeom prst="rect">
            <a:avLst/>
          </a:prstGeom>
          <a:solidFill>
            <a:schemeClr val="bg1"/>
          </a:solidFill>
          <a:ln w="9525">
            <a:noFill/>
            <a:miter lim="800000"/>
            <a:headEnd/>
            <a:tailEnd/>
          </a:ln>
          <a:effectLst/>
        </p:spPr>
        <p:txBody>
          <a:bodyPr>
            <a:spAutoFit/>
          </a:bodyPr>
          <a:lstStyle/>
          <a:p>
            <a:pPr>
              <a:spcBef>
                <a:spcPct val="50000"/>
              </a:spcBef>
            </a:pPr>
            <a:r>
              <a:rPr lang="fr-FR" sz="1800"/>
              <a:t>King's Trough.</a:t>
            </a:r>
          </a:p>
        </p:txBody>
      </p:sp>
      <p:sp>
        <p:nvSpPr>
          <p:cNvPr id="135192" name="Line 24"/>
          <p:cNvSpPr>
            <a:spLocks noChangeShapeType="1"/>
          </p:cNvSpPr>
          <p:nvPr/>
        </p:nvSpPr>
        <p:spPr bwMode="auto">
          <a:xfrm flipV="1">
            <a:off x="1676400" y="4110087"/>
            <a:ext cx="287338" cy="439737"/>
          </a:xfrm>
          <a:prstGeom prst="line">
            <a:avLst/>
          </a:prstGeom>
          <a:noFill/>
          <a:ln w="9525">
            <a:solidFill>
              <a:schemeClr val="tx1"/>
            </a:solidFill>
            <a:round/>
            <a:headEnd/>
            <a:tailEnd type="triangle" w="med" len="med"/>
          </a:ln>
          <a:effectLst/>
        </p:spPr>
        <p:txBody>
          <a:bodyPr/>
          <a:lstStyle/>
          <a:p>
            <a:endParaRPr lang="fr-FR"/>
          </a:p>
        </p:txBody>
      </p:sp>
      <p:sp>
        <p:nvSpPr>
          <p:cNvPr id="135193" name="Text Box 25"/>
          <p:cNvSpPr txBox="1">
            <a:spLocks noChangeArrowheads="1"/>
          </p:cNvSpPr>
          <p:nvPr/>
        </p:nvSpPr>
        <p:spPr bwMode="auto">
          <a:xfrm>
            <a:off x="2590800" y="5311824"/>
            <a:ext cx="1447800" cy="366713"/>
          </a:xfrm>
          <a:prstGeom prst="rect">
            <a:avLst/>
          </a:prstGeom>
          <a:solidFill>
            <a:schemeClr val="bg1"/>
          </a:solidFill>
          <a:ln w="9525">
            <a:noFill/>
            <a:miter lim="800000"/>
            <a:headEnd/>
            <a:tailEnd/>
          </a:ln>
          <a:effectLst/>
        </p:spPr>
        <p:txBody>
          <a:bodyPr>
            <a:spAutoFit/>
          </a:bodyPr>
          <a:lstStyle/>
          <a:p>
            <a:pPr>
              <a:spcBef>
                <a:spcPct val="50000"/>
              </a:spcBef>
            </a:pPr>
            <a:r>
              <a:rPr lang="fr-FR" sz="1800"/>
              <a:t>Crétacé sup.</a:t>
            </a:r>
          </a:p>
        </p:txBody>
      </p:sp>
      <p:sp>
        <p:nvSpPr>
          <p:cNvPr id="135194" name="Line 26"/>
          <p:cNvSpPr>
            <a:spLocks noChangeShapeType="1"/>
          </p:cNvSpPr>
          <p:nvPr/>
        </p:nvSpPr>
        <p:spPr bwMode="auto">
          <a:xfrm flipV="1">
            <a:off x="3352800" y="5100687"/>
            <a:ext cx="134938" cy="287337"/>
          </a:xfrm>
          <a:prstGeom prst="line">
            <a:avLst/>
          </a:prstGeom>
          <a:noFill/>
          <a:ln w="9525">
            <a:solidFill>
              <a:schemeClr val="tx1"/>
            </a:solidFill>
            <a:round/>
            <a:headEnd/>
            <a:tailEnd type="triangle" w="med" len="med"/>
          </a:ln>
          <a:effectLst/>
        </p:spPr>
        <p:txBody>
          <a:bodyPr/>
          <a:lstStyle/>
          <a:p>
            <a:endParaRPr lang="fr-FR"/>
          </a:p>
        </p:txBody>
      </p:sp>
      <p:sp>
        <p:nvSpPr>
          <p:cNvPr id="135196" name="Text Box 28"/>
          <p:cNvSpPr txBox="1">
            <a:spLocks noChangeArrowheads="1"/>
          </p:cNvSpPr>
          <p:nvPr/>
        </p:nvSpPr>
        <p:spPr bwMode="auto">
          <a:xfrm>
            <a:off x="990600" y="4549824"/>
            <a:ext cx="1295400" cy="366713"/>
          </a:xfrm>
          <a:prstGeom prst="rect">
            <a:avLst/>
          </a:prstGeom>
          <a:solidFill>
            <a:schemeClr val="bg1"/>
          </a:solidFill>
          <a:ln w="9525">
            <a:noFill/>
            <a:miter lim="800000"/>
            <a:headEnd/>
            <a:tailEnd/>
          </a:ln>
          <a:effectLst/>
        </p:spPr>
        <p:txBody>
          <a:bodyPr>
            <a:spAutoFit/>
          </a:bodyPr>
          <a:lstStyle/>
          <a:p>
            <a:pPr>
              <a:spcBef>
                <a:spcPct val="50000"/>
              </a:spcBef>
            </a:pPr>
            <a:r>
              <a:rPr lang="fr-FR" sz="1800"/>
              <a:t>Eocène sup.</a:t>
            </a:r>
          </a:p>
        </p:txBody>
      </p:sp>
      <p:sp>
        <p:nvSpPr>
          <p:cNvPr id="135197" name="Line 29"/>
          <p:cNvSpPr>
            <a:spLocks noChangeShapeType="1"/>
          </p:cNvSpPr>
          <p:nvPr/>
        </p:nvSpPr>
        <p:spPr bwMode="auto">
          <a:xfrm>
            <a:off x="2119313" y="2621012"/>
            <a:ext cx="393700" cy="608012"/>
          </a:xfrm>
          <a:prstGeom prst="line">
            <a:avLst/>
          </a:prstGeom>
          <a:noFill/>
          <a:ln w="9525">
            <a:solidFill>
              <a:schemeClr val="tx1"/>
            </a:solidFill>
            <a:round/>
            <a:headEnd/>
            <a:tailEnd type="triangle" w="med" len="med"/>
          </a:ln>
          <a:effectLst/>
        </p:spPr>
        <p:txBody>
          <a:bodyPr/>
          <a:lstStyle/>
          <a:p>
            <a:endParaRPr lang="fr-FR"/>
          </a:p>
        </p:txBody>
      </p:sp>
      <p:sp>
        <p:nvSpPr>
          <p:cNvPr id="31"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32" name="Text Box 2"/>
          <p:cNvSpPr txBox="1">
            <a:spLocks noChangeArrowheads="1"/>
          </p:cNvSpPr>
          <p:nvPr/>
        </p:nvSpPr>
        <p:spPr bwMode="auto">
          <a:xfrm>
            <a:off x="395536" y="387896"/>
            <a:ext cx="3528392"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anomales magnétiques</a:t>
            </a:r>
          </a:p>
        </p:txBody>
      </p:sp>
      <p:sp>
        <p:nvSpPr>
          <p:cNvPr id="33" name="Rectangle 16"/>
          <p:cNvSpPr>
            <a:spLocks noChangeArrowheads="1"/>
          </p:cNvSpPr>
          <p:nvPr/>
        </p:nvSpPr>
        <p:spPr bwMode="auto">
          <a:xfrm>
            <a:off x="555755" y="6207180"/>
            <a:ext cx="2416046" cy="215444"/>
          </a:xfrm>
          <a:prstGeom prst="rect">
            <a:avLst/>
          </a:prstGeom>
          <a:noFill/>
          <a:ln w="9525">
            <a:noFill/>
            <a:miter lim="800000"/>
            <a:headEnd/>
            <a:tailEnd/>
          </a:ln>
          <a:effectLst/>
        </p:spPr>
        <p:txBody>
          <a:bodyPr wrap="none">
            <a:spAutoFit/>
          </a:bodyPr>
          <a:lstStyle/>
          <a:p>
            <a:r>
              <a:rPr lang="fr-FR" sz="800" dirty="0" err="1">
                <a:latin typeface="OpenDyslexic" pitchFamily="50" charset="0"/>
              </a:rPr>
              <a:t>Boillot</a:t>
            </a:r>
            <a:r>
              <a:rPr lang="fr-FR" sz="800" dirty="0">
                <a:latin typeface="OpenDyslexic" pitchFamily="50" charset="0"/>
              </a:rPr>
              <a:t>, J. Pour la Science n°27 </a:t>
            </a:r>
            <a:r>
              <a:rPr lang="fr-FR" sz="800" dirty="0" err="1">
                <a:latin typeface="OpenDyslexic" pitchFamily="50" charset="0"/>
              </a:rPr>
              <a:t>janv</a:t>
            </a:r>
            <a:r>
              <a:rPr lang="fr-FR" sz="800" dirty="0">
                <a:latin typeface="OpenDyslexic" pitchFamily="50" charset="0"/>
              </a:rPr>
              <a:t> 1980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35" name="Picture 23" descr="collision"/>
          <p:cNvPicPr>
            <a:picLocks noChangeAspect="1" noChangeArrowheads="1"/>
          </p:cNvPicPr>
          <p:nvPr/>
        </p:nvPicPr>
        <p:blipFill>
          <a:blip r:embed="rId2" cstate="print"/>
          <a:srcRect/>
          <a:stretch>
            <a:fillRect/>
          </a:stretch>
        </p:blipFill>
        <p:spPr bwMode="auto">
          <a:xfrm>
            <a:off x="381000" y="698276"/>
            <a:ext cx="7105650" cy="4168775"/>
          </a:xfrm>
          <a:prstGeom prst="rect">
            <a:avLst/>
          </a:prstGeom>
          <a:noFill/>
        </p:spPr>
      </p:pic>
      <p:sp>
        <p:nvSpPr>
          <p:cNvPr id="90136" name="AutoShape 24"/>
          <p:cNvSpPr>
            <a:spLocks noChangeArrowheads="1"/>
          </p:cNvSpPr>
          <p:nvPr/>
        </p:nvSpPr>
        <p:spPr bwMode="auto">
          <a:xfrm>
            <a:off x="6324600" y="2755676"/>
            <a:ext cx="228600" cy="381000"/>
          </a:xfrm>
          <a:prstGeom prst="upArrow">
            <a:avLst>
              <a:gd name="adj1" fmla="val 50000"/>
              <a:gd name="adj2" fmla="val 41667"/>
            </a:avLst>
          </a:prstGeom>
          <a:solidFill>
            <a:srgbClr val="FF3300"/>
          </a:solidFill>
          <a:ln w="9525">
            <a:solidFill>
              <a:schemeClr val="tx1"/>
            </a:solidFill>
            <a:miter lim="800000"/>
            <a:headEnd/>
            <a:tailEnd/>
          </a:ln>
          <a:effectLst/>
        </p:spPr>
        <p:txBody>
          <a:bodyPr wrap="none" anchor="ctr"/>
          <a:lstStyle/>
          <a:p>
            <a:endParaRPr lang="fr-FR"/>
          </a:p>
        </p:txBody>
      </p:sp>
      <p:sp>
        <p:nvSpPr>
          <p:cNvPr id="90137" name="AutoShape 25"/>
          <p:cNvSpPr>
            <a:spLocks noChangeArrowheads="1"/>
          </p:cNvSpPr>
          <p:nvPr/>
        </p:nvSpPr>
        <p:spPr bwMode="auto">
          <a:xfrm rot="-1671632">
            <a:off x="5105400" y="2527076"/>
            <a:ext cx="228600" cy="381000"/>
          </a:xfrm>
          <a:prstGeom prst="upArrow">
            <a:avLst>
              <a:gd name="adj1" fmla="val 50000"/>
              <a:gd name="adj2" fmla="val 41667"/>
            </a:avLst>
          </a:prstGeom>
          <a:solidFill>
            <a:srgbClr val="FF3300"/>
          </a:solidFill>
          <a:ln w="9525">
            <a:solidFill>
              <a:schemeClr val="tx1"/>
            </a:solidFill>
            <a:miter lim="800000"/>
            <a:headEnd/>
            <a:tailEnd/>
          </a:ln>
          <a:effectLst/>
        </p:spPr>
        <p:txBody>
          <a:bodyPr wrap="none" anchor="ctr"/>
          <a:lstStyle/>
          <a:p>
            <a:endParaRPr lang="fr-FR"/>
          </a:p>
        </p:txBody>
      </p:sp>
      <p:sp>
        <p:nvSpPr>
          <p:cNvPr id="90138" name="AutoShape 26"/>
          <p:cNvSpPr>
            <a:spLocks noChangeArrowheads="1"/>
          </p:cNvSpPr>
          <p:nvPr/>
        </p:nvSpPr>
        <p:spPr bwMode="auto">
          <a:xfrm rot="-1671632">
            <a:off x="4343400" y="2831876"/>
            <a:ext cx="228600" cy="381000"/>
          </a:xfrm>
          <a:prstGeom prst="upArrow">
            <a:avLst>
              <a:gd name="adj1" fmla="val 50000"/>
              <a:gd name="adj2" fmla="val 41667"/>
            </a:avLst>
          </a:prstGeom>
          <a:solidFill>
            <a:srgbClr val="FF3300"/>
          </a:solidFill>
          <a:ln w="9525">
            <a:solidFill>
              <a:schemeClr val="tx1"/>
            </a:solidFill>
            <a:miter lim="800000"/>
            <a:headEnd/>
            <a:tailEnd/>
          </a:ln>
          <a:effectLst/>
        </p:spPr>
        <p:txBody>
          <a:bodyPr wrap="none" anchor="ctr"/>
          <a:lstStyle/>
          <a:p>
            <a:endParaRPr lang="fr-FR"/>
          </a:p>
        </p:txBody>
      </p:sp>
      <p:sp>
        <p:nvSpPr>
          <p:cNvPr id="90139" name="AutoShape 27"/>
          <p:cNvSpPr>
            <a:spLocks noChangeArrowheads="1"/>
          </p:cNvSpPr>
          <p:nvPr/>
        </p:nvSpPr>
        <p:spPr bwMode="auto">
          <a:xfrm rot="-3230803">
            <a:off x="3505200" y="2908076"/>
            <a:ext cx="228600" cy="381000"/>
          </a:xfrm>
          <a:prstGeom prst="upArrow">
            <a:avLst>
              <a:gd name="adj1" fmla="val 50000"/>
              <a:gd name="adj2" fmla="val 41667"/>
            </a:avLst>
          </a:prstGeom>
          <a:solidFill>
            <a:srgbClr val="FF3300"/>
          </a:solidFill>
          <a:ln w="9525">
            <a:solidFill>
              <a:schemeClr val="tx1"/>
            </a:solidFill>
            <a:miter lim="800000"/>
            <a:headEnd/>
            <a:tailEnd/>
          </a:ln>
          <a:effectLst/>
        </p:spPr>
        <p:txBody>
          <a:bodyPr wrap="none" anchor="ctr"/>
          <a:lstStyle/>
          <a:p>
            <a:endParaRPr lang="fr-FR"/>
          </a:p>
        </p:txBody>
      </p:sp>
      <p:sp>
        <p:nvSpPr>
          <p:cNvPr id="90140" name="Text Box 28"/>
          <p:cNvSpPr txBox="1">
            <a:spLocks noChangeArrowheads="1"/>
          </p:cNvSpPr>
          <p:nvPr/>
        </p:nvSpPr>
        <p:spPr bwMode="auto">
          <a:xfrm>
            <a:off x="381000" y="5157192"/>
            <a:ext cx="3276600" cy="830997"/>
          </a:xfrm>
          <a:prstGeom prst="rect">
            <a:avLst/>
          </a:prstGeom>
          <a:noFill/>
          <a:ln w="9525">
            <a:noFill/>
            <a:miter lim="800000"/>
            <a:headEnd/>
            <a:tailEnd/>
          </a:ln>
          <a:effectLst/>
        </p:spPr>
        <p:txBody>
          <a:bodyPr>
            <a:spAutoFit/>
          </a:bodyPr>
          <a:lstStyle/>
          <a:p>
            <a:r>
              <a:rPr lang="fr-FR" sz="1600" dirty="0">
                <a:latin typeface="OpenDyslexic" pitchFamily="50" charset="0"/>
              </a:rPr>
              <a:t>Décalage des anomalies 34, 33, 31 et 25 </a:t>
            </a:r>
            <a:r>
              <a:rPr lang="fr-FR" sz="1600" dirty="0">
                <a:latin typeface="OpenDyslexic" pitchFamily="50" charset="0"/>
                <a:sym typeface="Wingdings" pitchFamily="2" charset="2"/>
              </a:rPr>
              <a:t> mouvement de l’Espagne vers le </a:t>
            </a:r>
            <a:r>
              <a:rPr lang="fr-FR" sz="1600" dirty="0" smtClean="0">
                <a:latin typeface="OpenDyslexic" pitchFamily="50" charset="0"/>
                <a:sym typeface="Wingdings" pitchFamily="2" charset="2"/>
              </a:rPr>
              <a:t>Nord.</a:t>
            </a:r>
            <a:endParaRPr lang="fr-FR" sz="1600" dirty="0">
              <a:latin typeface="OpenDyslexic" pitchFamily="50" charset="0"/>
            </a:endParaRPr>
          </a:p>
        </p:txBody>
      </p:sp>
      <p:sp>
        <p:nvSpPr>
          <p:cNvPr id="90141" name="Text Box 29"/>
          <p:cNvSpPr txBox="1">
            <a:spLocks noChangeArrowheads="1"/>
          </p:cNvSpPr>
          <p:nvPr/>
        </p:nvSpPr>
        <p:spPr bwMode="auto">
          <a:xfrm>
            <a:off x="3733800" y="5157192"/>
            <a:ext cx="3276600" cy="830997"/>
          </a:xfrm>
          <a:prstGeom prst="rect">
            <a:avLst/>
          </a:prstGeom>
          <a:noFill/>
          <a:ln w="9525">
            <a:noFill/>
            <a:miter lim="800000"/>
            <a:headEnd/>
            <a:tailEnd/>
          </a:ln>
          <a:effectLst/>
        </p:spPr>
        <p:txBody>
          <a:bodyPr>
            <a:spAutoFit/>
          </a:bodyPr>
          <a:lstStyle/>
          <a:p>
            <a:r>
              <a:rPr lang="fr-FR" sz="1600">
                <a:latin typeface="OpenDyslexic" pitchFamily="50" charset="0"/>
              </a:rPr>
              <a:t>Anomalie 17 non décalée </a:t>
            </a:r>
            <a:r>
              <a:rPr lang="fr-FR" sz="1600">
                <a:latin typeface="OpenDyslexic" pitchFamily="50" charset="0"/>
                <a:sym typeface="Wingdings" pitchFamily="2" charset="2"/>
              </a:rPr>
              <a:t> le mouvement de l’Espagne cesse à l’Éocène sup.</a:t>
            </a:r>
            <a:endParaRPr lang="fr-FR" sz="1600">
              <a:latin typeface="OpenDyslexic" pitchFamily="50" charset="0"/>
            </a:endParaRPr>
          </a:p>
        </p:txBody>
      </p:sp>
      <p:sp>
        <p:nvSpPr>
          <p:cNvPr id="11"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12" name="Text Box 2"/>
          <p:cNvSpPr txBox="1">
            <a:spLocks noChangeArrowheads="1"/>
          </p:cNvSpPr>
          <p:nvPr/>
        </p:nvSpPr>
        <p:spPr bwMode="auto">
          <a:xfrm>
            <a:off x="395536" y="387896"/>
            <a:ext cx="3528392"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anomales magnétiques</a:t>
            </a:r>
          </a:p>
        </p:txBody>
      </p:sp>
      <p:sp>
        <p:nvSpPr>
          <p:cNvPr id="13" name="Rectangle 16"/>
          <p:cNvSpPr>
            <a:spLocks noChangeArrowheads="1"/>
          </p:cNvSpPr>
          <p:nvPr/>
        </p:nvSpPr>
        <p:spPr bwMode="auto">
          <a:xfrm>
            <a:off x="395536" y="4781554"/>
            <a:ext cx="2416046" cy="215444"/>
          </a:xfrm>
          <a:prstGeom prst="rect">
            <a:avLst/>
          </a:prstGeom>
          <a:noFill/>
          <a:ln w="9525">
            <a:noFill/>
            <a:miter lim="800000"/>
            <a:headEnd/>
            <a:tailEnd/>
          </a:ln>
          <a:effectLst/>
        </p:spPr>
        <p:txBody>
          <a:bodyPr wrap="none">
            <a:spAutoFit/>
          </a:bodyPr>
          <a:lstStyle/>
          <a:p>
            <a:r>
              <a:rPr lang="fr-FR" sz="800" dirty="0" err="1">
                <a:latin typeface="OpenDyslexic" pitchFamily="50" charset="0"/>
              </a:rPr>
              <a:t>Boillot</a:t>
            </a:r>
            <a:r>
              <a:rPr lang="fr-FR" sz="800" dirty="0">
                <a:latin typeface="OpenDyslexic" pitchFamily="50" charset="0"/>
              </a:rPr>
              <a:t>, J. Pour la Science n°27 </a:t>
            </a:r>
            <a:r>
              <a:rPr lang="fr-FR" sz="800" dirty="0" err="1">
                <a:latin typeface="OpenDyslexic" pitchFamily="50" charset="0"/>
              </a:rPr>
              <a:t>janv</a:t>
            </a:r>
            <a:r>
              <a:rPr lang="fr-FR" sz="800" dirty="0">
                <a:latin typeface="OpenDyslexic" pitchFamily="50" charset="0"/>
              </a:rPr>
              <a:t> 1980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106" name="Group 18"/>
          <p:cNvGrpSpPr>
            <a:grpSpLocks/>
          </p:cNvGrpSpPr>
          <p:nvPr/>
        </p:nvGrpSpPr>
        <p:grpSpPr bwMode="auto">
          <a:xfrm>
            <a:off x="457200" y="898376"/>
            <a:ext cx="5905500" cy="4114800"/>
            <a:chOff x="264" y="288"/>
            <a:chExt cx="2592" cy="1544"/>
          </a:xfrm>
        </p:grpSpPr>
        <p:pic>
          <p:nvPicPr>
            <p:cNvPr id="89099" name="Picture 11" descr="anomalies"/>
            <p:cNvPicPr>
              <a:picLocks noChangeAspect="1" noChangeArrowheads="1"/>
            </p:cNvPicPr>
            <p:nvPr/>
          </p:nvPicPr>
          <p:blipFill>
            <a:blip r:embed="rId2" cstate="print"/>
            <a:srcRect/>
            <a:stretch>
              <a:fillRect/>
            </a:stretch>
          </p:blipFill>
          <p:spPr bwMode="auto">
            <a:xfrm>
              <a:off x="264" y="288"/>
              <a:ext cx="2592" cy="1544"/>
            </a:xfrm>
            <a:prstGeom prst="rect">
              <a:avLst/>
            </a:prstGeom>
            <a:noFill/>
          </p:spPr>
        </p:pic>
        <p:grpSp>
          <p:nvGrpSpPr>
            <p:cNvPr id="89100" name="Group 12"/>
            <p:cNvGrpSpPr>
              <a:grpSpLocks/>
            </p:cNvGrpSpPr>
            <p:nvPr/>
          </p:nvGrpSpPr>
          <p:grpSpPr bwMode="auto">
            <a:xfrm>
              <a:off x="1248" y="318"/>
              <a:ext cx="616" cy="1124"/>
              <a:chOff x="1248" y="412"/>
              <a:chExt cx="616" cy="1124"/>
            </a:xfrm>
          </p:grpSpPr>
          <p:sp>
            <p:nvSpPr>
              <p:cNvPr id="89101" name="Freeform 13"/>
              <p:cNvSpPr>
                <a:spLocks/>
              </p:cNvSpPr>
              <p:nvPr/>
            </p:nvSpPr>
            <p:spPr bwMode="auto">
              <a:xfrm>
                <a:off x="1338" y="412"/>
                <a:ext cx="526" cy="544"/>
              </a:xfrm>
              <a:custGeom>
                <a:avLst/>
                <a:gdLst/>
                <a:ahLst/>
                <a:cxnLst>
                  <a:cxn ang="0">
                    <a:pos x="6" y="20"/>
                  </a:cxn>
                  <a:cxn ang="0">
                    <a:pos x="0" y="0"/>
                  </a:cxn>
                  <a:cxn ang="0">
                    <a:pos x="36" y="62"/>
                  </a:cxn>
                  <a:cxn ang="0">
                    <a:pos x="60" y="108"/>
                  </a:cxn>
                  <a:cxn ang="0">
                    <a:pos x="84" y="160"/>
                  </a:cxn>
                  <a:cxn ang="0">
                    <a:pos x="94" y="192"/>
                  </a:cxn>
                  <a:cxn ang="0">
                    <a:pos x="100" y="226"/>
                  </a:cxn>
                  <a:cxn ang="0">
                    <a:pos x="104" y="268"/>
                  </a:cxn>
                  <a:cxn ang="0">
                    <a:pos x="108" y="302"/>
                  </a:cxn>
                  <a:cxn ang="0">
                    <a:pos x="118" y="336"/>
                  </a:cxn>
                  <a:cxn ang="0">
                    <a:pos x="128" y="380"/>
                  </a:cxn>
                  <a:cxn ang="0">
                    <a:pos x="146" y="436"/>
                  </a:cxn>
                  <a:cxn ang="0">
                    <a:pos x="156" y="474"/>
                  </a:cxn>
                  <a:cxn ang="0">
                    <a:pos x="170" y="512"/>
                  </a:cxn>
                  <a:cxn ang="0">
                    <a:pos x="216" y="520"/>
                  </a:cxn>
                  <a:cxn ang="0">
                    <a:pos x="260" y="518"/>
                  </a:cxn>
                  <a:cxn ang="0">
                    <a:pos x="300" y="524"/>
                  </a:cxn>
                  <a:cxn ang="0">
                    <a:pos x="348" y="528"/>
                  </a:cxn>
                  <a:cxn ang="0">
                    <a:pos x="392" y="528"/>
                  </a:cxn>
                  <a:cxn ang="0">
                    <a:pos x="438" y="532"/>
                  </a:cxn>
                  <a:cxn ang="0">
                    <a:pos x="526" y="544"/>
                  </a:cxn>
                </a:cxnLst>
                <a:rect l="0" t="0" r="r" b="b"/>
                <a:pathLst>
                  <a:path w="526" h="544">
                    <a:moveTo>
                      <a:pt x="6" y="20"/>
                    </a:moveTo>
                    <a:lnTo>
                      <a:pt x="0" y="0"/>
                    </a:lnTo>
                    <a:cubicBezTo>
                      <a:pt x="5" y="7"/>
                      <a:pt x="26" y="44"/>
                      <a:pt x="36" y="62"/>
                    </a:cubicBezTo>
                    <a:cubicBezTo>
                      <a:pt x="46" y="80"/>
                      <a:pt x="52" y="92"/>
                      <a:pt x="60" y="108"/>
                    </a:cubicBezTo>
                    <a:cubicBezTo>
                      <a:pt x="68" y="124"/>
                      <a:pt x="78" y="146"/>
                      <a:pt x="84" y="160"/>
                    </a:cubicBezTo>
                    <a:cubicBezTo>
                      <a:pt x="90" y="174"/>
                      <a:pt x="91" y="181"/>
                      <a:pt x="94" y="192"/>
                    </a:cubicBezTo>
                    <a:cubicBezTo>
                      <a:pt x="97" y="203"/>
                      <a:pt x="98" y="213"/>
                      <a:pt x="100" y="226"/>
                    </a:cubicBezTo>
                    <a:cubicBezTo>
                      <a:pt x="102" y="239"/>
                      <a:pt x="103" y="255"/>
                      <a:pt x="104" y="268"/>
                    </a:cubicBezTo>
                    <a:cubicBezTo>
                      <a:pt x="105" y="281"/>
                      <a:pt x="106" y="291"/>
                      <a:pt x="108" y="302"/>
                    </a:cubicBezTo>
                    <a:cubicBezTo>
                      <a:pt x="110" y="313"/>
                      <a:pt x="115" y="323"/>
                      <a:pt x="118" y="336"/>
                    </a:cubicBezTo>
                    <a:cubicBezTo>
                      <a:pt x="121" y="349"/>
                      <a:pt x="123" y="363"/>
                      <a:pt x="128" y="380"/>
                    </a:cubicBezTo>
                    <a:cubicBezTo>
                      <a:pt x="133" y="397"/>
                      <a:pt x="141" y="420"/>
                      <a:pt x="146" y="436"/>
                    </a:cubicBezTo>
                    <a:cubicBezTo>
                      <a:pt x="151" y="452"/>
                      <a:pt x="152" y="461"/>
                      <a:pt x="156" y="474"/>
                    </a:cubicBezTo>
                    <a:cubicBezTo>
                      <a:pt x="160" y="487"/>
                      <a:pt x="160" y="504"/>
                      <a:pt x="170" y="512"/>
                    </a:cubicBezTo>
                    <a:cubicBezTo>
                      <a:pt x="180" y="520"/>
                      <a:pt x="201" y="519"/>
                      <a:pt x="216" y="520"/>
                    </a:cubicBezTo>
                    <a:cubicBezTo>
                      <a:pt x="231" y="521"/>
                      <a:pt x="246" y="517"/>
                      <a:pt x="260" y="518"/>
                    </a:cubicBezTo>
                    <a:cubicBezTo>
                      <a:pt x="274" y="519"/>
                      <a:pt x="285" y="522"/>
                      <a:pt x="300" y="524"/>
                    </a:cubicBezTo>
                    <a:cubicBezTo>
                      <a:pt x="315" y="526"/>
                      <a:pt x="333" y="527"/>
                      <a:pt x="348" y="528"/>
                    </a:cubicBezTo>
                    <a:cubicBezTo>
                      <a:pt x="363" y="529"/>
                      <a:pt x="377" y="527"/>
                      <a:pt x="392" y="528"/>
                    </a:cubicBezTo>
                    <a:cubicBezTo>
                      <a:pt x="407" y="529"/>
                      <a:pt x="416" y="529"/>
                      <a:pt x="438" y="532"/>
                    </a:cubicBezTo>
                    <a:cubicBezTo>
                      <a:pt x="460" y="535"/>
                      <a:pt x="493" y="539"/>
                      <a:pt x="526" y="544"/>
                    </a:cubicBezTo>
                  </a:path>
                </a:pathLst>
              </a:custGeom>
              <a:noFill/>
              <a:ln w="19050">
                <a:solidFill>
                  <a:srgbClr val="33CC33"/>
                </a:solidFill>
                <a:round/>
                <a:headEnd/>
                <a:tailEnd/>
              </a:ln>
              <a:effectLst/>
            </p:spPr>
            <p:txBody>
              <a:bodyPr/>
              <a:lstStyle/>
              <a:p>
                <a:endParaRPr lang="fr-FR"/>
              </a:p>
            </p:txBody>
          </p:sp>
          <p:sp>
            <p:nvSpPr>
              <p:cNvPr id="89102" name="Freeform 14"/>
              <p:cNvSpPr>
                <a:spLocks/>
              </p:cNvSpPr>
              <p:nvPr/>
            </p:nvSpPr>
            <p:spPr bwMode="auto">
              <a:xfrm>
                <a:off x="1248" y="981"/>
                <a:ext cx="586" cy="555"/>
              </a:xfrm>
              <a:custGeom>
                <a:avLst/>
                <a:gdLst/>
                <a:ahLst/>
                <a:cxnLst>
                  <a:cxn ang="0">
                    <a:pos x="0" y="555"/>
                  </a:cxn>
                  <a:cxn ang="0">
                    <a:pos x="4" y="535"/>
                  </a:cxn>
                  <a:cxn ang="0">
                    <a:pos x="10" y="505"/>
                  </a:cxn>
                  <a:cxn ang="0">
                    <a:pos x="28" y="447"/>
                  </a:cxn>
                  <a:cxn ang="0">
                    <a:pos x="50" y="393"/>
                  </a:cxn>
                  <a:cxn ang="0">
                    <a:pos x="66" y="333"/>
                  </a:cxn>
                  <a:cxn ang="0">
                    <a:pos x="88" y="265"/>
                  </a:cxn>
                  <a:cxn ang="0">
                    <a:pos x="104" y="217"/>
                  </a:cxn>
                  <a:cxn ang="0">
                    <a:pos x="114" y="187"/>
                  </a:cxn>
                  <a:cxn ang="0">
                    <a:pos x="130" y="149"/>
                  </a:cxn>
                  <a:cxn ang="0">
                    <a:pos x="150" y="101"/>
                  </a:cxn>
                  <a:cxn ang="0">
                    <a:pos x="168" y="71"/>
                  </a:cxn>
                  <a:cxn ang="0">
                    <a:pos x="194" y="39"/>
                  </a:cxn>
                  <a:cxn ang="0">
                    <a:pos x="224" y="23"/>
                  </a:cxn>
                  <a:cxn ang="0">
                    <a:pos x="264" y="7"/>
                  </a:cxn>
                  <a:cxn ang="0">
                    <a:pos x="304" y="1"/>
                  </a:cxn>
                  <a:cxn ang="0">
                    <a:pos x="352" y="1"/>
                  </a:cxn>
                  <a:cxn ang="0">
                    <a:pos x="410" y="1"/>
                  </a:cxn>
                  <a:cxn ang="0">
                    <a:pos x="478" y="5"/>
                  </a:cxn>
                  <a:cxn ang="0">
                    <a:pos x="586" y="11"/>
                  </a:cxn>
                </a:cxnLst>
                <a:rect l="0" t="0" r="r" b="b"/>
                <a:pathLst>
                  <a:path w="586" h="555">
                    <a:moveTo>
                      <a:pt x="0" y="555"/>
                    </a:moveTo>
                    <a:lnTo>
                      <a:pt x="4" y="535"/>
                    </a:lnTo>
                    <a:cubicBezTo>
                      <a:pt x="6" y="527"/>
                      <a:pt x="6" y="520"/>
                      <a:pt x="10" y="505"/>
                    </a:cubicBezTo>
                    <a:cubicBezTo>
                      <a:pt x="14" y="490"/>
                      <a:pt x="21" y="465"/>
                      <a:pt x="28" y="447"/>
                    </a:cubicBezTo>
                    <a:cubicBezTo>
                      <a:pt x="35" y="429"/>
                      <a:pt x="44" y="412"/>
                      <a:pt x="50" y="393"/>
                    </a:cubicBezTo>
                    <a:cubicBezTo>
                      <a:pt x="56" y="374"/>
                      <a:pt x="60" y="354"/>
                      <a:pt x="66" y="333"/>
                    </a:cubicBezTo>
                    <a:cubicBezTo>
                      <a:pt x="72" y="312"/>
                      <a:pt x="82" y="284"/>
                      <a:pt x="88" y="265"/>
                    </a:cubicBezTo>
                    <a:cubicBezTo>
                      <a:pt x="94" y="246"/>
                      <a:pt x="100" y="230"/>
                      <a:pt x="104" y="217"/>
                    </a:cubicBezTo>
                    <a:cubicBezTo>
                      <a:pt x="108" y="204"/>
                      <a:pt x="110" y="198"/>
                      <a:pt x="114" y="187"/>
                    </a:cubicBezTo>
                    <a:cubicBezTo>
                      <a:pt x="118" y="176"/>
                      <a:pt x="124" y="163"/>
                      <a:pt x="130" y="149"/>
                    </a:cubicBezTo>
                    <a:cubicBezTo>
                      <a:pt x="136" y="135"/>
                      <a:pt x="144" y="114"/>
                      <a:pt x="150" y="101"/>
                    </a:cubicBezTo>
                    <a:cubicBezTo>
                      <a:pt x="156" y="88"/>
                      <a:pt x="161" y="81"/>
                      <a:pt x="168" y="71"/>
                    </a:cubicBezTo>
                    <a:cubicBezTo>
                      <a:pt x="175" y="61"/>
                      <a:pt x="185" y="47"/>
                      <a:pt x="194" y="39"/>
                    </a:cubicBezTo>
                    <a:cubicBezTo>
                      <a:pt x="203" y="31"/>
                      <a:pt x="212" y="28"/>
                      <a:pt x="224" y="23"/>
                    </a:cubicBezTo>
                    <a:cubicBezTo>
                      <a:pt x="236" y="18"/>
                      <a:pt x="251" y="11"/>
                      <a:pt x="264" y="7"/>
                    </a:cubicBezTo>
                    <a:cubicBezTo>
                      <a:pt x="277" y="3"/>
                      <a:pt x="289" y="2"/>
                      <a:pt x="304" y="1"/>
                    </a:cubicBezTo>
                    <a:cubicBezTo>
                      <a:pt x="319" y="0"/>
                      <a:pt x="334" y="1"/>
                      <a:pt x="352" y="1"/>
                    </a:cubicBezTo>
                    <a:cubicBezTo>
                      <a:pt x="370" y="1"/>
                      <a:pt x="389" y="0"/>
                      <a:pt x="410" y="1"/>
                    </a:cubicBezTo>
                    <a:cubicBezTo>
                      <a:pt x="431" y="2"/>
                      <a:pt x="449" y="3"/>
                      <a:pt x="478" y="5"/>
                    </a:cubicBezTo>
                    <a:cubicBezTo>
                      <a:pt x="507" y="7"/>
                      <a:pt x="546" y="9"/>
                      <a:pt x="586" y="11"/>
                    </a:cubicBezTo>
                  </a:path>
                </a:pathLst>
              </a:custGeom>
              <a:noFill/>
              <a:ln w="19050">
                <a:solidFill>
                  <a:srgbClr val="33CC33"/>
                </a:solidFill>
                <a:round/>
                <a:headEnd/>
                <a:tailEnd/>
              </a:ln>
              <a:effectLst/>
            </p:spPr>
            <p:txBody>
              <a:bodyPr/>
              <a:lstStyle/>
              <a:p>
                <a:endParaRPr lang="fr-FR"/>
              </a:p>
            </p:txBody>
          </p:sp>
        </p:grpSp>
      </p:gr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10" name="Text Box 2"/>
          <p:cNvSpPr txBox="1">
            <a:spLocks noChangeArrowheads="1"/>
          </p:cNvSpPr>
          <p:nvPr/>
        </p:nvSpPr>
        <p:spPr bwMode="auto">
          <a:xfrm>
            <a:off x="395536" y="387896"/>
            <a:ext cx="3528392"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anomales magnétiques</a:t>
            </a:r>
          </a:p>
        </p:txBody>
      </p:sp>
      <p:sp>
        <p:nvSpPr>
          <p:cNvPr id="11" name="Rectangle 16"/>
          <p:cNvSpPr>
            <a:spLocks noChangeArrowheads="1"/>
          </p:cNvSpPr>
          <p:nvPr/>
        </p:nvSpPr>
        <p:spPr bwMode="auto">
          <a:xfrm>
            <a:off x="488109" y="4996998"/>
            <a:ext cx="2416046" cy="215444"/>
          </a:xfrm>
          <a:prstGeom prst="rect">
            <a:avLst/>
          </a:prstGeom>
          <a:noFill/>
          <a:ln w="9525">
            <a:noFill/>
            <a:miter lim="800000"/>
            <a:headEnd/>
            <a:tailEnd/>
          </a:ln>
          <a:effectLst/>
        </p:spPr>
        <p:txBody>
          <a:bodyPr wrap="none">
            <a:spAutoFit/>
          </a:bodyPr>
          <a:lstStyle/>
          <a:p>
            <a:r>
              <a:rPr lang="fr-FR" sz="800" dirty="0" err="1">
                <a:latin typeface="OpenDyslexic" pitchFamily="50" charset="0"/>
              </a:rPr>
              <a:t>Boillot</a:t>
            </a:r>
            <a:r>
              <a:rPr lang="fr-FR" sz="800" dirty="0">
                <a:latin typeface="OpenDyslexic" pitchFamily="50" charset="0"/>
              </a:rPr>
              <a:t>, J. Pour la Science n°27 </a:t>
            </a:r>
            <a:r>
              <a:rPr lang="fr-FR" sz="800" dirty="0" err="1">
                <a:latin typeface="OpenDyslexic" pitchFamily="50" charset="0"/>
              </a:rPr>
              <a:t>janv</a:t>
            </a:r>
            <a:r>
              <a:rPr lang="fr-FR" sz="800" dirty="0">
                <a:latin typeface="OpenDyslexic" pitchFamily="50" charset="0"/>
              </a:rPr>
              <a:t> 1980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golfe_de_gascogne"/>
          <p:cNvPicPr>
            <a:picLocks noChangeAspect="1" noChangeArrowheads="1"/>
          </p:cNvPicPr>
          <p:nvPr/>
        </p:nvPicPr>
        <p:blipFill>
          <a:blip r:embed="rId2" cstate="print"/>
          <a:srcRect/>
          <a:stretch>
            <a:fillRect/>
          </a:stretch>
        </p:blipFill>
        <p:spPr bwMode="auto">
          <a:xfrm>
            <a:off x="76200" y="1104900"/>
            <a:ext cx="8991600" cy="3848100"/>
          </a:xfrm>
          <a:prstGeom prst="rect">
            <a:avLst/>
          </a:prstGeom>
          <a:noFill/>
        </p:spPr>
      </p:pic>
      <p:grpSp>
        <p:nvGrpSpPr>
          <p:cNvPr id="128004" name="Group 4"/>
          <p:cNvGrpSpPr>
            <a:grpSpLocks/>
          </p:cNvGrpSpPr>
          <p:nvPr/>
        </p:nvGrpSpPr>
        <p:grpSpPr bwMode="auto">
          <a:xfrm>
            <a:off x="1728788" y="3224213"/>
            <a:ext cx="6734175" cy="852487"/>
            <a:chOff x="1089" y="2272"/>
            <a:chExt cx="4242" cy="537"/>
          </a:xfrm>
        </p:grpSpPr>
        <p:pic>
          <p:nvPicPr>
            <p:cNvPr id="128005" name="Picture 5" descr="profil_8B_interprete_symetrique"/>
            <p:cNvPicPr>
              <a:picLocks noChangeAspect="1" noChangeArrowheads="1"/>
            </p:cNvPicPr>
            <p:nvPr/>
          </p:nvPicPr>
          <p:blipFill>
            <a:blip r:embed="rId3" cstate="print"/>
            <a:srcRect/>
            <a:stretch>
              <a:fillRect/>
            </a:stretch>
          </p:blipFill>
          <p:spPr bwMode="auto">
            <a:xfrm>
              <a:off x="3216" y="2399"/>
              <a:ext cx="2115" cy="386"/>
            </a:xfrm>
            <a:prstGeom prst="rect">
              <a:avLst/>
            </a:prstGeom>
            <a:noFill/>
          </p:spPr>
        </p:pic>
        <p:pic>
          <p:nvPicPr>
            <p:cNvPr id="128006" name="Picture 6" descr="profil_cm15_symetrique"/>
            <p:cNvPicPr>
              <a:picLocks noChangeAspect="1" noChangeArrowheads="1"/>
            </p:cNvPicPr>
            <p:nvPr/>
          </p:nvPicPr>
          <p:blipFill>
            <a:blip r:embed="rId4" cstate="print"/>
            <a:srcRect/>
            <a:stretch>
              <a:fillRect/>
            </a:stretch>
          </p:blipFill>
          <p:spPr bwMode="auto">
            <a:xfrm>
              <a:off x="1089" y="2272"/>
              <a:ext cx="1886" cy="537"/>
            </a:xfrm>
            <a:prstGeom prst="rect">
              <a:avLst/>
            </a:prstGeom>
            <a:noFill/>
          </p:spPr>
        </p:pic>
      </p:gr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Le </a:t>
            </a:r>
            <a:r>
              <a:rPr lang="fr-FR" sz="1600" dirty="0" smtClean="0">
                <a:solidFill>
                  <a:schemeClr val="bg1"/>
                </a:solidFill>
                <a:latin typeface="OpenDyslexic" pitchFamily="50" charset="0"/>
              </a:rPr>
              <a:t>géomagnétisme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9" name="Text Box 2"/>
          <p:cNvSpPr txBox="1">
            <a:spLocks noChangeArrowheads="1"/>
          </p:cNvSpPr>
          <p:nvPr/>
        </p:nvSpPr>
        <p:spPr bwMode="auto">
          <a:xfrm>
            <a:off x="395536" y="387896"/>
            <a:ext cx="3528392" cy="276999"/>
          </a:xfrm>
          <a:prstGeom prst="rect">
            <a:avLst/>
          </a:prstGeom>
          <a:noFill/>
          <a:ln w="9525">
            <a:noFill/>
            <a:miter lim="800000"/>
            <a:headEnd/>
            <a:tailEnd/>
          </a:ln>
          <a:effectLst/>
        </p:spPr>
        <p:txBody>
          <a:bodyPr wrap="square" tIns="0" bIns="0">
            <a:spAutoFit/>
          </a:bodyPr>
          <a:lstStyle/>
          <a:p>
            <a:pPr>
              <a:spcBef>
                <a:spcPct val="50000"/>
              </a:spcBef>
            </a:pPr>
            <a:r>
              <a:rPr lang="fr-FR" sz="1800" dirty="0">
                <a:latin typeface="OpenDyslexic" pitchFamily="50" charset="0"/>
              </a:rPr>
              <a:t>Les anomales magnétiques</a:t>
            </a:r>
          </a:p>
        </p:txBody>
      </p:sp>
      <p:sp>
        <p:nvSpPr>
          <p:cNvPr id="10" name="Rectangle 16"/>
          <p:cNvSpPr>
            <a:spLocks noChangeArrowheads="1"/>
          </p:cNvSpPr>
          <p:nvPr/>
        </p:nvSpPr>
        <p:spPr bwMode="auto">
          <a:xfrm>
            <a:off x="107607" y="4898638"/>
            <a:ext cx="2416046" cy="215444"/>
          </a:xfrm>
          <a:prstGeom prst="rect">
            <a:avLst/>
          </a:prstGeom>
          <a:noFill/>
          <a:ln w="9525">
            <a:noFill/>
            <a:miter lim="800000"/>
            <a:headEnd/>
            <a:tailEnd/>
          </a:ln>
          <a:effectLst/>
        </p:spPr>
        <p:txBody>
          <a:bodyPr wrap="none">
            <a:spAutoFit/>
          </a:bodyPr>
          <a:lstStyle/>
          <a:p>
            <a:r>
              <a:rPr lang="fr-FR" sz="800" dirty="0" err="1">
                <a:latin typeface="OpenDyslexic" pitchFamily="50" charset="0"/>
              </a:rPr>
              <a:t>Boillot</a:t>
            </a:r>
            <a:r>
              <a:rPr lang="fr-FR" sz="800" dirty="0">
                <a:latin typeface="OpenDyslexic" pitchFamily="50" charset="0"/>
              </a:rPr>
              <a:t>, J. Pour la Science n°27 </a:t>
            </a:r>
            <a:r>
              <a:rPr lang="fr-FR" sz="800" dirty="0" err="1">
                <a:latin typeface="OpenDyslexic" pitchFamily="50" charset="0"/>
              </a:rPr>
              <a:t>janv</a:t>
            </a:r>
            <a:r>
              <a:rPr lang="fr-FR" sz="800" dirty="0">
                <a:latin typeface="OpenDyslexic" pitchFamily="50" charset="0"/>
              </a:rPr>
              <a:t> 1980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80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0" y="1295400"/>
            <a:ext cx="9144000" cy="3754874"/>
          </a:xfrm>
          <a:prstGeom prst="rect">
            <a:avLst/>
          </a:prstGeom>
          <a:noFill/>
          <a:ln w="9525">
            <a:noFill/>
            <a:miter lim="800000"/>
            <a:headEnd/>
            <a:tailEnd/>
          </a:ln>
          <a:effectLst/>
        </p:spPr>
        <p:txBody>
          <a:bodyPr wrap="square">
            <a:spAutoFit/>
          </a:bodyPr>
          <a:lstStyle/>
          <a:p>
            <a:pPr indent="449263" eaLnBrk="0" hangingPunct="0">
              <a:buFont typeface="Wingdings" pitchFamily="2" charset="2"/>
              <a:buNone/>
            </a:pPr>
            <a:r>
              <a:rPr lang="fr-FR" sz="1400" b="1" dirty="0">
                <a:latin typeface="OpenDyslexic" pitchFamily="50" charset="0"/>
                <a:cs typeface="Times New Roman" charset="0"/>
              </a:rPr>
              <a:t>I. La structure profonde la marge du </a:t>
            </a:r>
            <a:r>
              <a:rPr lang="fr-FR" sz="1400" b="1" dirty="0" smtClean="0">
                <a:latin typeface="OpenDyslexic" pitchFamily="50" charset="0"/>
                <a:cs typeface="Times New Roman" charset="0"/>
              </a:rPr>
              <a:t>golfe </a:t>
            </a:r>
            <a:r>
              <a:rPr lang="fr-FR" sz="1400" b="1" dirty="0">
                <a:latin typeface="OpenDyslexic" pitchFamily="50" charset="0"/>
                <a:cs typeface="Times New Roman" charset="0"/>
              </a:rPr>
              <a:t>de Gascogne et des Pyrénées</a:t>
            </a:r>
          </a:p>
          <a:p>
            <a:pPr indent="449263" eaLnBrk="0" hangingPunct="0">
              <a:buFont typeface="Wingdings" pitchFamily="2" charset="2"/>
              <a:buNone/>
            </a:pPr>
            <a:endParaRPr lang="fr-FR" sz="1400" b="1" dirty="0">
              <a:latin typeface="OpenDyslexic" pitchFamily="50" charset="0"/>
              <a:cs typeface="Times New Roman" charset="0"/>
            </a:endParaRPr>
          </a:p>
          <a:p>
            <a:pPr indent="449263" eaLnBrk="0" hangingPunct="0">
              <a:buFont typeface="Wingdings" pitchFamily="2" charset="2"/>
              <a:buNone/>
            </a:pPr>
            <a:r>
              <a:rPr lang="fr-FR" sz="1400" b="1" dirty="0">
                <a:latin typeface="OpenDyslexic" pitchFamily="50" charset="0"/>
                <a:cs typeface="Times New Roman" charset="0"/>
              </a:rPr>
              <a:t>	</a:t>
            </a:r>
            <a:r>
              <a:rPr lang="fr-FR" sz="1400" dirty="0">
                <a:latin typeface="OpenDyslexic" pitchFamily="50" charset="0"/>
                <a:cs typeface="Times New Roman" charset="0"/>
              </a:rPr>
              <a:t>A. Méthodes d’étude</a:t>
            </a:r>
          </a:p>
          <a:p>
            <a:pPr indent="449263" eaLnBrk="0" hangingPunct="0">
              <a:buFont typeface="Wingdings" pitchFamily="2" charset="2"/>
              <a:buNone/>
            </a:pPr>
            <a:r>
              <a:rPr lang="fr-FR" sz="1400" dirty="0">
                <a:latin typeface="OpenDyslexic" pitchFamily="50" charset="0"/>
                <a:cs typeface="Times New Roman" charset="0"/>
              </a:rPr>
              <a:t>		</a:t>
            </a:r>
            <a:r>
              <a:rPr lang="fr-FR" sz="1400" i="1" dirty="0">
                <a:latin typeface="OpenDyslexic" pitchFamily="50" charset="0"/>
                <a:cs typeface="Times New Roman" charset="0"/>
              </a:rPr>
              <a:t>La sismique réflexion</a:t>
            </a:r>
          </a:p>
          <a:p>
            <a:pPr indent="449263" eaLnBrk="0" hangingPunct="0">
              <a:buFont typeface="Wingdings" pitchFamily="2" charset="2"/>
              <a:buNone/>
            </a:pPr>
            <a:r>
              <a:rPr lang="fr-FR" sz="1400" dirty="0">
                <a:latin typeface="OpenDyslexic" pitchFamily="50" charset="0"/>
                <a:cs typeface="Times New Roman" charset="0"/>
              </a:rPr>
              <a:t>	B. Analyse des profils sismique réflexion sur la marge du </a:t>
            </a:r>
            <a:r>
              <a:rPr lang="fr-FR" sz="1400" dirty="0" smtClean="0">
                <a:latin typeface="OpenDyslexic" pitchFamily="50" charset="0"/>
                <a:cs typeface="Times New Roman" charset="0"/>
              </a:rPr>
              <a:t>golfe </a:t>
            </a:r>
            <a:r>
              <a:rPr lang="fr-FR" sz="1400" dirty="0">
                <a:latin typeface="OpenDyslexic" pitchFamily="50" charset="0"/>
                <a:cs typeface="Times New Roman" charset="0"/>
              </a:rPr>
              <a:t>de Gascogne</a:t>
            </a:r>
          </a:p>
          <a:p>
            <a:pPr indent="449263" eaLnBrk="0" hangingPunct="0">
              <a:buFont typeface="Wingdings" pitchFamily="2" charset="2"/>
              <a:buNone/>
            </a:pPr>
            <a:r>
              <a:rPr lang="fr-FR" sz="1400" dirty="0">
                <a:latin typeface="OpenDyslexic" pitchFamily="50" charset="0"/>
                <a:cs typeface="Times New Roman" charset="0"/>
              </a:rPr>
              <a:t>	C. Analyse du profil ECORS des Pyrénées</a:t>
            </a:r>
          </a:p>
          <a:p>
            <a:pPr indent="449263" eaLnBrk="0" hangingPunct="0">
              <a:buFont typeface="Wingdings" pitchFamily="2" charset="2"/>
              <a:buNone/>
            </a:pPr>
            <a:r>
              <a:rPr lang="fr-FR" sz="1400" dirty="0">
                <a:latin typeface="OpenDyslexic" pitchFamily="50" charset="0"/>
                <a:cs typeface="Times New Roman" charset="0"/>
              </a:rPr>
              <a:t>	</a:t>
            </a:r>
            <a:endParaRPr lang="fr-FR" sz="1400" b="1" dirty="0">
              <a:latin typeface="OpenDyslexic" pitchFamily="50" charset="0"/>
              <a:cs typeface="Times New Roman" charset="0"/>
            </a:endParaRPr>
          </a:p>
          <a:p>
            <a:pPr indent="449263" eaLnBrk="0" hangingPunct="0">
              <a:buFont typeface="Wingdings" pitchFamily="2" charset="2"/>
              <a:buNone/>
            </a:pPr>
            <a:r>
              <a:rPr lang="fr-FR" sz="1400" b="1" dirty="0">
                <a:latin typeface="OpenDyslexic" pitchFamily="50" charset="0"/>
                <a:cs typeface="Times New Roman" charset="0"/>
              </a:rPr>
              <a:t>II. Reconstitution cinématique de la position de la plaque ibérique</a:t>
            </a:r>
          </a:p>
          <a:p>
            <a:pPr indent="449263" eaLnBrk="0" hangingPunct="0">
              <a:buFont typeface="Wingdings" pitchFamily="2" charset="2"/>
              <a:buNone/>
            </a:pPr>
            <a:r>
              <a:rPr lang="fr-FR" sz="1400" b="1" dirty="0">
                <a:latin typeface="OpenDyslexic" pitchFamily="50" charset="0"/>
                <a:cs typeface="Times New Roman" charset="0"/>
              </a:rPr>
              <a:t>	</a:t>
            </a:r>
            <a:r>
              <a:rPr lang="fr-FR" sz="1400" dirty="0">
                <a:latin typeface="OpenDyslexic" pitchFamily="50" charset="0"/>
                <a:cs typeface="Times New Roman" charset="0"/>
              </a:rPr>
              <a:t>A. Méthode d’étude</a:t>
            </a:r>
          </a:p>
          <a:p>
            <a:pPr indent="449263" eaLnBrk="0" hangingPunct="0">
              <a:buFont typeface="Wingdings" pitchFamily="2" charset="2"/>
              <a:buNone/>
            </a:pPr>
            <a:r>
              <a:rPr lang="fr-FR" sz="1400" dirty="0">
                <a:latin typeface="OpenDyslexic" pitchFamily="50" charset="0"/>
                <a:cs typeface="Times New Roman" charset="0"/>
              </a:rPr>
              <a:t>		</a:t>
            </a:r>
            <a:r>
              <a:rPr lang="fr-FR" sz="1400" i="1" dirty="0">
                <a:latin typeface="OpenDyslexic" pitchFamily="50" charset="0"/>
                <a:cs typeface="Times New Roman" charset="0"/>
              </a:rPr>
              <a:t>Le géomagnétisme</a:t>
            </a:r>
          </a:p>
          <a:p>
            <a:pPr indent="449263" eaLnBrk="0" hangingPunct="0">
              <a:buFont typeface="Wingdings" pitchFamily="2" charset="2"/>
              <a:buNone/>
            </a:pPr>
            <a:r>
              <a:rPr lang="fr-FR" sz="1400" dirty="0">
                <a:latin typeface="OpenDyslexic" pitchFamily="50" charset="0"/>
                <a:cs typeface="Times New Roman" charset="0"/>
              </a:rPr>
              <a:t>	B. Les paléo-directions du champs magnétique au Trias</a:t>
            </a:r>
          </a:p>
          <a:p>
            <a:pPr indent="449263" eaLnBrk="0" hangingPunct="0">
              <a:buFont typeface="Wingdings" pitchFamily="2" charset="2"/>
              <a:buNone/>
            </a:pPr>
            <a:r>
              <a:rPr lang="fr-FR" sz="1400" dirty="0">
                <a:latin typeface="OpenDyslexic" pitchFamily="50" charset="0"/>
                <a:cs typeface="Times New Roman" charset="0"/>
              </a:rPr>
              <a:t>	C. Datation de l’ouverture du </a:t>
            </a:r>
            <a:r>
              <a:rPr lang="fr-FR" sz="1400" dirty="0" smtClean="0">
                <a:latin typeface="OpenDyslexic" pitchFamily="50" charset="0"/>
                <a:cs typeface="Times New Roman" charset="0"/>
              </a:rPr>
              <a:t>golfe </a:t>
            </a:r>
            <a:r>
              <a:rPr lang="fr-FR" sz="1400" dirty="0">
                <a:latin typeface="OpenDyslexic" pitchFamily="50" charset="0"/>
                <a:cs typeface="Times New Roman" charset="0"/>
              </a:rPr>
              <a:t>de Gascogne</a:t>
            </a:r>
          </a:p>
          <a:p>
            <a:pPr indent="449263" eaLnBrk="0" hangingPunct="0">
              <a:buFont typeface="Wingdings" pitchFamily="2" charset="2"/>
              <a:buNone/>
            </a:pPr>
            <a:r>
              <a:rPr lang="fr-FR" sz="1400" dirty="0">
                <a:latin typeface="OpenDyslexic" pitchFamily="50" charset="0"/>
                <a:cs typeface="Times New Roman" charset="0"/>
              </a:rPr>
              <a:t>	D. Les anomalies magnétiques du fond océanique du </a:t>
            </a:r>
            <a:r>
              <a:rPr lang="fr-FR" sz="1400" dirty="0" smtClean="0">
                <a:latin typeface="OpenDyslexic" pitchFamily="50" charset="0"/>
                <a:cs typeface="Times New Roman" charset="0"/>
              </a:rPr>
              <a:t>golfe </a:t>
            </a:r>
            <a:r>
              <a:rPr lang="fr-FR" sz="1400" dirty="0">
                <a:latin typeface="OpenDyslexic" pitchFamily="50" charset="0"/>
                <a:cs typeface="Times New Roman" charset="0"/>
              </a:rPr>
              <a:t>de Gascogne</a:t>
            </a:r>
          </a:p>
          <a:p>
            <a:pPr indent="449263" eaLnBrk="0" hangingPunct="0">
              <a:buFont typeface="Wingdings" pitchFamily="2" charset="2"/>
              <a:buNone/>
            </a:pPr>
            <a:r>
              <a:rPr lang="fr-FR" sz="1400" dirty="0">
                <a:latin typeface="OpenDyslexic" pitchFamily="50" charset="0"/>
                <a:cs typeface="Times New Roman" charset="0"/>
              </a:rPr>
              <a:t>	</a:t>
            </a:r>
          </a:p>
          <a:p>
            <a:pPr indent="449263" eaLnBrk="0" hangingPunct="0">
              <a:buFont typeface="Wingdings" pitchFamily="2" charset="2"/>
              <a:buNone/>
            </a:pPr>
            <a:r>
              <a:rPr lang="fr-FR" sz="1400" b="1" dirty="0">
                <a:latin typeface="OpenDyslexic" pitchFamily="50" charset="0"/>
                <a:cs typeface="Times New Roman" charset="0"/>
              </a:rPr>
              <a:t>III. Synthèse</a:t>
            </a:r>
          </a:p>
          <a:p>
            <a:pPr indent="449263" eaLnBrk="0" hangingPunct="0">
              <a:buFont typeface="Wingdings" pitchFamily="2" charset="2"/>
              <a:buNone/>
            </a:pPr>
            <a:r>
              <a:rPr lang="fr-FR" sz="1400" dirty="0">
                <a:latin typeface="OpenDyslexic" pitchFamily="50" charset="0"/>
                <a:cs typeface="Times New Roman" charset="0"/>
              </a:rPr>
              <a:t>	A. Histoire de la migration de la plaque ibérique</a:t>
            </a:r>
          </a:p>
          <a:p>
            <a:pPr indent="449263" eaLnBrk="0" hangingPunct="0">
              <a:buFont typeface="Wingdings" pitchFamily="2" charset="2"/>
              <a:buNone/>
            </a:pPr>
            <a:r>
              <a:rPr lang="fr-FR" sz="1400" dirty="0">
                <a:latin typeface="OpenDyslexic" pitchFamily="50" charset="0"/>
                <a:cs typeface="Times New Roman" charset="0"/>
              </a:rPr>
              <a:t>	B. Cartes paléogéographiques</a:t>
            </a:r>
            <a:endParaRPr lang="fr-FR" sz="1400" b="1" dirty="0">
              <a:latin typeface="OpenDyslexic" pitchFamily="50" charset="0"/>
              <a:cs typeface="Times New Roman" charset="0"/>
            </a:endParaRPr>
          </a:p>
        </p:txBody>
      </p:sp>
      <p:sp>
        <p:nvSpPr>
          <p:cNvPr id="19463" name="Text Box 7"/>
          <p:cNvSpPr txBox="1">
            <a:spLocks noChangeArrowheads="1"/>
          </p:cNvSpPr>
          <p:nvPr/>
        </p:nvSpPr>
        <p:spPr bwMode="auto">
          <a:xfrm>
            <a:off x="152400" y="561975"/>
            <a:ext cx="8794750" cy="523220"/>
          </a:xfrm>
          <a:prstGeom prst="rect">
            <a:avLst/>
          </a:prstGeom>
          <a:noFill/>
          <a:ln w="9525">
            <a:noFill/>
            <a:miter lim="800000"/>
            <a:headEnd/>
            <a:tailEnd/>
          </a:ln>
          <a:effectLst/>
        </p:spPr>
        <p:txBody>
          <a:bodyPr>
            <a:spAutoFit/>
          </a:bodyPr>
          <a:lstStyle/>
          <a:p>
            <a:pPr algn="ctr"/>
            <a:r>
              <a:rPr lang="fr-FR" sz="2800" i="1" dirty="0">
                <a:latin typeface="OpenDyslexic" pitchFamily="50" charset="0"/>
              </a:rPr>
              <a:t>La formation des Pyrénées</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smtClean="0">
                <a:solidFill>
                  <a:schemeClr val="bg1"/>
                </a:solidFill>
                <a:latin typeface="OpenDyslexic" pitchFamily="50" charset="0"/>
              </a:rPr>
              <a:t>Plan</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40238130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fin_cretace"/>
          <p:cNvPicPr>
            <a:picLocks noChangeAspect="1" noChangeArrowheads="1"/>
          </p:cNvPicPr>
          <p:nvPr/>
        </p:nvPicPr>
        <p:blipFill>
          <a:blip r:embed="rId2" cstate="print"/>
          <a:srcRect/>
          <a:stretch>
            <a:fillRect/>
          </a:stretch>
        </p:blipFill>
        <p:spPr bwMode="auto">
          <a:xfrm>
            <a:off x="457200" y="3455988"/>
            <a:ext cx="2498725" cy="2868612"/>
          </a:xfrm>
          <a:prstGeom prst="rect">
            <a:avLst/>
          </a:prstGeom>
          <a:noFill/>
        </p:spPr>
      </p:pic>
      <p:pic>
        <p:nvPicPr>
          <p:cNvPr id="129026" name="Picture 2" descr="campanien"/>
          <p:cNvPicPr>
            <a:picLocks noChangeAspect="1" noChangeArrowheads="1"/>
          </p:cNvPicPr>
          <p:nvPr/>
        </p:nvPicPr>
        <p:blipFill>
          <a:blip r:embed="rId3" cstate="print"/>
          <a:srcRect/>
          <a:stretch>
            <a:fillRect/>
          </a:stretch>
        </p:blipFill>
        <p:spPr bwMode="auto">
          <a:xfrm>
            <a:off x="3114675" y="428625"/>
            <a:ext cx="2143125" cy="2927350"/>
          </a:xfrm>
          <a:prstGeom prst="rect">
            <a:avLst/>
          </a:prstGeom>
          <a:noFill/>
        </p:spPr>
      </p:pic>
      <p:pic>
        <p:nvPicPr>
          <p:cNvPr id="129029" name="Picture 5" descr="eocene"/>
          <p:cNvPicPr>
            <a:picLocks noChangeAspect="1" noChangeArrowheads="1"/>
          </p:cNvPicPr>
          <p:nvPr/>
        </p:nvPicPr>
        <p:blipFill>
          <a:blip r:embed="rId4" cstate="print"/>
          <a:srcRect/>
          <a:stretch>
            <a:fillRect/>
          </a:stretch>
        </p:blipFill>
        <p:spPr bwMode="auto">
          <a:xfrm>
            <a:off x="2971800" y="3556000"/>
            <a:ext cx="2389188" cy="2844800"/>
          </a:xfrm>
          <a:prstGeom prst="rect">
            <a:avLst/>
          </a:prstGeom>
          <a:noFill/>
        </p:spPr>
      </p:pic>
      <p:pic>
        <p:nvPicPr>
          <p:cNvPr id="129027" name="Picture 3" descr="albien"/>
          <p:cNvPicPr>
            <a:picLocks noChangeAspect="1" noChangeArrowheads="1"/>
          </p:cNvPicPr>
          <p:nvPr/>
        </p:nvPicPr>
        <p:blipFill>
          <a:blip r:embed="rId5" cstate="print"/>
          <a:srcRect/>
          <a:stretch>
            <a:fillRect/>
          </a:stretch>
        </p:blipFill>
        <p:spPr bwMode="auto">
          <a:xfrm>
            <a:off x="439738" y="496888"/>
            <a:ext cx="2684462" cy="2338387"/>
          </a:xfrm>
          <a:prstGeom prst="rect">
            <a:avLst/>
          </a:prstGeom>
          <a:noFill/>
        </p:spPr>
      </p:pic>
      <p:sp>
        <p:nvSpPr>
          <p:cNvPr id="129032" name="Line 8"/>
          <p:cNvSpPr>
            <a:spLocks noChangeShapeType="1"/>
          </p:cNvSpPr>
          <p:nvPr/>
        </p:nvSpPr>
        <p:spPr bwMode="auto">
          <a:xfrm>
            <a:off x="958850" y="1463675"/>
            <a:ext cx="182563" cy="280988"/>
          </a:xfrm>
          <a:prstGeom prst="line">
            <a:avLst/>
          </a:prstGeom>
          <a:noFill/>
          <a:ln w="22225">
            <a:solidFill>
              <a:schemeClr val="tx1"/>
            </a:solidFill>
            <a:round/>
            <a:headEnd/>
            <a:tailEnd type="triangle" w="med" len="med"/>
          </a:ln>
          <a:effectLst/>
        </p:spPr>
        <p:txBody>
          <a:bodyPr/>
          <a:lstStyle/>
          <a:p>
            <a:endParaRPr lang="fr-FR"/>
          </a:p>
        </p:txBody>
      </p:sp>
      <p:sp>
        <p:nvSpPr>
          <p:cNvPr id="129033" name="Line 9"/>
          <p:cNvSpPr>
            <a:spLocks noChangeShapeType="1"/>
          </p:cNvSpPr>
          <p:nvPr/>
        </p:nvSpPr>
        <p:spPr bwMode="auto">
          <a:xfrm>
            <a:off x="1600200" y="1770063"/>
            <a:ext cx="182563" cy="280987"/>
          </a:xfrm>
          <a:prstGeom prst="line">
            <a:avLst/>
          </a:prstGeom>
          <a:noFill/>
          <a:ln w="22225">
            <a:solidFill>
              <a:schemeClr val="tx1"/>
            </a:solidFill>
            <a:round/>
            <a:headEnd/>
            <a:tailEnd type="triangle" w="med" len="med"/>
          </a:ln>
          <a:effectLst/>
        </p:spPr>
        <p:txBody>
          <a:bodyPr/>
          <a:lstStyle/>
          <a:p>
            <a:endParaRPr lang="fr-FR"/>
          </a:p>
        </p:txBody>
      </p:sp>
      <p:sp>
        <p:nvSpPr>
          <p:cNvPr id="129034" name="Line 10"/>
          <p:cNvSpPr>
            <a:spLocks noChangeShapeType="1"/>
          </p:cNvSpPr>
          <p:nvPr/>
        </p:nvSpPr>
        <p:spPr bwMode="auto">
          <a:xfrm>
            <a:off x="614363" y="2043113"/>
            <a:ext cx="182562" cy="280987"/>
          </a:xfrm>
          <a:prstGeom prst="line">
            <a:avLst/>
          </a:prstGeom>
          <a:noFill/>
          <a:ln w="22225">
            <a:solidFill>
              <a:schemeClr val="tx1"/>
            </a:solidFill>
            <a:round/>
            <a:headEnd/>
            <a:tailEnd type="triangle" w="med" len="med"/>
          </a:ln>
          <a:effectLst/>
        </p:spPr>
        <p:txBody>
          <a:bodyPr/>
          <a:lstStyle/>
          <a:p>
            <a:endParaRPr lang="fr-FR"/>
          </a:p>
        </p:txBody>
      </p:sp>
      <p:sp>
        <p:nvSpPr>
          <p:cNvPr id="129035" name="Text Box 11"/>
          <p:cNvSpPr txBox="1">
            <a:spLocks noChangeArrowheads="1"/>
          </p:cNvSpPr>
          <p:nvPr/>
        </p:nvSpPr>
        <p:spPr bwMode="auto">
          <a:xfrm>
            <a:off x="1981200" y="930275"/>
            <a:ext cx="1295400" cy="517525"/>
          </a:xfrm>
          <a:prstGeom prst="rect">
            <a:avLst/>
          </a:prstGeom>
          <a:noFill/>
          <a:ln w="9525">
            <a:noFill/>
            <a:miter lim="800000"/>
            <a:headEnd/>
            <a:tailEnd/>
          </a:ln>
          <a:effectLst/>
        </p:spPr>
        <p:txBody>
          <a:bodyPr>
            <a:spAutoFit/>
          </a:bodyPr>
          <a:lstStyle/>
          <a:p>
            <a:pPr algn="ctr">
              <a:spcBef>
                <a:spcPct val="50000"/>
              </a:spcBef>
            </a:pPr>
            <a:r>
              <a:rPr lang="fr-FR" sz="1400"/>
              <a:t>Bassins</a:t>
            </a:r>
            <a:br>
              <a:rPr lang="fr-FR" sz="1400"/>
            </a:br>
            <a:r>
              <a:rPr lang="fr-FR" sz="1400"/>
              <a:t>pull-apart</a:t>
            </a:r>
          </a:p>
        </p:txBody>
      </p:sp>
      <p:sp>
        <p:nvSpPr>
          <p:cNvPr id="129036" name="Line 12"/>
          <p:cNvSpPr>
            <a:spLocks noChangeShapeType="1"/>
          </p:cNvSpPr>
          <p:nvPr/>
        </p:nvSpPr>
        <p:spPr bwMode="auto">
          <a:xfrm flipH="1">
            <a:off x="1974850" y="1409700"/>
            <a:ext cx="581025" cy="427038"/>
          </a:xfrm>
          <a:prstGeom prst="line">
            <a:avLst/>
          </a:prstGeom>
          <a:noFill/>
          <a:ln w="15875">
            <a:solidFill>
              <a:schemeClr val="tx1"/>
            </a:solidFill>
            <a:round/>
            <a:headEnd/>
            <a:tailEnd type="triangle" w="med" len="med"/>
          </a:ln>
          <a:effectLst/>
        </p:spPr>
        <p:txBody>
          <a:bodyPr/>
          <a:lstStyle/>
          <a:p>
            <a:endParaRPr lang="fr-FR"/>
          </a:p>
        </p:txBody>
      </p:sp>
      <p:sp>
        <p:nvSpPr>
          <p:cNvPr id="129037" name="Text Box 13"/>
          <p:cNvSpPr txBox="1">
            <a:spLocks noChangeArrowheads="1"/>
          </p:cNvSpPr>
          <p:nvPr/>
        </p:nvSpPr>
        <p:spPr bwMode="auto">
          <a:xfrm>
            <a:off x="2222500" y="2355850"/>
            <a:ext cx="742950" cy="334963"/>
          </a:xfrm>
          <a:prstGeom prst="rect">
            <a:avLst/>
          </a:prstGeom>
          <a:noFill/>
          <a:ln w="9525">
            <a:noFill/>
            <a:miter lim="800000"/>
            <a:headEnd/>
            <a:tailEnd/>
          </a:ln>
          <a:effectLst/>
        </p:spPr>
        <p:txBody>
          <a:bodyPr>
            <a:spAutoFit/>
          </a:bodyPr>
          <a:lstStyle/>
          <a:p>
            <a:pPr>
              <a:spcBef>
                <a:spcPct val="50000"/>
              </a:spcBef>
            </a:pPr>
            <a:r>
              <a:rPr lang="fr-FR" sz="1600"/>
              <a:t>FNP</a:t>
            </a:r>
          </a:p>
        </p:txBody>
      </p:sp>
      <p:sp>
        <p:nvSpPr>
          <p:cNvPr id="129038" name="Line 14"/>
          <p:cNvSpPr>
            <a:spLocks noChangeShapeType="1"/>
          </p:cNvSpPr>
          <p:nvPr/>
        </p:nvSpPr>
        <p:spPr bwMode="auto">
          <a:xfrm flipV="1">
            <a:off x="2489200" y="2206625"/>
            <a:ext cx="104775" cy="211138"/>
          </a:xfrm>
          <a:prstGeom prst="line">
            <a:avLst/>
          </a:prstGeom>
          <a:noFill/>
          <a:ln w="9525">
            <a:solidFill>
              <a:schemeClr val="tx1"/>
            </a:solidFill>
            <a:round/>
            <a:headEnd/>
            <a:tailEnd type="triangle" w="med" len="med"/>
          </a:ln>
          <a:effectLst/>
        </p:spPr>
        <p:txBody>
          <a:bodyPr/>
          <a:lstStyle/>
          <a:p>
            <a:endParaRPr lang="fr-FR"/>
          </a:p>
        </p:txBody>
      </p:sp>
      <p:sp>
        <p:nvSpPr>
          <p:cNvPr id="129039" name="Text Box 15"/>
          <p:cNvSpPr txBox="1">
            <a:spLocks noChangeArrowheads="1"/>
          </p:cNvSpPr>
          <p:nvPr/>
        </p:nvSpPr>
        <p:spPr bwMode="auto">
          <a:xfrm>
            <a:off x="533400" y="3206750"/>
            <a:ext cx="2379663" cy="223838"/>
          </a:xfrm>
          <a:prstGeom prst="rect">
            <a:avLst/>
          </a:prstGeom>
          <a:solidFill>
            <a:srgbClr val="8ACD85"/>
          </a:solidFill>
          <a:ln w="9525">
            <a:noFill/>
            <a:miter lim="800000"/>
            <a:headEnd/>
            <a:tailEnd/>
          </a:ln>
          <a:effectLst/>
        </p:spPr>
        <p:txBody>
          <a:bodyPr anchor="ctr" anchorCtr="1"/>
          <a:lstStyle/>
          <a:p>
            <a:pPr algn="ctr"/>
            <a:r>
              <a:rPr lang="fr-FR" sz="1600"/>
              <a:t>De l’Albien au Campanien</a:t>
            </a:r>
          </a:p>
        </p:txBody>
      </p:sp>
      <p:sp>
        <p:nvSpPr>
          <p:cNvPr id="129040" name="Text Box 16"/>
          <p:cNvSpPr txBox="1">
            <a:spLocks noChangeArrowheads="1"/>
          </p:cNvSpPr>
          <p:nvPr/>
        </p:nvSpPr>
        <p:spPr bwMode="auto">
          <a:xfrm>
            <a:off x="4038600" y="3206750"/>
            <a:ext cx="1487488" cy="223838"/>
          </a:xfrm>
          <a:prstGeom prst="rect">
            <a:avLst/>
          </a:prstGeom>
          <a:solidFill>
            <a:srgbClr val="8ACD85">
              <a:alpha val="50000"/>
            </a:srgbClr>
          </a:solidFill>
          <a:ln w="9525">
            <a:noFill/>
            <a:miter lim="800000"/>
            <a:headEnd/>
            <a:tailEnd/>
          </a:ln>
          <a:effectLst/>
        </p:spPr>
        <p:txBody>
          <a:bodyPr anchor="ctr" anchorCtr="1"/>
          <a:lstStyle/>
          <a:p>
            <a:pPr algn="ctr"/>
            <a:r>
              <a:rPr lang="fr-FR" sz="1600"/>
              <a:t>Au Campanien</a:t>
            </a:r>
          </a:p>
        </p:txBody>
      </p:sp>
      <p:sp>
        <p:nvSpPr>
          <p:cNvPr id="129041" name="Text Box 17"/>
          <p:cNvSpPr txBox="1">
            <a:spLocks noChangeArrowheads="1"/>
          </p:cNvSpPr>
          <p:nvPr/>
        </p:nvSpPr>
        <p:spPr bwMode="auto">
          <a:xfrm>
            <a:off x="3055938" y="1422400"/>
            <a:ext cx="744537" cy="336550"/>
          </a:xfrm>
          <a:prstGeom prst="rect">
            <a:avLst/>
          </a:prstGeom>
          <a:noFill/>
          <a:ln w="9525">
            <a:noFill/>
            <a:miter lim="800000"/>
            <a:headEnd/>
            <a:tailEnd/>
          </a:ln>
          <a:effectLst/>
        </p:spPr>
        <p:txBody>
          <a:bodyPr>
            <a:spAutoFit/>
          </a:bodyPr>
          <a:lstStyle/>
          <a:p>
            <a:pPr>
              <a:spcBef>
                <a:spcPct val="50000"/>
              </a:spcBef>
            </a:pPr>
            <a:r>
              <a:rPr lang="fr-FR" sz="1600"/>
              <a:t>ZNP</a:t>
            </a:r>
          </a:p>
        </p:txBody>
      </p:sp>
      <p:sp>
        <p:nvSpPr>
          <p:cNvPr id="129042" name="Line 18"/>
          <p:cNvSpPr>
            <a:spLocks noChangeShapeType="1"/>
          </p:cNvSpPr>
          <p:nvPr/>
        </p:nvSpPr>
        <p:spPr bwMode="auto">
          <a:xfrm>
            <a:off x="3530600" y="1646238"/>
            <a:ext cx="492125" cy="296862"/>
          </a:xfrm>
          <a:prstGeom prst="line">
            <a:avLst/>
          </a:prstGeom>
          <a:noFill/>
          <a:ln w="9525">
            <a:solidFill>
              <a:schemeClr val="tx1"/>
            </a:solidFill>
            <a:round/>
            <a:headEnd/>
            <a:tailEnd type="triangle" w="med" len="med"/>
          </a:ln>
          <a:effectLst/>
        </p:spPr>
        <p:txBody>
          <a:bodyPr/>
          <a:lstStyle/>
          <a:p>
            <a:endParaRPr lang="fr-FR"/>
          </a:p>
        </p:txBody>
      </p:sp>
      <p:sp>
        <p:nvSpPr>
          <p:cNvPr id="129045" name="Rectangle 21"/>
          <p:cNvSpPr>
            <a:spLocks noChangeArrowheads="1"/>
          </p:cNvSpPr>
          <p:nvPr/>
        </p:nvSpPr>
        <p:spPr bwMode="auto">
          <a:xfrm>
            <a:off x="3048000" y="457200"/>
            <a:ext cx="2590800" cy="3048000"/>
          </a:xfrm>
          <a:prstGeom prst="rect">
            <a:avLst/>
          </a:prstGeom>
          <a:noFill/>
          <a:ln w="9525">
            <a:solidFill>
              <a:schemeClr val="tx1"/>
            </a:solidFill>
            <a:miter lim="800000"/>
            <a:headEnd/>
            <a:tailEnd/>
          </a:ln>
          <a:effectLst/>
        </p:spPr>
        <p:txBody>
          <a:bodyPr wrap="none" anchor="ctr"/>
          <a:lstStyle/>
          <a:p>
            <a:endParaRPr lang="fr-FR"/>
          </a:p>
        </p:txBody>
      </p:sp>
      <p:sp>
        <p:nvSpPr>
          <p:cNvPr id="129046" name="Rectangle 22"/>
          <p:cNvSpPr>
            <a:spLocks noChangeArrowheads="1"/>
          </p:cNvSpPr>
          <p:nvPr/>
        </p:nvSpPr>
        <p:spPr bwMode="auto">
          <a:xfrm>
            <a:off x="3048000" y="3505200"/>
            <a:ext cx="2590800" cy="3048000"/>
          </a:xfrm>
          <a:prstGeom prst="rect">
            <a:avLst/>
          </a:prstGeom>
          <a:noFill/>
          <a:ln w="9525">
            <a:solidFill>
              <a:schemeClr val="tx1"/>
            </a:solidFill>
            <a:miter lim="800000"/>
            <a:headEnd/>
            <a:tailEnd/>
          </a:ln>
          <a:effectLst/>
        </p:spPr>
        <p:txBody>
          <a:bodyPr wrap="none" anchor="ctr"/>
          <a:lstStyle/>
          <a:p>
            <a:endParaRPr lang="fr-FR"/>
          </a:p>
        </p:txBody>
      </p:sp>
      <p:sp>
        <p:nvSpPr>
          <p:cNvPr id="129047" name="Rectangle 23"/>
          <p:cNvSpPr>
            <a:spLocks noChangeArrowheads="1"/>
          </p:cNvSpPr>
          <p:nvPr/>
        </p:nvSpPr>
        <p:spPr bwMode="auto">
          <a:xfrm>
            <a:off x="455613" y="3505200"/>
            <a:ext cx="2592387" cy="3048000"/>
          </a:xfrm>
          <a:prstGeom prst="rect">
            <a:avLst/>
          </a:prstGeom>
          <a:noFill/>
          <a:ln w="9525">
            <a:solidFill>
              <a:schemeClr val="tx1"/>
            </a:solidFill>
            <a:miter lim="800000"/>
            <a:headEnd/>
            <a:tailEnd/>
          </a:ln>
          <a:effectLst/>
        </p:spPr>
        <p:txBody>
          <a:bodyPr wrap="none" anchor="ctr"/>
          <a:lstStyle/>
          <a:p>
            <a:endParaRPr lang="fr-FR"/>
          </a:p>
        </p:txBody>
      </p:sp>
      <p:sp>
        <p:nvSpPr>
          <p:cNvPr id="129048" name="Rectangle 24"/>
          <p:cNvSpPr>
            <a:spLocks noChangeArrowheads="1"/>
          </p:cNvSpPr>
          <p:nvPr/>
        </p:nvSpPr>
        <p:spPr bwMode="auto">
          <a:xfrm>
            <a:off x="455613" y="457200"/>
            <a:ext cx="2592387" cy="3048000"/>
          </a:xfrm>
          <a:prstGeom prst="rect">
            <a:avLst/>
          </a:prstGeom>
          <a:noFill/>
          <a:ln w="9525">
            <a:solidFill>
              <a:schemeClr val="tx1"/>
            </a:solidFill>
            <a:miter lim="800000"/>
            <a:headEnd/>
            <a:tailEnd/>
          </a:ln>
          <a:effectLst/>
        </p:spPr>
        <p:txBody>
          <a:bodyPr wrap="none" anchor="ctr"/>
          <a:lstStyle/>
          <a:p>
            <a:endParaRPr lang="fr-FR"/>
          </a:p>
        </p:txBody>
      </p:sp>
      <p:sp>
        <p:nvSpPr>
          <p:cNvPr id="129052" name="Text Box 28"/>
          <p:cNvSpPr txBox="1">
            <a:spLocks noChangeArrowheads="1"/>
          </p:cNvSpPr>
          <p:nvPr/>
        </p:nvSpPr>
        <p:spPr bwMode="auto">
          <a:xfrm>
            <a:off x="1524000" y="6253163"/>
            <a:ext cx="1389063" cy="223837"/>
          </a:xfrm>
          <a:prstGeom prst="rect">
            <a:avLst/>
          </a:prstGeom>
          <a:solidFill>
            <a:srgbClr val="8ACD85">
              <a:alpha val="50000"/>
            </a:srgbClr>
          </a:solidFill>
          <a:ln w="9525">
            <a:noFill/>
            <a:miter lim="800000"/>
            <a:headEnd/>
            <a:tailEnd/>
          </a:ln>
          <a:effectLst/>
        </p:spPr>
        <p:txBody>
          <a:bodyPr anchor="ctr" anchorCtr="1"/>
          <a:lstStyle/>
          <a:p>
            <a:pPr algn="ctr"/>
            <a:r>
              <a:rPr lang="fr-FR" sz="1600"/>
              <a:t>Fin du Crétacé</a:t>
            </a:r>
          </a:p>
        </p:txBody>
      </p:sp>
      <p:sp>
        <p:nvSpPr>
          <p:cNvPr id="129053" name="Text Box 29"/>
          <p:cNvSpPr txBox="1">
            <a:spLocks noChangeArrowheads="1"/>
          </p:cNvSpPr>
          <p:nvPr/>
        </p:nvSpPr>
        <p:spPr bwMode="auto">
          <a:xfrm>
            <a:off x="3733800" y="6248400"/>
            <a:ext cx="1770063" cy="223838"/>
          </a:xfrm>
          <a:prstGeom prst="rect">
            <a:avLst/>
          </a:prstGeom>
          <a:solidFill>
            <a:srgbClr val="EACE68"/>
          </a:solidFill>
          <a:ln w="9525">
            <a:noFill/>
            <a:miter lim="800000"/>
            <a:headEnd/>
            <a:tailEnd/>
          </a:ln>
          <a:effectLst/>
        </p:spPr>
        <p:txBody>
          <a:bodyPr anchor="ctr" anchorCtr="1"/>
          <a:lstStyle/>
          <a:p>
            <a:pPr algn="ctr"/>
            <a:r>
              <a:rPr lang="fr-FR" sz="1600"/>
              <a:t>Eocène moy. Sup.</a:t>
            </a:r>
          </a:p>
        </p:txBody>
      </p:sp>
      <p:sp>
        <p:nvSpPr>
          <p:cNvPr id="129054" name="Line 30"/>
          <p:cNvSpPr>
            <a:spLocks noChangeShapeType="1"/>
          </p:cNvSpPr>
          <p:nvPr/>
        </p:nvSpPr>
        <p:spPr bwMode="auto">
          <a:xfrm flipV="1">
            <a:off x="2209800" y="5410200"/>
            <a:ext cx="0" cy="381000"/>
          </a:xfrm>
          <a:prstGeom prst="line">
            <a:avLst/>
          </a:prstGeom>
          <a:noFill/>
          <a:ln w="22225">
            <a:solidFill>
              <a:schemeClr val="tx1"/>
            </a:solidFill>
            <a:round/>
            <a:headEnd/>
            <a:tailEnd type="triangle" w="med" len="med"/>
          </a:ln>
          <a:effectLst/>
        </p:spPr>
        <p:txBody>
          <a:bodyPr/>
          <a:lstStyle/>
          <a:p>
            <a:endParaRPr lang="fr-FR"/>
          </a:p>
        </p:txBody>
      </p:sp>
      <p:sp>
        <p:nvSpPr>
          <p:cNvPr id="129055" name="Line 31"/>
          <p:cNvSpPr>
            <a:spLocks noChangeShapeType="1"/>
          </p:cNvSpPr>
          <p:nvPr/>
        </p:nvSpPr>
        <p:spPr bwMode="auto">
          <a:xfrm flipV="1">
            <a:off x="3822700" y="5105400"/>
            <a:ext cx="0" cy="381000"/>
          </a:xfrm>
          <a:prstGeom prst="line">
            <a:avLst/>
          </a:prstGeom>
          <a:noFill/>
          <a:ln w="22225">
            <a:solidFill>
              <a:schemeClr val="tx1"/>
            </a:solidFill>
            <a:round/>
            <a:headEnd/>
            <a:tailEnd type="triangle" w="med" len="med"/>
          </a:ln>
          <a:effectLst/>
        </p:spPr>
        <p:txBody>
          <a:bodyPr/>
          <a:lstStyle/>
          <a:p>
            <a:endParaRPr lang="fr-FR"/>
          </a:p>
        </p:txBody>
      </p:sp>
      <p:sp>
        <p:nvSpPr>
          <p:cNvPr id="129056" name="Line 32"/>
          <p:cNvSpPr>
            <a:spLocks noChangeShapeType="1"/>
          </p:cNvSpPr>
          <p:nvPr/>
        </p:nvSpPr>
        <p:spPr bwMode="auto">
          <a:xfrm flipV="1">
            <a:off x="4356100" y="5105400"/>
            <a:ext cx="0" cy="381000"/>
          </a:xfrm>
          <a:prstGeom prst="line">
            <a:avLst/>
          </a:prstGeom>
          <a:noFill/>
          <a:ln w="22225">
            <a:solidFill>
              <a:schemeClr val="tx1"/>
            </a:solidFill>
            <a:round/>
            <a:headEnd/>
            <a:tailEnd type="triangle" w="med" len="med"/>
          </a:ln>
          <a:effectLst/>
        </p:spPr>
        <p:txBody>
          <a:bodyPr/>
          <a:lstStyle/>
          <a:p>
            <a:endParaRPr lang="fr-FR"/>
          </a:p>
        </p:txBody>
      </p:sp>
      <p:pic>
        <p:nvPicPr>
          <p:cNvPr id="129057" name="Picture 33" descr="echelle_des_temps"/>
          <p:cNvPicPr>
            <a:picLocks noChangeAspect="1" noChangeArrowheads="1"/>
          </p:cNvPicPr>
          <p:nvPr/>
        </p:nvPicPr>
        <p:blipFill>
          <a:blip r:embed="rId6" cstate="print"/>
          <a:srcRect/>
          <a:stretch>
            <a:fillRect/>
          </a:stretch>
        </p:blipFill>
        <p:spPr bwMode="auto">
          <a:xfrm>
            <a:off x="5715000" y="457200"/>
            <a:ext cx="1325563" cy="6096000"/>
          </a:xfrm>
          <a:prstGeom prst="rect">
            <a:avLst/>
          </a:prstGeom>
          <a:noFill/>
        </p:spPr>
      </p:pic>
      <p:sp>
        <p:nvSpPr>
          <p:cNvPr id="129058" name="Text Box 34"/>
          <p:cNvSpPr txBox="1">
            <a:spLocks noChangeArrowheads="1"/>
          </p:cNvSpPr>
          <p:nvPr/>
        </p:nvSpPr>
        <p:spPr bwMode="auto">
          <a:xfrm>
            <a:off x="533400" y="533400"/>
            <a:ext cx="914400" cy="228600"/>
          </a:xfrm>
          <a:prstGeom prst="rect">
            <a:avLst/>
          </a:prstGeom>
          <a:solidFill>
            <a:srgbClr val="8ACD85"/>
          </a:solidFill>
          <a:ln w="9525">
            <a:noFill/>
            <a:miter lim="800000"/>
            <a:headEnd/>
            <a:tailEnd/>
          </a:ln>
          <a:effectLst/>
        </p:spPr>
        <p:txBody>
          <a:bodyPr anchor="ctr" anchorCtr="1"/>
          <a:lstStyle/>
          <a:p>
            <a:pPr>
              <a:spcBef>
                <a:spcPct val="50000"/>
              </a:spcBef>
            </a:pPr>
            <a:r>
              <a:rPr lang="fr-FR" sz="1800" dirty="0"/>
              <a:t>110 Ma</a:t>
            </a:r>
          </a:p>
        </p:txBody>
      </p:sp>
      <p:sp>
        <p:nvSpPr>
          <p:cNvPr id="129059" name="Text Box 35"/>
          <p:cNvSpPr txBox="1">
            <a:spLocks noChangeArrowheads="1"/>
          </p:cNvSpPr>
          <p:nvPr/>
        </p:nvSpPr>
        <p:spPr bwMode="auto">
          <a:xfrm>
            <a:off x="3124200" y="533400"/>
            <a:ext cx="838200" cy="228600"/>
          </a:xfrm>
          <a:prstGeom prst="rect">
            <a:avLst/>
          </a:prstGeom>
          <a:solidFill>
            <a:srgbClr val="8ACD85">
              <a:alpha val="50000"/>
            </a:srgbClr>
          </a:solidFill>
          <a:ln w="9525">
            <a:noFill/>
            <a:miter lim="800000"/>
            <a:headEnd/>
            <a:tailEnd/>
          </a:ln>
          <a:effectLst/>
        </p:spPr>
        <p:txBody>
          <a:bodyPr anchor="ctr" anchorCtr="1"/>
          <a:lstStyle/>
          <a:p>
            <a:pPr>
              <a:spcBef>
                <a:spcPct val="50000"/>
              </a:spcBef>
            </a:pPr>
            <a:r>
              <a:rPr lang="fr-FR" sz="1800"/>
              <a:t>75 Ma</a:t>
            </a:r>
          </a:p>
        </p:txBody>
      </p:sp>
      <p:sp>
        <p:nvSpPr>
          <p:cNvPr id="129060" name="Text Box 36"/>
          <p:cNvSpPr txBox="1">
            <a:spLocks noChangeArrowheads="1"/>
          </p:cNvSpPr>
          <p:nvPr/>
        </p:nvSpPr>
        <p:spPr bwMode="auto">
          <a:xfrm>
            <a:off x="533400" y="3581400"/>
            <a:ext cx="838200" cy="228600"/>
          </a:xfrm>
          <a:prstGeom prst="rect">
            <a:avLst/>
          </a:prstGeom>
          <a:solidFill>
            <a:srgbClr val="8ACD85">
              <a:alpha val="50000"/>
            </a:srgbClr>
          </a:solidFill>
          <a:ln w="9525">
            <a:noFill/>
            <a:miter lim="800000"/>
            <a:headEnd/>
            <a:tailEnd/>
          </a:ln>
          <a:effectLst/>
        </p:spPr>
        <p:txBody>
          <a:bodyPr anchor="ctr" anchorCtr="1"/>
          <a:lstStyle/>
          <a:p>
            <a:pPr>
              <a:spcBef>
                <a:spcPct val="50000"/>
              </a:spcBef>
            </a:pPr>
            <a:r>
              <a:rPr lang="fr-FR" sz="1800"/>
              <a:t>65 Ma</a:t>
            </a:r>
          </a:p>
        </p:txBody>
      </p:sp>
      <p:sp>
        <p:nvSpPr>
          <p:cNvPr id="129061" name="Text Box 37"/>
          <p:cNvSpPr txBox="1">
            <a:spLocks noChangeArrowheads="1"/>
          </p:cNvSpPr>
          <p:nvPr/>
        </p:nvSpPr>
        <p:spPr bwMode="auto">
          <a:xfrm>
            <a:off x="3124200" y="3581400"/>
            <a:ext cx="838200" cy="228600"/>
          </a:xfrm>
          <a:prstGeom prst="rect">
            <a:avLst/>
          </a:prstGeom>
          <a:solidFill>
            <a:srgbClr val="EACE68"/>
          </a:solidFill>
          <a:ln w="9525">
            <a:noFill/>
            <a:miter lim="800000"/>
            <a:headEnd/>
            <a:tailEnd/>
          </a:ln>
          <a:effectLst/>
        </p:spPr>
        <p:txBody>
          <a:bodyPr anchor="ctr" anchorCtr="1"/>
          <a:lstStyle/>
          <a:p>
            <a:pPr>
              <a:spcBef>
                <a:spcPct val="50000"/>
              </a:spcBef>
            </a:pPr>
            <a:r>
              <a:rPr lang="fr-FR" sz="1800"/>
              <a:t>40 Ma</a:t>
            </a:r>
          </a:p>
        </p:txBody>
      </p:sp>
      <p:sp>
        <p:nvSpPr>
          <p:cNvPr id="129062" name="AutoShape 38"/>
          <p:cNvSpPr>
            <a:spLocks noChangeArrowheads="1"/>
          </p:cNvSpPr>
          <p:nvPr/>
        </p:nvSpPr>
        <p:spPr bwMode="auto">
          <a:xfrm>
            <a:off x="7067550" y="2859088"/>
            <a:ext cx="180975" cy="685800"/>
          </a:xfrm>
          <a:prstGeom prst="upDownArrow">
            <a:avLst>
              <a:gd name="adj1" fmla="val 50000"/>
              <a:gd name="adj2" fmla="val 75789"/>
            </a:avLst>
          </a:prstGeom>
          <a:solidFill>
            <a:schemeClr val="accent1"/>
          </a:solidFill>
          <a:ln w="9525">
            <a:solidFill>
              <a:schemeClr val="tx1"/>
            </a:solidFill>
            <a:miter lim="800000"/>
            <a:headEnd/>
            <a:tailEnd/>
          </a:ln>
          <a:effectLst/>
        </p:spPr>
        <p:txBody>
          <a:bodyPr wrap="none" anchor="ctr"/>
          <a:lstStyle/>
          <a:p>
            <a:endParaRPr lang="fr-FR"/>
          </a:p>
        </p:txBody>
      </p:sp>
      <p:sp>
        <p:nvSpPr>
          <p:cNvPr id="129063" name="Text Box 39"/>
          <p:cNvSpPr txBox="1">
            <a:spLocks noChangeArrowheads="1"/>
          </p:cNvSpPr>
          <p:nvPr/>
        </p:nvSpPr>
        <p:spPr bwMode="auto">
          <a:xfrm>
            <a:off x="7239000" y="2780928"/>
            <a:ext cx="1905000" cy="830997"/>
          </a:xfrm>
          <a:prstGeom prst="rect">
            <a:avLst/>
          </a:prstGeom>
          <a:noFill/>
          <a:ln w="9525">
            <a:noFill/>
            <a:miter lim="800000"/>
            <a:headEnd/>
            <a:tailEnd/>
          </a:ln>
          <a:effectLst/>
        </p:spPr>
        <p:txBody>
          <a:bodyPr wrap="square">
            <a:spAutoFit/>
          </a:bodyPr>
          <a:lstStyle/>
          <a:p>
            <a:pPr>
              <a:spcBef>
                <a:spcPct val="50000"/>
              </a:spcBef>
            </a:pPr>
            <a:r>
              <a:rPr lang="fr-FR" sz="1200" dirty="0">
                <a:latin typeface="OpenDyslexic" pitchFamily="50" charset="0"/>
              </a:rPr>
              <a:t>Ouverture océanique et mouvement sénestre de l’Espagne</a:t>
            </a:r>
          </a:p>
        </p:txBody>
      </p:sp>
      <p:sp>
        <p:nvSpPr>
          <p:cNvPr id="129064" name="AutoShape 40"/>
          <p:cNvSpPr>
            <a:spLocks noChangeArrowheads="1"/>
          </p:cNvSpPr>
          <p:nvPr/>
        </p:nvSpPr>
        <p:spPr bwMode="auto">
          <a:xfrm>
            <a:off x="7067550" y="2151063"/>
            <a:ext cx="173038" cy="609600"/>
          </a:xfrm>
          <a:prstGeom prst="upDownArrow">
            <a:avLst>
              <a:gd name="adj1" fmla="val 50000"/>
              <a:gd name="adj2" fmla="val 70459"/>
            </a:avLst>
          </a:prstGeom>
          <a:solidFill>
            <a:srgbClr val="EACE68"/>
          </a:solidFill>
          <a:ln w="9525">
            <a:solidFill>
              <a:schemeClr val="tx1"/>
            </a:solidFill>
            <a:miter lim="800000"/>
            <a:headEnd/>
            <a:tailEnd/>
          </a:ln>
          <a:effectLst/>
        </p:spPr>
        <p:txBody>
          <a:bodyPr wrap="none" anchor="ctr"/>
          <a:lstStyle/>
          <a:p>
            <a:endParaRPr lang="fr-FR"/>
          </a:p>
        </p:txBody>
      </p:sp>
      <p:sp>
        <p:nvSpPr>
          <p:cNvPr id="129065" name="Text Box 41"/>
          <p:cNvSpPr txBox="1">
            <a:spLocks noChangeArrowheads="1"/>
          </p:cNvSpPr>
          <p:nvPr/>
        </p:nvSpPr>
        <p:spPr bwMode="auto">
          <a:xfrm>
            <a:off x="7239000" y="2316163"/>
            <a:ext cx="1752600" cy="276999"/>
          </a:xfrm>
          <a:prstGeom prst="rect">
            <a:avLst/>
          </a:prstGeom>
          <a:noFill/>
          <a:ln w="9525">
            <a:noFill/>
            <a:miter lim="800000"/>
            <a:headEnd/>
            <a:tailEnd/>
          </a:ln>
          <a:effectLst/>
        </p:spPr>
        <p:txBody>
          <a:bodyPr>
            <a:spAutoFit/>
          </a:bodyPr>
          <a:lstStyle/>
          <a:p>
            <a:pPr>
              <a:spcBef>
                <a:spcPct val="50000"/>
              </a:spcBef>
            </a:pPr>
            <a:r>
              <a:rPr lang="fr-FR" sz="1200" dirty="0">
                <a:latin typeface="OpenDyslexic" pitchFamily="50" charset="0"/>
              </a:rPr>
              <a:t>Collision Nord-Sud</a:t>
            </a:r>
          </a:p>
        </p:txBody>
      </p:sp>
      <p:sp>
        <p:nvSpPr>
          <p:cNvPr id="129067" name="Line 43"/>
          <p:cNvSpPr>
            <a:spLocks noChangeShapeType="1"/>
          </p:cNvSpPr>
          <p:nvPr/>
        </p:nvSpPr>
        <p:spPr bwMode="auto">
          <a:xfrm flipH="1">
            <a:off x="1333500" y="1030288"/>
            <a:ext cx="295275" cy="327025"/>
          </a:xfrm>
          <a:prstGeom prst="line">
            <a:avLst/>
          </a:prstGeom>
          <a:noFill/>
          <a:ln w="22225">
            <a:solidFill>
              <a:schemeClr val="tx1"/>
            </a:solidFill>
            <a:round/>
            <a:headEnd type="triangle" w="med" len="med"/>
            <a:tailEnd type="triangle" w="med" len="med"/>
          </a:ln>
          <a:effectLst/>
        </p:spPr>
        <p:txBody>
          <a:bodyPr/>
          <a:lstStyle/>
          <a:p>
            <a:endParaRPr lang="fr-FR"/>
          </a:p>
        </p:txBody>
      </p:sp>
      <p:sp>
        <p:nvSpPr>
          <p:cNvPr id="129068" name="Text Box 44"/>
          <p:cNvSpPr txBox="1">
            <a:spLocks noChangeArrowheads="1"/>
          </p:cNvSpPr>
          <p:nvPr/>
        </p:nvSpPr>
        <p:spPr bwMode="auto">
          <a:xfrm>
            <a:off x="1828800" y="4114800"/>
            <a:ext cx="1295400" cy="517525"/>
          </a:xfrm>
          <a:prstGeom prst="rect">
            <a:avLst/>
          </a:prstGeom>
          <a:noFill/>
          <a:ln w="9525">
            <a:noFill/>
            <a:miter lim="800000"/>
            <a:headEnd/>
            <a:tailEnd/>
          </a:ln>
          <a:effectLst/>
        </p:spPr>
        <p:txBody>
          <a:bodyPr>
            <a:spAutoFit/>
          </a:bodyPr>
          <a:lstStyle/>
          <a:p>
            <a:pPr algn="ctr">
              <a:spcBef>
                <a:spcPct val="50000"/>
              </a:spcBef>
            </a:pPr>
            <a:r>
              <a:rPr lang="fr-FR" sz="1400"/>
              <a:t>Début du</a:t>
            </a:r>
            <a:br>
              <a:rPr lang="fr-FR" sz="1400"/>
            </a:br>
            <a:r>
              <a:rPr lang="fr-FR" sz="1400"/>
              <a:t>plissement</a:t>
            </a:r>
          </a:p>
        </p:txBody>
      </p:sp>
      <p:sp>
        <p:nvSpPr>
          <p:cNvPr id="129069" name="Line 45"/>
          <p:cNvSpPr>
            <a:spLocks noChangeShapeType="1"/>
          </p:cNvSpPr>
          <p:nvPr/>
        </p:nvSpPr>
        <p:spPr bwMode="auto">
          <a:xfrm flipH="1">
            <a:off x="2384425" y="4613275"/>
            <a:ext cx="41275" cy="247650"/>
          </a:xfrm>
          <a:prstGeom prst="line">
            <a:avLst/>
          </a:prstGeom>
          <a:noFill/>
          <a:ln w="15875">
            <a:solidFill>
              <a:schemeClr val="tx1"/>
            </a:solidFill>
            <a:round/>
            <a:headEnd/>
            <a:tailEnd type="triangle" w="med" len="med"/>
          </a:ln>
          <a:effectLst/>
        </p:spPr>
        <p:txBody>
          <a:bodyPr/>
          <a:lstStyle/>
          <a:p>
            <a:endParaRPr lang="fr-FR"/>
          </a:p>
        </p:txBody>
      </p:sp>
      <p:sp>
        <p:nvSpPr>
          <p:cNvPr id="3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Histoire de la migration de la plaque </a:t>
            </a:r>
            <a:r>
              <a:rPr lang="fr-FR" sz="1600" dirty="0" smtClean="0">
                <a:solidFill>
                  <a:schemeClr val="bg1"/>
                </a:solidFill>
                <a:latin typeface="OpenDyslexic" pitchFamily="50" charset="0"/>
              </a:rPr>
              <a:t>ibérique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3" descr="Boillot_pour_la_science09"/>
          <p:cNvPicPr>
            <a:picLocks noChangeAspect="1" noChangeArrowheads="1"/>
          </p:cNvPicPr>
          <p:nvPr/>
        </p:nvPicPr>
        <p:blipFill>
          <a:blip r:embed="rId2" cstate="print"/>
          <a:srcRect/>
          <a:stretch>
            <a:fillRect/>
          </a:stretch>
        </p:blipFill>
        <p:spPr bwMode="auto">
          <a:xfrm>
            <a:off x="457200" y="533400"/>
            <a:ext cx="6477000" cy="5805488"/>
          </a:xfrm>
          <a:prstGeom prst="rect">
            <a:avLst/>
          </a:prstGeom>
          <a:noFill/>
        </p:spPr>
      </p:pic>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Histoire de la migration de la plaque </a:t>
            </a:r>
            <a:r>
              <a:rPr lang="fr-FR" sz="1600" dirty="0" smtClean="0">
                <a:solidFill>
                  <a:schemeClr val="bg1"/>
                </a:solidFill>
                <a:latin typeface="OpenDyslexic" pitchFamily="50" charset="0"/>
              </a:rPr>
              <a:t>ibérique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6" name="Rectangle 16"/>
          <p:cNvSpPr>
            <a:spLocks noChangeArrowheads="1"/>
          </p:cNvSpPr>
          <p:nvPr/>
        </p:nvSpPr>
        <p:spPr bwMode="auto">
          <a:xfrm>
            <a:off x="427762" y="6309900"/>
            <a:ext cx="2416046" cy="215444"/>
          </a:xfrm>
          <a:prstGeom prst="rect">
            <a:avLst/>
          </a:prstGeom>
          <a:noFill/>
          <a:ln w="9525">
            <a:noFill/>
            <a:miter lim="800000"/>
            <a:headEnd/>
            <a:tailEnd/>
          </a:ln>
          <a:effectLst/>
        </p:spPr>
        <p:txBody>
          <a:bodyPr wrap="none">
            <a:spAutoFit/>
          </a:bodyPr>
          <a:lstStyle/>
          <a:p>
            <a:r>
              <a:rPr lang="fr-FR" sz="800" dirty="0" err="1">
                <a:latin typeface="OpenDyslexic" pitchFamily="50" charset="0"/>
              </a:rPr>
              <a:t>Boillot</a:t>
            </a:r>
            <a:r>
              <a:rPr lang="fr-FR" sz="800" dirty="0">
                <a:latin typeface="OpenDyslexic" pitchFamily="50" charset="0"/>
              </a:rPr>
              <a:t>, J. Pour la Science n°27 </a:t>
            </a:r>
            <a:r>
              <a:rPr lang="fr-FR" sz="800" dirty="0" err="1">
                <a:latin typeface="OpenDyslexic" pitchFamily="50" charset="0"/>
              </a:rPr>
              <a:t>janv</a:t>
            </a:r>
            <a:r>
              <a:rPr lang="fr-FR" sz="800" dirty="0">
                <a:latin typeface="OpenDyslexic" pitchFamily="50" charset="0"/>
              </a:rPr>
              <a:t> 1980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descr="C:\Documents and Settings\seb\Mes documents\Enseignement\Doc_pedagogiques\Le_visage_changeant_de_la_Terre\01_NORIEN.TIF"/>
          <p:cNvPicPr>
            <a:picLocks noChangeAspect="1" noChangeArrowheads="1"/>
          </p:cNvPicPr>
          <p:nvPr/>
        </p:nvPicPr>
        <p:blipFill>
          <a:blip r:embed="rId2" cstate="print"/>
          <a:srcRect/>
          <a:stretch>
            <a:fillRect/>
          </a:stretch>
        </p:blipFill>
        <p:spPr bwMode="auto">
          <a:xfrm>
            <a:off x="457200" y="533400"/>
            <a:ext cx="8534400" cy="5667375"/>
          </a:xfrm>
          <a:prstGeom prst="rect">
            <a:avLst/>
          </a:prstGeom>
          <a:noFill/>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Cartes paléogéographiques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5" name="Rectangle 4"/>
          <p:cNvSpPr/>
          <p:nvPr/>
        </p:nvSpPr>
        <p:spPr>
          <a:xfrm>
            <a:off x="4469983" y="6383923"/>
            <a:ext cx="4134465" cy="338554"/>
          </a:xfrm>
          <a:prstGeom prst="rect">
            <a:avLst/>
          </a:prstGeom>
        </p:spPr>
        <p:txBody>
          <a:bodyPr wrap="none">
            <a:spAutoFit/>
          </a:bodyPr>
          <a:lstStyle/>
          <a:p>
            <a:r>
              <a:rPr lang="fr-FR" sz="800" dirty="0">
                <a:latin typeface="OpenDyslexic" pitchFamily="50" charset="0"/>
              </a:rPr>
              <a:t>Le visage changeant de la </a:t>
            </a:r>
            <a:r>
              <a:rPr lang="fr-FR" sz="800" dirty="0" smtClean="0">
                <a:latin typeface="OpenDyslexic" pitchFamily="50" charset="0"/>
              </a:rPr>
              <a:t>Terre, </a:t>
            </a:r>
            <a:r>
              <a:rPr lang="fr-FR" sz="800" dirty="0">
                <a:latin typeface="OpenDyslexic" pitchFamily="50" charset="0"/>
              </a:rPr>
              <a:t>Bruno </a:t>
            </a:r>
            <a:r>
              <a:rPr lang="fr-FR" sz="800" dirty="0" err="1">
                <a:latin typeface="OpenDyslexic" pitchFamily="50" charset="0"/>
              </a:rPr>
              <a:t>Vrielynck</a:t>
            </a:r>
            <a:r>
              <a:rPr lang="fr-FR" sz="800" dirty="0">
                <a:latin typeface="OpenDyslexic" pitchFamily="50" charset="0"/>
              </a:rPr>
              <a:t> * &amp; Philippe </a:t>
            </a:r>
            <a:r>
              <a:rPr lang="fr-FR" sz="800" dirty="0" err="1" smtClean="0">
                <a:latin typeface="OpenDyslexic" pitchFamily="50" charset="0"/>
              </a:rPr>
              <a:t>Bouysse</a:t>
            </a:r>
            <a:r>
              <a:rPr lang="fr-FR" sz="800" dirty="0" smtClean="0">
                <a:latin typeface="OpenDyslexic" pitchFamily="50" charset="0"/>
              </a:rPr>
              <a:t>.</a:t>
            </a:r>
          </a:p>
          <a:p>
            <a:r>
              <a:rPr lang="fr-FR" sz="800" dirty="0" smtClean="0">
                <a:latin typeface="OpenDyslexic" pitchFamily="50" charset="0"/>
              </a:rPr>
              <a:t>Commission </a:t>
            </a:r>
            <a:r>
              <a:rPr lang="fr-FR" sz="800" dirty="0">
                <a:latin typeface="OpenDyslexic" pitchFamily="50" charset="0"/>
              </a:rPr>
              <a:t>de la Carte Géologique du Monde (CCGM), </a:t>
            </a:r>
            <a:r>
              <a:rPr lang="fr-FR" sz="800" dirty="0" smtClean="0">
                <a:latin typeface="OpenDyslexic" pitchFamily="50" charset="0"/>
              </a:rPr>
              <a:t>Paris.</a:t>
            </a:r>
            <a:endParaRPr lang="fr-FR" sz="800" dirty="0">
              <a:latin typeface="OpenDyslexic" pitchFamily="50"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1" name="Picture 5" descr="C:\Documents and Settings\seb\Mes documents\Enseignement\Doc_pedagogiques\Le_visage_changeant_de_la_Terre\png\02_TOARCIEN.png"/>
          <p:cNvPicPr>
            <a:picLocks noChangeAspect="1" noChangeArrowheads="1"/>
          </p:cNvPicPr>
          <p:nvPr/>
        </p:nvPicPr>
        <p:blipFill>
          <a:blip r:embed="rId2" cstate="print"/>
          <a:srcRect/>
          <a:stretch>
            <a:fillRect/>
          </a:stretch>
        </p:blipFill>
        <p:spPr bwMode="auto">
          <a:xfrm>
            <a:off x="457200" y="533400"/>
            <a:ext cx="8534400" cy="5659438"/>
          </a:xfrm>
          <a:prstGeom prst="rect">
            <a:avLst/>
          </a:prstGeom>
          <a:noFill/>
        </p:spPr>
      </p:pic>
      <p:grpSp>
        <p:nvGrpSpPr>
          <p:cNvPr id="116745" name="Group 9"/>
          <p:cNvGrpSpPr>
            <a:grpSpLocks/>
          </p:cNvGrpSpPr>
          <p:nvPr/>
        </p:nvGrpSpPr>
        <p:grpSpPr bwMode="auto">
          <a:xfrm>
            <a:off x="457200" y="1828800"/>
            <a:ext cx="3935413" cy="4724400"/>
            <a:chOff x="288" y="1152"/>
            <a:chExt cx="2479" cy="2976"/>
          </a:xfrm>
        </p:grpSpPr>
        <p:pic>
          <p:nvPicPr>
            <p:cNvPr id="116743" name="Picture 7" descr="C:\Documents and Settings\seb\Mes documents\Enseignement\DEUG\SVT202\Cours\Cours_pyrenees\La formation_des_pyrenees\Toarcian.png"/>
            <p:cNvPicPr>
              <a:picLocks noChangeAspect="1" noChangeArrowheads="1"/>
            </p:cNvPicPr>
            <p:nvPr/>
          </p:nvPicPr>
          <p:blipFill>
            <a:blip r:embed="rId3" cstate="print"/>
            <a:srcRect/>
            <a:stretch>
              <a:fillRect/>
            </a:stretch>
          </p:blipFill>
          <p:spPr bwMode="auto">
            <a:xfrm>
              <a:off x="288" y="1152"/>
              <a:ext cx="2479" cy="2976"/>
            </a:xfrm>
            <a:prstGeom prst="rect">
              <a:avLst/>
            </a:prstGeom>
            <a:noFill/>
            <a:ln w="19050">
              <a:solidFill>
                <a:schemeClr val="tx1"/>
              </a:solidFill>
              <a:miter lim="800000"/>
              <a:headEnd/>
              <a:tailEnd/>
            </a:ln>
          </p:spPr>
        </p:pic>
        <p:pic>
          <p:nvPicPr>
            <p:cNvPr id="116744" name="Picture 8" descr="C:\Documents and Settings\seb\Mes documents\Enseignement\DEUG\SVT202\Cours\Cours_pyrenees\La formation_des_pyrenees\legende_traduite.png"/>
            <p:cNvPicPr>
              <a:picLocks noChangeAspect="1" noChangeArrowheads="1"/>
            </p:cNvPicPr>
            <p:nvPr/>
          </p:nvPicPr>
          <p:blipFill>
            <a:blip r:embed="rId4" cstate="print"/>
            <a:srcRect/>
            <a:stretch>
              <a:fillRect/>
            </a:stretch>
          </p:blipFill>
          <p:spPr bwMode="auto">
            <a:xfrm>
              <a:off x="288" y="1152"/>
              <a:ext cx="1200" cy="1113"/>
            </a:xfrm>
            <a:prstGeom prst="rect">
              <a:avLst/>
            </a:prstGeom>
            <a:noFill/>
            <a:ln w="19050">
              <a:solidFill>
                <a:schemeClr val="tx1"/>
              </a:solidFill>
              <a:miter lim="800000"/>
              <a:headEnd/>
              <a:tailEnd/>
            </a:ln>
          </p:spPr>
        </p:pic>
      </p:gr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Cartes paléogéographiques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8" name="Rectangle 7"/>
          <p:cNvSpPr/>
          <p:nvPr/>
        </p:nvSpPr>
        <p:spPr>
          <a:xfrm>
            <a:off x="4469983" y="6383923"/>
            <a:ext cx="4134465" cy="338554"/>
          </a:xfrm>
          <a:prstGeom prst="rect">
            <a:avLst/>
          </a:prstGeom>
        </p:spPr>
        <p:txBody>
          <a:bodyPr wrap="none">
            <a:spAutoFit/>
          </a:bodyPr>
          <a:lstStyle/>
          <a:p>
            <a:r>
              <a:rPr lang="fr-FR" sz="800" dirty="0">
                <a:latin typeface="OpenDyslexic" pitchFamily="50" charset="0"/>
              </a:rPr>
              <a:t>Le visage changeant de la </a:t>
            </a:r>
            <a:r>
              <a:rPr lang="fr-FR" sz="800" dirty="0" smtClean="0">
                <a:latin typeface="OpenDyslexic" pitchFamily="50" charset="0"/>
              </a:rPr>
              <a:t>Terre, </a:t>
            </a:r>
            <a:r>
              <a:rPr lang="fr-FR" sz="800" dirty="0">
                <a:latin typeface="OpenDyslexic" pitchFamily="50" charset="0"/>
              </a:rPr>
              <a:t>Bruno </a:t>
            </a:r>
            <a:r>
              <a:rPr lang="fr-FR" sz="800" dirty="0" err="1">
                <a:latin typeface="OpenDyslexic" pitchFamily="50" charset="0"/>
              </a:rPr>
              <a:t>Vrielynck</a:t>
            </a:r>
            <a:r>
              <a:rPr lang="fr-FR" sz="800" dirty="0">
                <a:latin typeface="OpenDyslexic" pitchFamily="50" charset="0"/>
              </a:rPr>
              <a:t> * &amp; Philippe </a:t>
            </a:r>
            <a:r>
              <a:rPr lang="fr-FR" sz="800" dirty="0" err="1" smtClean="0">
                <a:latin typeface="OpenDyslexic" pitchFamily="50" charset="0"/>
              </a:rPr>
              <a:t>Bouysse</a:t>
            </a:r>
            <a:r>
              <a:rPr lang="fr-FR" sz="800" dirty="0" smtClean="0">
                <a:latin typeface="OpenDyslexic" pitchFamily="50" charset="0"/>
              </a:rPr>
              <a:t>.</a:t>
            </a:r>
          </a:p>
          <a:p>
            <a:r>
              <a:rPr lang="fr-FR" sz="800" dirty="0" smtClean="0">
                <a:latin typeface="OpenDyslexic" pitchFamily="50" charset="0"/>
              </a:rPr>
              <a:t>Commission </a:t>
            </a:r>
            <a:r>
              <a:rPr lang="fr-FR" sz="800" dirty="0">
                <a:latin typeface="OpenDyslexic" pitchFamily="50" charset="0"/>
              </a:rPr>
              <a:t>de la Carte Géologique du Monde (CCGM), </a:t>
            </a:r>
            <a:r>
              <a:rPr lang="fr-FR" sz="800" dirty="0" smtClean="0">
                <a:latin typeface="OpenDyslexic" pitchFamily="50" charset="0"/>
              </a:rPr>
              <a:t>Paris.</a:t>
            </a:r>
            <a:endParaRPr lang="fr-FR" sz="800" dirty="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6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C:\Documents and Settings\seb\Mes documents\Enseignement\Doc_pedagogiques\Le_visage_changeant_de_la_Terre\png\03_KIMMERIDGIEN.png"/>
          <p:cNvPicPr>
            <a:picLocks noChangeAspect="1" noChangeArrowheads="1"/>
          </p:cNvPicPr>
          <p:nvPr/>
        </p:nvPicPr>
        <p:blipFill>
          <a:blip r:embed="rId2" cstate="print"/>
          <a:srcRect/>
          <a:stretch>
            <a:fillRect/>
          </a:stretch>
        </p:blipFill>
        <p:spPr bwMode="auto">
          <a:xfrm>
            <a:off x="457200" y="533400"/>
            <a:ext cx="8534400" cy="5648325"/>
          </a:xfrm>
          <a:prstGeom prst="rect">
            <a:avLst/>
          </a:prstGeom>
          <a:noFill/>
        </p:spPr>
      </p:pic>
      <p:grpSp>
        <p:nvGrpSpPr>
          <p:cNvPr id="117767" name="Group 7"/>
          <p:cNvGrpSpPr>
            <a:grpSpLocks/>
          </p:cNvGrpSpPr>
          <p:nvPr/>
        </p:nvGrpSpPr>
        <p:grpSpPr bwMode="auto">
          <a:xfrm>
            <a:off x="457200" y="1828800"/>
            <a:ext cx="3938588" cy="4724400"/>
            <a:chOff x="288" y="1152"/>
            <a:chExt cx="2481" cy="2976"/>
          </a:xfrm>
        </p:grpSpPr>
        <p:pic>
          <p:nvPicPr>
            <p:cNvPr id="117765" name="Picture 5" descr="C:\Documents and Settings\seb\Mes documents\Enseignement\DEUG\SVT202\Cours\Cours_pyrenees\La formation_des_pyrenees\Kimmeridgian.png"/>
            <p:cNvPicPr>
              <a:picLocks noChangeAspect="1" noChangeArrowheads="1"/>
            </p:cNvPicPr>
            <p:nvPr/>
          </p:nvPicPr>
          <p:blipFill>
            <a:blip r:embed="rId3" cstate="print"/>
            <a:srcRect/>
            <a:stretch>
              <a:fillRect/>
            </a:stretch>
          </p:blipFill>
          <p:spPr bwMode="auto">
            <a:xfrm>
              <a:off x="288" y="1152"/>
              <a:ext cx="2481" cy="2976"/>
            </a:xfrm>
            <a:prstGeom prst="rect">
              <a:avLst/>
            </a:prstGeom>
            <a:noFill/>
            <a:ln w="19050">
              <a:solidFill>
                <a:schemeClr val="tx1"/>
              </a:solidFill>
              <a:miter lim="800000"/>
              <a:headEnd/>
              <a:tailEnd/>
            </a:ln>
          </p:spPr>
        </p:pic>
        <p:pic>
          <p:nvPicPr>
            <p:cNvPr id="117766" name="Picture 6" descr="C:\Documents and Settings\seb\Mes documents\Enseignement\DEUG\SVT202\Cours\Cours_pyrenees\La formation_des_pyrenees\legende_traduite.png"/>
            <p:cNvPicPr>
              <a:picLocks noChangeAspect="1" noChangeArrowheads="1"/>
            </p:cNvPicPr>
            <p:nvPr/>
          </p:nvPicPr>
          <p:blipFill>
            <a:blip r:embed="rId4" cstate="print"/>
            <a:srcRect/>
            <a:stretch>
              <a:fillRect/>
            </a:stretch>
          </p:blipFill>
          <p:spPr bwMode="auto">
            <a:xfrm>
              <a:off x="288" y="1152"/>
              <a:ext cx="1200" cy="1113"/>
            </a:xfrm>
            <a:prstGeom prst="rect">
              <a:avLst/>
            </a:prstGeom>
            <a:noFill/>
            <a:ln w="19050">
              <a:solidFill>
                <a:schemeClr val="tx1"/>
              </a:solidFill>
              <a:miter lim="800000"/>
              <a:headEnd/>
              <a:tailEnd/>
            </a:ln>
          </p:spPr>
        </p:pic>
      </p:gr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Cartes paléogéographiques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8" name="Rectangle 7"/>
          <p:cNvSpPr/>
          <p:nvPr/>
        </p:nvSpPr>
        <p:spPr>
          <a:xfrm>
            <a:off x="4469983" y="6383923"/>
            <a:ext cx="4134465" cy="338554"/>
          </a:xfrm>
          <a:prstGeom prst="rect">
            <a:avLst/>
          </a:prstGeom>
        </p:spPr>
        <p:txBody>
          <a:bodyPr wrap="none">
            <a:spAutoFit/>
          </a:bodyPr>
          <a:lstStyle/>
          <a:p>
            <a:r>
              <a:rPr lang="fr-FR" sz="800" dirty="0">
                <a:latin typeface="OpenDyslexic" pitchFamily="50" charset="0"/>
              </a:rPr>
              <a:t>Le visage changeant de la </a:t>
            </a:r>
            <a:r>
              <a:rPr lang="fr-FR" sz="800" dirty="0" smtClean="0">
                <a:latin typeface="OpenDyslexic" pitchFamily="50" charset="0"/>
              </a:rPr>
              <a:t>Terre, </a:t>
            </a:r>
            <a:r>
              <a:rPr lang="fr-FR" sz="800" dirty="0">
                <a:latin typeface="OpenDyslexic" pitchFamily="50" charset="0"/>
              </a:rPr>
              <a:t>Bruno </a:t>
            </a:r>
            <a:r>
              <a:rPr lang="fr-FR" sz="800" dirty="0" err="1">
                <a:latin typeface="OpenDyslexic" pitchFamily="50" charset="0"/>
              </a:rPr>
              <a:t>Vrielynck</a:t>
            </a:r>
            <a:r>
              <a:rPr lang="fr-FR" sz="800" dirty="0">
                <a:latin typeface="OpenDyslexic" pitchFamily="50" charset="0"/>
              </a:rPr>
              <a:t> * &amp; Philippe </a:t>
            </a:r>
            <a:r>
              <a:rPr lang="fr-FR" sz="800" dirty="0" err="1" smtClean="0">
                <a:latin typeface="OpenDyslexic" pitchFamily="50" charset="0"/>
              </a:rPr>
              <a:t>Bouysse</a:t>
            </a:r>
            <a:r>
              <a:rPr lang="fr-FR" sz="800" dirty="0" smtClean="0">
                <a:latin typeface="OpenDyslexic" pitchFamily="50" charset="0"/>
              </a:rPr>
              <a:t>.</a:t>
            </a:r>
          </a:p>
          <a:p>
            <a:r>
              <a:rPr lang="fr-FR" sz="800" dirty="0" smtClean="0">
                <a:latin typeface="OpenDyslexic" pitchFamily="50" charset="0"/>
              </a:rPr>
              <a:t>Commission </a:t>
            </a:r>
            <a:r>
              <a:rPr lang="fr-FR" sz="800" dirty="0">
                <a:latin typeface="OpenDyslexic" pitchFamily="50" charset="0"/>
              </a:rPr>
              <a:t>de la Carte Géologique du Monde (CCGM), </a:t>
            </a:r>
            <a:r>
              <a:rPr lang="fr-FR" sz="800" dirty="0" smtClean="0">
                <a:latin typeface="OpenDyslexic" pitchFamily="50" charset="0"/>
              </a:rPr>
              <a:t>Paris.</a:t>
            </a:r>
            <a:endParaRPr lang="fr-FR" sz="800" dirty="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7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1027" descr="C:\Documents and Settings\seb\Mes documents\Enseignement\DEUG\SVT202\Cours\Cours_pyrenees\Les_roches_des_pyrenees\poudingues de palassou.png"/>
          <p:cNvPicPr>
            <a:picLocks noChangeAspect="1" noChangeArrowheads="1"/>
          </p:cNvPicPr>
          <p:nvPr/>
        </p:nvPicPr>
        <p:blipFill>
          <a:blip r:embed="rId2" cstate="print"/>
          <a:srcRect/>
          <a:stretch>
            <a:fillRect/>
          </a:stretch>
        </p:blipFill>
        <p:spPr bwMode="auto">
          <a:xfrm>
            <a:off x="457200" y="533400"/>
            <a:ext cx="5257800" cy="3695700"/>
          </a:xfrm>
          <a:prstGeom prst="rect">
            <a:avLst/>
          </a:prstGeom>
          <a:noFill/>
        </p:spPr>
      </p:pic>
      <p:sp>
        <p:nvSpPr>
          <p:cNvPr id="101380" name="Text Box 1028"/>
          <p:cNvSpPr txBox="1">
            <a:spLocks noChangeArrowheads="1"/>
          </p:cNvSpPr>
          <p:nvPr/>
        </p:nvSpPr>
        <p:spPr bwMode="auto">
          <a:xfrm>
            <a:off x="533400" y="609600"/>
            <a:ext cx="2819400" cy="30777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fr-FR" sz="1400" dirty="0">
                <a:latin typeface="OpenDyslexic" pitchFamily="50" charset="0"/>
              </a:rPr>
              <a:t>Les poudingues de </a:t>
            </a:r>
            <a:r>
              <a:rPr lang="fr-FR" sz="1400" dirty="0" err="1">
                <a:latin typeface="OpenDyslexic" pitchFamily="50" charset="0"/>
              </a:rPr>
              <a:t>Palassou</a:t>
            </a:r>
            <a:endParaRPr lang="fr-FR" sz="1400" dirty="0">
              <a:latin typeface="OpenDyslexic" pitchFamily="50" charset="0"/>
            </a:endParaRPr>
          </a:p>
        </p:txBody>
      </p:sp>
      <p:sp>
        <p:nvSpPr>
          <p:cNvPr id="101381" name="Text Box 1029"/>
          <p:cNvSpPr txBox="1">
            <a:spLocks noChangeArrowheads="1"/>
          </p:cNvSpPr>
          <p:nvPr/>
        </p:nvSpPr>
        <p:spPr bwMode="auto">
          <a:xfrm>
            <a:off x="5867400" y="533400"/>
            <a:ext cx="3276600" cy="1077218"/>
          </a:xfrm>
          <a:prstGeom prst="rect">
            <a:avLst/>
          </a:prstGeom>
          <a:noFill/>
          <a:ln w="9525">
            <a:noFill/>
            <a:miter lim="800000"/>
            <a:headEnd/>
            <a:tailEnd/>
          </a:ln>
          <a:effectLst/>
        </p:spPr>
        <p:txBody>
          <a:bodyPr>
            <a:spAutoFit/>
          </a:bodyPr>
          <a:lstStyle/>
          <a:p>
            <a:r>
              <a:rPr lang="fr-FR" sz="1600" dirty="0" smtClean="0">
                <a:latin typeface="OpenDyslexic" pitchFamily="50" charset="0"/>
                <a:ea typeface="Adobe Fan Heiti Std B" pitchFamily="34" charset="-128"/>
              </a:rPr>
              <a:t>Roche détritique fluviatile (torrentielle) </a:t>
            </a:r>
            <a:r>
              <a:rPr lang="fr-FR" sz="1600" dirty="0" smtClean="0">
                <a:latin typeface="OpenDyslexic" pitchFamily="50" charset="0"/>
                <a:ea typeface="Adobe Fan Heiti Std B" pitchFamily="34" charset="-128"/>
                <a:sym typeface="Wingdings" pitchFamily="2" charset="2"/>
              </a:rPr>
              <a:t> </a:t>
            </a:r>
            <a:r>
              <a:rPr lang="fr-FR" sz="1600" b="1" dirty="0" smtClean="0">
                <a:latin typeface="OpenDyslexic" pitchFamily="50" charset="0"/>
                <a:ea typeface="Adobe Fan Heiti Std B" pitchFamily="34" charset="-128"/>
                <a:sym typeface="Wingdings" pitchFamily="2" charset="2"/>
              </a:rPr>
              <a:t>Éocène sup.</a:t>
            </a:r>
            <a:r>
              <a:rPr lang="fr-FR" sz="1600" dirty="0" smtClean="0">
                <a:latin typeface="OpenDyslexic" pitchFamily="50" charset="0"/>
                <a:ea typeface="Adobe Fan Heiti Std B" pitchFamily="34" charset="-128"/>
                <a:sym typeface="Wingdings" pitchFamily="2" charset="2"/>
              </a:rPr>
              <a:t>  </a:t>
            </a:r>
            <a:r>
              <a:rPr lang="fr-FR" sz="1600" dirty="0" err="1" smtClean="0">
                <a:latin typeface="OpenDyslexic" pitchFamily="50" charset="0"/>
                <a:ea typeface="Adobe Fan Heiti Std B" pitchFamily="34" charset="-128"/>
                <a:sym typeface="Wingdings" pitchFamily="2" charset="2"/>
              </a:rPr>
              <a:t>poundingues</a:t>
            </a:r>
            <a:r>
              <a:rPr lang="fr-FR" sz="1600" dirty="0" smtClean="0">
                <a:latin typeface="OpenDyslexic" pitchFamily="50" charset="0"/>
                <a:ea typeface="Adobe Fan Heiti Std B" pitchFamily="34" charset="-128"/>
                <a:sym typeface="Wingdings" pitchFamily="2" charset="2"/>
              </a:rPr>
              <a:t> </a:t>
            </a:r>
            <a:r>
              <a:rPr lang="fr-FR" sz="1600" dirty="0" err="1" smtClean="0">
                <a:latin typeface="OpenDyslexic" pitchFamily="50" charset="0"/>
                <a:ea typeface="Adobe Fan Heiti Std B" pitchFamily="34" charset="-128"/>
                <a:sym typeface="Wingdings" pitchFamily="2" charset="2"/>
              </a:rPr>
              <a:t>syn</a:t>
            </a:r>
            <a:r>
              <a:rPr lang="fr-FR" sz="1600" dirty="0" smtClean="0">
                <a:latin typeface="OpenDyslexic" pitchFamily="50" charset="0"/>
                <a:ea typeface="Adobe Fan Heiti Std B" pitchFamily="34" charset="-128"/>
                <a:sym typeface="Wingdings" pitchFamily="2" charset="2"/>
              </a:rPr>
              <a:t>-orogéniques.</a:t>
            </a:r>
            <a:endParaRPr lang="fr-FR" sz="1600" dirty="0">
              <a:latin typeface="OpenDyslexic" pitchFamily="50" charset="0"/>
              <a:ea typeface="Adobe Fan Heiti Std B" pitchFamily="34" charset="-128"/>
            </a:endParaRPr>
          </a:p>
        </p:txBody>
      </p:sp>
      <p:sp>
        <p:nvSpPr>
          <p:cNvPr id="101382" name="Rectangle 1030"/>
          <p:cNvSpPr>
            <a:spLocks noChangeArrowheads="1"/>
          </p:cNvSpPr>
          <p:nvPr/>
        </p:nvSpPr>
        <p:spPr bwMode="auto">
          <a:xfrm>
            <a:off x="5943600" y="1857375"/>
            <a:ext cx="2743200" cy="1077218"/>
          </a:xfrm>
          <a:prstGeom prst="rect">
            <a:avLst/>
          </a:prstGeom>
          <a:noFill/>
          <a:ln w="9525">
            <a:noFill/>
            <a:miter lim="800000"/>
            <a:headEnd/>
            <a:tailEnd/>
          </a:ln>
          <a:effectLst/>
        </p:spPr>
        <p:txBody>
          <a:bodyPr>
            <a:spAutoFit/>
          </a:bodyPr>
          <a:lstStyle/>
          <a:p>
            <a:r>
              <a:rPr lang="fr-FR" sz="1600" dirty="0" smtClean="0">
                <a:latin typeface="OpenDyslexic" pitchFamily="50" charset="0"/>
                <a:sym typeface="Wingdings" pitchFamily="2" charset="2"/>
              </a:rPr>
              <a:t>Remplissage </a:t>
            </a:r>
            <a:r>
              <a:rPr lang="fr-FR" sz="1600" dirty="0">
                <a:latin typeface="OpenDyslexic" pitchFamily="50" charset="0"/>
                <a:sym typeface="Wingdings" pitchFamily="2" charset="2"/>
              </a:rPr>
              <a:t>d’un bassin d’avant chaîne  fermeture du sillon </a:t>
            </a:r>
            <a:r>
              <a:rPr lang="fr-FR" sz="1600" dirty="0" smtClean="0">
                <a:latin typeface="OpenDyslexic" pitchFamily="50" charset="0"/>
                <a:sym typeface="Wingdings" pitchFamily="2" charset="2"/>
              </a:rPr>
              <a:t>Nord-Pyrénéen.</a:t>
            </a:r>
            <a:endParaRPr lang="fr-FR" sz="1600" dirty="0">
              <a:latin typeface="OpenDyslexic" pitchFamily="50" charset="0"/>
              <a:sym typeface="Wingdings" pitchFamily="2" charset="2"/>
            </a:endParaRP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Synthèse des évènements au </a:t>
            </a:r>
            <a:r>
              <a:rPr lang="fr-FR" sz="1600" dirty="0" smtClean="0">
                <a:solidFill>
                  <a:schemeClr val="bg1"/>
                </a:solidFill>
                <a:latin typeface="OpenDyslexic" pitchFamily="50" charset="0"/>
              </a:rPr>
              <a:t>tertiaire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C:\Documents and Settings\seb\Mes documents\Enseignement\Doc_pedagogiques\Le_visage_changeant_de_la_Terre\png\05_CENOMANIEN.png"/>
          <p:cNvPicPr>
            <a:picLocks noChangeAspect="1" noChangeArrowheads="1"/>
          </p:cNvPicPr>
          <p:nvPr/>
        </p:nvPicPr>
        <p:blipFill>
          <a:blip r:embed="rId2" cstate="print"/>
          <a:srcRect/>
          <a:stretch>
            <a:fillRect/>
          </a:stretch>
        </p:blipFill>
        <p:spPr bwMode="auto">
          <a:xfrm>
            <a:off x="457200" y="533400"/>
            <a:ext cx="8534400" cy="5657850"/>
          </a:xfrm>
          <a:prstGeom prst="rect">
            <a:avLst/>
          </a:prstGeom>
          <a:noFill/>
        </p:spPr>
      </p:pic>
      <p:grpSp>
        <p:nvGrpSpPr>
          <p:cNvPr id="119815" name="Group 7"/>
          <p:cNvGrpSpPr>
            <a:grpSpLocks/>
          </p:cNvGrpSpPr>
          <p:nvPr/>
        </p:nvGrpSpPr>
        <p:grpSpPr bwMode="auto">
          <a:xfrm>
            <a:off x="457200" y="1828800"/>
            <a:ext cx="3463925" cy="4724400"/>
            <a:chOff x="288" y="1152"/>
            <a:chExt cx="2182" cy="2976"/>
          </a:xfrm>
        </p:grpSpPr>
        <p:pic>
          <p:nvPicPr>
            <p:cNvPr id="119813" name="Picture 5" descr="C:\Documents and Settings\seb\Mes documents\Enseignement\DEUG\SVT202\Cours\Cours_pyrenees\La formation_des_pyrenees\Cenomanien.png"/>
            <p:cNvPicPr>
              <a:picLocks noChangeAspect="1" noChangeArrowheads="1"/>
            </p:cNvPicPr>
            <p:nvPr/>
          </p:nvPicPr>
          <p:blipFill>
            <a:blip r:embed="rId3" cstate="print"/>
            <a:srcRect/>
            <a:stretch>
              <a:fillRect/>
            </a:stretch>
          </p:blipFill>
          <p:spPr bwMode="auto">
            <a:xfrm>
              <a:off x="288" y="1152"/>
              <a:ext cx="2182" cy="2976"/>
            </a:xfrm>
            <a:prstGeom prst="rect">
              <a:avLst/>
            </a:prstGeom>
            <a:noFill/>
            <a:ln w="19050">
              <a:solidFill>
                <a:schemeClr val="tx1"/>
              </a:solidFill>
              <a:miter lim="800000"/>
              <a:headEnd/>
              <a:tailEnd/>
            </a:ln>
          </p:spPr>
        </p:pic>
        <p:pic>
          <p:nvPicPr>
            <p:cNvPr id="119814" name="Picture 6" descr="C:\Documents and Settings\seb\Mes documents\Enseignement\DEUG\SVT202\Cours\Cours_pyrenees\La formation_des_pyrenees\legende_traduite.png"/>
            <p:cNvPicPr>
              <a:picLocks noChangeAspect="1" noChangeArrowheads="1"/>
            </p:cNvPicPr>
            <p:nvPr/>
          </p:nvPicPr>
          <p:blipFill>
            <a:blip r:embed="rId4" cstate="print"/>
            <a:srcRect/>
            <a:stretch>
              <a:fillRect/>
            </a:stretch>
          </p:blipFill>
          <p:spPr bwMode="auto">
            <a:xfrm>
              <a:off x="288" y="1152"/>
              <a:ext cx="1200" cy="1113"/>
            </a:xfrm>
            <a:prstGeom prst="rect">
              <a:avLst/>
            </a:prstGeom>
            <a:noFill/>
            <a:ln w="19050">
              <a:solidFill>
                <a:schemeClr val="tx1"/>
              </a:solidFill>
              <a:miter lim="800000"/>
              <a:headEnd/>
              <a:tailEnd/>
            </a:ln>
          </p:spPr>
        </p:pic>
      </p:gr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Cartes paléogéographiques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2" name="Rectangle 1"/>
          <p:cNvSpPr/>
          <p:nvPr/>
        </p:nvSpPr>
        <p:spPr>
          <a:xfrm>
            <a:off x="4469983" y="6383923"/>
            <a:ext cx="4134465" cy="338554"/>
          </a:xfrm>
          <a:prstGeom prst="rect">
            <a:avLst/>
          </a:prstGeom>
        </p:spPr>
        <p:txBody>
          <a:bodyPr wrap="none">
            <a:spAutoFit/>
          </a:bodyPr>
          <a:lstStyle/>
          <a:p>
            <a:r>
              <a:rPr lang="fr-FR" sz="800" dirty="0">
                <a:latin typeface="OpenDyslexic" pitchFamily="50" charset="0"/>
              </a:rPr>
              <a:t>Le visage changeant de la </a:t>
            </a:r>
            <a:r>
              <a:rPr lang="fr-FR" sz="800" dirty="0" smtClean="0">
                <a:latin typeface="OpenDyslexic" pitchFamily="50" charset="0"/>
              </a:rPr>
              <a:t>Terre, </a:t>
            </a:r>
            <a:r>
              <a:rPr lang="fr-FR" sz="800" dirty="0">
                <a:latin typeface="OpenDyslexic" pitchFamily="50" charset="0"/>
              </a:rPr>
              <a:t>Bruno </a:t>
            </a:r>
            <a:r>
              <a:rPr lang="fr-FR" sz="800" dirty="0" err="1">
                <a:latin typeface="OpenDyslexic" pitchFamily="50" charset="0"/>
              </a:rPr>
              <a:t>Vrielynck</a:t>
            </a:r>
            <a:r>
              <a:rPr lang="fr-FR" sz="800" dirty="0">
                <a:latin typeface="OpenDyslexic" pitchFamily="50" charset="0"/>
              </a:rPr>
              <a:t> * &amp; Philippe </a:t>
            </a:r>
            <a:r>
              <a:rPr lang="fr-FR" sz="800" dirty="0" err="1" smtClean="0">
                <a:latin typeface="OpenDyslexic" pitchFamily="50" charset="0"/>
              </a:rPr>
              <a:t>Bouysse</a:t>
            </a:r>
            <a:r>
              <a:rPr lang="fr-FR" sz="800" dirty="0" smtClean="0">
                <a:latin typeface="OpenDyslexic" pitchFamily="50" charset="0"/>
              </a:rPr>
              <a:t>.</a:t>
            </a:r>
          </a:p>
          <a:p>
            <a:r>
              <a:rPr lang="fr-FR" sz="800" dirty="0" smtClean="0">
                <a:latin typeface="OpenDyslexic" pitchFamily="50" charset="0"/>
              </a:rPr>
              <a:t>Commission </a:t>
            </a:r>
            <a:r>
              <a:rPr lang="fr-FR" sz="800" dirty="0">
                <a:latin typeface="OpenDyslexic" pitchFamily="50" charset="0"/>
              </a:rPr>
              <a:t>de la Carte Géologique du Monde (CCGM), </a:t>
            </a:r>
            <a:r>
              <a:rPr lang="fr-FR" sz="800" dirty="0" smtClean="0">
                <a:latin typeface="OpenDyslexic" pitchFamily="50" charset="0"/>
              </a:rPr>
              <a:t>Paris.</a:t>
            </a:r>
            <a:endParaRPr lang="fr-FR" sz="800" dirty="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9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C:\Documents and Settings\seb\Mes documents\Enseignement\Doc_pedagogiques\Le_visage_changeant_de_la_Terre\png\06_MAASTRICHTIEN.png"/>
          <p:cNvPicPr>
            <a:picLocks noChangeAspect="1" noChangeArrowheads="1"/>
          </p:cNvPicPr>
          <p:nvPr/>
        </p:nvPicPr>
        <p:blipFill>
          <a:blip r:embed="rId2" cstate="print"/>
          <a:srcRect/>
          <a:stretch>
            <a:fillRect/>
          </a:stretch>
        </p:blipFill>
        <p:spPr bwMode="auto">
          <a:xfrm>
            <a:off x="457200" y="533400"/>
            <a:ext cx="8534400" cy="5657850"/>
          </a:xfrm>
          <a:prstGeom prst="rect">
            <a:avLst/>
          </a:prstGeom>
          <a:noFill/>
        </p:spPr>
      </p:pic>
      <p:grpSp>
        <p:nvGrpSpPr>
          <p:cNvPr id="120839" name="Group 7"/>
          <p:cNvGrpSpPr>
            <a:grpSpLocks/>
          </p:cNvGrpSpPr>
          <p:nvPr/>
        </p:nvGrpSpPr>
        <p:grpSpPr bwMode="auto">
          <a:xfrm>
            <a:off x="457200" y="1828800"/>
            <a:ext cx="3506788" cy="4724400"/>
            <a:chOff x="288" y="1152"/>
            <a:chExt cx="2209" cy="2976"/>
          </a:xfrm>
        </p:grpSpPr>
        <p:pic>
          <p:nvPicPr>
            <p:cNvPr id="120837" name="Picture 5" descr="C:\Documents and Settings\seb\Mes documents\Enseignement\DEUG\SVT202\Cours\Cours_pyrenees\La formation_des_pyrenees\Maastrichtian.png"/>
            <p:cNvPicPr>
              <a:picLocks noChangeAspect="1" noChangeArrowheads="1"/>
            </p:cNvPicPr>
            <p:nvPr/>
          </p:nvPicPr>
          <p:blipFill>
            <a:blip r:embed="rId3" cstate="print"/>
            <a:srcRect/>
            <a:stretch>
              <a:fillRect/>
            </a:stretch>
          </p:blipFill>
          <p:spPr bwMode="auto">
            <a:xfrm>
              <a:off x="288" y="1152"/>
              <a:ext cx="2209" cy="2976"/>
            </a:xfrm>
            <a:prstGeom prst="rect">
              <a:avLst/>
            </a:prstGeom>
            <a:noFill/>
            <a:ln w="19050">
              <a:solidFill>
                <a:schemeClr val="tx1"/>
              </a:solidFill>
              <a:miter lim="800000"/>
              <a:headEnd/>
              <a:tailEnd/>
            </a:ln>
          </p:spPr>
        </p:pic>
        <p:pic>
          <p:nvPicPr>
            <p:cNvPr id="120838" name="Picture 6" descr="C:\Documents and Settings\seb\Mes documents\Enseignement\DEUG\SVT202\Cours\Cours_pyrenees\La formation_des_pyrenees\legende_traduite.png"/>
            <p:cNvPicPr>
              <a:picLocks noChangeAspect="1" noChangeArrowheads="1"/>
            </p:cNvPicPr>
            <p:nvPr/>
          </p:nvPicPr>
          <p:blipFill>
            <a:blip r:embed="rId4" cstate="print"/>
            <a:srcRect/>
            <a:stretch>
              <a:fillRect/>
            </a:stretch>
          </p:blipFill>
          <p:spPr bwMode="auto">
            <a:xfrm>
              <a:off x="288" y="1152"/>
              <a:ext cx="1200" cy="1113"/>
            </a:xfrm>
            <a:prstGeom prst="rect">
              <a:avLst/>
            </a:prstGeom>
            <a:noFill/>
            <a:ln w="19050">
              <a:solidFill>
                <a:schemeClr val="tx1"/>
              </a:solidFill>
              <a:miter lim="800000"/>
              <a:headEnd/>
              <a:tailEnd/>
            </a:ln>
          </p:spPr>
        </p:pic>
      </p:gr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Cartes paléogéographiques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8" name="Rectangle 7"/>
          <p:cNvSpPr/>
          <p:nvPr/>
        </p:nvSpPr>
        <p:spPr>
          <a:xfrm>
            <a:off x="4469983" y="6383923"/>
            <a:ext cx="4134465" cy="338554"/>
          </a:xfrm>
          <a:prstGeom prst="rect">
            <a:avLst/>
          </a:prstGeom>
        </p:spPr>
        <p:txBody>
          <a:bodyPr wrap="none">
            <a:spAutoFit/>
          </a:bodyPr>
          <a:lstStyle/>
          <a:p>
            <a:r>
              <a:rPr lang="fr-FR" sz="800" dirty="0">
                <a:latin typeface="OpenDyslexic" pitchFamily="50" charset="0"/>
              </a:rPr>
              <a:t>Le visage changeant de la </a:t>
            </a:r>
            <a:r>
              <a:rPr lang="fr-FR" sz="800" dirty="0" smtClean="0">
                <a:latin typeface="OpenDyslexic" pitchFamily="50" charset="0"/>
              </a:rPr>
              <a:t>Terre, </a:t>
            </a:r>
            <a:r>
              <a:rPr lang="fr-FR" sz="800" dirty="0">
                <a:latin typeface="OpenDyslexic" pitchFamily="50" charset="0"/>
              </a:rPr>
              <a:t>Bruno </a:t>
            </a:r>
            <a:r>
              <a:rPr lang="fr-FR" sz="800" dirty="0" err="1">
                <a:latin typeface="OpenDyslexic" pitchFamily="50" charset="0"/>
              </a:rPr>
              <a:t>Vrielynck</a:t>
            </a:r>
            <a:r>
              <a:rPr lang="fr-FR" sz="800" dirty="0">
                <a:latin typeface="OpenDyslexic" pitchFamily="50" charset="0"/>
              </a:rPr>
              <a:t> * &amp; Philippe </a:t>
            </a:r>
            <a:r>
              <a:rPr lang="fr-FR" sz="800" dirty="0" err="1" smtClean="0">
                <a:latin typeface="OpenDyslexic" pitchFamily="50" charset="0"/>
              </a:rPr>
              <a:t>Bouysse</a:t>
            </a:r>
            <a:r>
              <a:rPr lang="fr-FR" sz="800" dirty="0" smtClean="0">
                <a:latin typeface="OpenDyslexic" pitchFamily="50" charset="0"/>
              </a:rPr>
              <a:t>.</a:t>
            </a:r>
          </a:p>
          <a:p>
            <a:r>
              <a:rPr lang="fr-FR" sz="800" dirty="0" smtClean="0">
                <a:latin typeface="OpenDyslexic" pitchFamily="50" charset="0"/>
              </a:rPr>
              <a:t>Commission </a:t>
            </a:r>
            <a:r>
              <a:rPr lang="fr-FR" sz="800" dirty="0">
                <a:latin typeface="OpenDyslexic" pitchFamily="50" charset="0"/>
              </a:rPr>
              <a:t>de la Carte Géologique du Monde (CCGM), </a:t>
            </a:r>
            <a:r>
              <a:rPr lang="fr-FR" sz="800" dirty="0" smtClean="0">
                <a:latin typeface="OpenDyslexic" pitchFamily="50" charset="0"/>
              </a:rPr>
              <a:t>Paris.</a:t>
            </a:r>
            <a:endParaRPr lang="fr-FR" sz="800" dirty="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0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C:\Documents and Settings\seb\Mes documents\Enseignement\Doc_pedagogiques\Le_visage_changeant_de_la_Terre\png\07_LUTETIEN.png"/>
          <p:cNvPicPr>
            <a:picLocks noChangeAspect="1" noChangeArrowheads="1"/>
          </p:cNvPicPr>
          <p:nvPr/>
        </p:nvPicPr>
        <p:blipFill>
          <a:blip r:embed="rId2" cstate="print"/>
          <a:srcRect/>
          <a:stretch>
            <a:fillRect/>
          </a:stretch>
        </p:blipFill>
        <p:spPr bwMode="auto">
          <a:xfrm>
            <a:off x="457200" y="533400"/>
            <a:ext cx="8534400" cy="5657850"/>
          </a:xfrm>
          <a:prstGeom prst="rect">
            <a:avLst/>
          </a:prstGeom>
          <a:noFill/>
        </p:spPr>
      </p:pic>
      <p:grpSp>
        <p:nvGrpSpPr>
          <p:cNvPr id="121863" name="Group 7"/>
          <p:cNvGrpSpPr>
            <a:grpSpLocks/>
          </p:cNvGrpSpPr>
          <p:nvPr/>
        </p:nvGrpSpPr>
        <p:grpSpPr bwMode="auto">
          <a:xfrm>
            <a:off x="457200" y="1828800"/>
            <a:ext cx="3354388" cy="4724400"/>
            <a:chOff x="288" y="1152"/>
            <a:chExt cx="2113" cy="2976"/>
          </a:xfrm>
        </p:grpSpPr>
        <p:pic>
          <p:nvPicPr>
            <p:cNvPr id="121861" name="Picture 5" descr="C:\Documents and Settings\seb\Mes documents\Enseignement\DEUG\SVT202\Cours\Cours_pyrenees\La formation_des_pyrenees\Lutetien.png"/>
            <p:cNvPicPr>
              <a:picLocks noChangeAspect="1" noChangeArrowheads="1"/>
            </p:cNvPicPr>
            <p:nvPr/>
          </p:nvPicPr>
          <p:blipFill>
            <a:blip r:embed="rId3" cstate="print"/>
            <a:srcRect/>
            <a:stretch>
              <a:fillRect/>
            </a:stretch>
          </p:blipFill>
          <p:spPr bwMode="auto">
            <a:xfrm>
              <a:off x="288" y="1152"/>
              <a:ext cx="2113" cy="2976"/>
            </a:xfrm>
            <a:prstGeom prst="rect">
              <a:avLst/>
            </a:prstGeom>
            <a:noFill/>
            <a:ln w="19050">
              <a:solidFill>
                <a:schemeClr val="tx1"/>
              </a:solidFill>
              <a:miter lim="800000"/>
              <a:headEnd/>
              <a:tailEnd/>
            </a:ln>
          </p:spPr>
        </p:pic>
        <p:pic>
          <p:nvPicPr>
            <p:cNvPr id="121862" name="Picture 6" descr="C:\Documents and Settings\seb\Mes documents\Enseignement\DEUG\SVT202\Cours\Cours_pyrenees\La formation_des_pyrenees\legende_traduite.png"/>
            <p:cNvPicPr>
              <a:picLocks noChangeAspect="1" noChangeArrowheads="1"/>
            </p:cNvPicPr>
            <p:nvPr/>
          </p:nvPicPr>
          <p:blipFill>
            <a:blip r:embed="rId4" cstate="print"/>
            <a:srcRect/>
            <a:stretch>
              <a:fillRect/>
            </a:stretch>
          </p:blipFill>
          <p:spPr bwMode="auto">
            <a:xfrm>
              <a:off x="288" y="1152"/>
              <a:ext cx="1200" cy="1113"/>
            </a:xfrm>
            <a:prstGeom prst="rect">
              <a:avLst/>
            </a:prstGeom>
            <a:noFill/>
            <a:ln w="19050">
              <a:solidFill>
                <a:schemeClr val="tx1"/>
              </a:solidFill>
              <a:miter lim="800000"/>
              <a:headEnd/>
              <a:tailEnd/>
            </a:ln>
          </p:spPr>
        </p:pic>
      </p:gr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Cartes paléogéographiques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8" name="Rectangle 7"/>
          <p:cNvSpPr/>
          <p:nvPr/>
        </p:nvSpPr>
        <p:spPr>
          <a:xfrm>
            <a:off x="4469983" y="6383923"/>
            <a:ext cx="4134465" cy="338554"/>
          </a:xfrm>
          <a:prstGeom prst="rect">
            <a:avLst/>
          </a:prstGeom>
        </p:spPr>
        <p:txBody>
          <a:bodyPr wrap="none">
            <a:spAutoFit/>
          </a:bodyPr>
          <a:lstStyle/>
          <a:p>
            <a:r>
              <a:rPr lang="fr-FR" sz="800" dirty="0">
                <a:latin typeface="OpenDyslexic" pitchFamily="50" charset="0"/>
              </a:rPr>
              <a:t>Le visage changeant de la </a:t>
            </a:r>
            <a:r>
              <a:rPr lang="fr-FR" sz="800" dirty="0" smtClean="0">
                <a:latin typeface="OpenDyslexic" pitchFamily="50" charset="0"/>
              </a:rPr>
              <a:t>Terre, </a:t>
            </a:r>
            <a:r>
              <a:rPr lang="fr-FR" sz="800" dirty="0">
                <a:latin typeface="OpenDyslexic" pitchFamily="50" charset="0"/>
              </a:rPr>
              <a:t>Bruno </a:t>
            </a:r>
            <a:r>
              <a:rPr lang="fr-FR" sz="800" dirty="0" err="1">
                <a:latin typeface="OpenDyslexic" pitchFamily="50" charset="0"/>
              </a:rPr>
              <a:t>Vrielynck</a:t>
            </a:r>
            <a:r>
              <a:rPr lang="fr-FR" sz="800" dirty="0">
                <a:latin typeface="OpenDyslexic" pitchFamily="50" charset="0"/>
              </a:rPr>
              <a:t> * &amp; Philippe </a:t>
            </a:r>
            <a:r>
              <a:rPr lang="fr-FR" sz="800" dirty="0" err="1" smtClean="0">
                <a:latin typeface="OpenDyslexic" pitchFamily="50" charset="0"/>
              </a:rPr>
              <a:t>Bouysse</a:t>
            </a:r>
            <a:r>
              <a:rPr lang="fr-FR" sz="800" dirty="0" smtClean="0">
                <a:latin typeface="OpenDyslexic" pitchFamily="50" charset="0"/>
              </a:rPr>
              <a:t>.</a:t>
            </a:r>
          </a:p>
          <a:p>
            <a:r>
              <a:rPr lang="fr-FR" sz="800" dirty="0" smtClean="0">
                <a:latin typeface="OpenDyslexic" pitchFamily="50" charset="0"/>
              </a:rPr>
              <a:t>Commission </a:t>
            </a:r>
            <a:r>
              <a:rPr lang="fr-FR" sz="800" dirty="0">
                <a:latin typeface="OpenDyslexic" pitchFamily="50" charset="0"/>
              </a:rPr>
              <a:t>de la Carte Géologique du Monde (CCGM), </a:t>
            </a:r>
            <a:r>
              <a:rPr lang="fr-FR" sz="800" dirty="0" smtClean="0">
                <a:latin typeface="OpenDyslexic" pitchFamily="50" charset="0"/>
              </a:rPr>
              <a:t>Paris.</a:t>
            </a:r>
            <a:endParaRPr lang="fr-FR" sz="800" dirty="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1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descr="C:\Documents and Settings\seb\Mes documents\Enseignement\Doc_pedagogiques\Le_visage_changeant_de_la_Terre\png\08_TORTONIEN.png"/>
          <p:cNvPicPr>
            <a:picLocks noChangeAspect="1" noChangeArrowheads="1"/>
          </p:cNvPicPr>
          <p:nvPr/>
        </p:nvPicPr>
        <p:blipFill>
          <a:blip r:embed="rId2" cstate="print"/>
          <a:srcRect/>
          <a:stretch>
            <a:fillRect/>
          </a:stretch>
        </p:blipFill>
        <p:spPr bwMode="auto">
          <a:xfrm>
            <a:off x="457200" y="533400"/>
            <a:ext cx="8534400" cy="5659438"/>
          </a:xfrm>
          <a:prstGeom prst="rect">
            <a:avLst/>
          </a:prstGeom>
          <a:noFill/>
        </p:spPr>
      </p:pic>
      <p:grpSp>
        <p:nvGrpSpPr>
          <p:cNvPr id="122887" name="Group 7"/>
          <p:cNvGrpSpPr>
            <a:grpSpLocks/>
          </p:cNvGrpSpPr>
          <p:nvPr/>
        </p:nvGrpSpPr>
        <p:grpSpPr bwMode="auto">
          <a:xfrm>
            <a:off x="457200" y="1828800"/>
            <a:ext cx="3395663" cy="4724400"/>
            <a:chOff x="288" y="1152"/>
            <a:chExt cx="2139" cy="2976"/>
          </a:xfrm>
        </p:grpSpPr>
        <p:pic>
          <p:nvPicPr>
            <p:cNvPr id="122885" name="Picture 5" descr="C:\Documents and Settings\seb\Mes documents\Enseignement\DEUG\SVT202\Cours\Cours_pyrenees\La formation_des_pyrenees\Tortonien.png"/>
            <p:cNvPicPr>
              <a:picLocks noChangeAspect="1" noChangeArrowheads="1"/>
            </p:cNvPicPr>
            <p:nvPr/>
          </p:nvPicPr>
          <p:blipFill>
            <a:blip r:embed="rId3" cstate="print"/>
            <a:srcRect/>
            <a:stretch>
              <a:fillRect/>
            </a:stretch>
          </p:blipFill>
          <p:spPr bwMode="auto">
            <a:xfrm>
              <a:off x="288" y="1152"/>
              <a:ext cx="2139" cy="2976"/>
            </a:xfrm>
            <a:prstGeom prst="rect">
              <a:avLst/>
            </a:prstGeom>
            <a:noFill/>
            <a:ln w="19050">
              <a:solidFill>
                <a:schemeClr val="tx1"/>
              </a:solidFill>
              <a:miter lim="800000"/>
              <a:headEnd/>
              <a:tailEnd/>
            </a:ln>
          </p:spPr>
        </p:pic>
        <p:pic>
          <p:nvPicPr>
            <p:cNvPr id="122886" name="Picture 6" descr="C:\Documents and Settings\seb\Mes documents\Enseignement\DEUG\SVT202\Cours\Cours_pyrenees\La formation_des_pyrenees\legende_traduite.png"/>
            <p:cNvPicPr>
              <a:picLocks noChangeAspect="1" noChangeArrowheads="1"/>
            </p:cNvPicPr>
            <p:nvPr/>
          </p:nvPicPr>
          <p:blipFill>
            <a:blip r:embed="rId4" cstate="print"/>
            <a:srcRect/>
            <a:stretch>
              <a:fillRect/>
            </a:stretch>
          </p:blipFill>
          <p:spPr bwMode="auto">
            <a:xfrm>
              <a:off x="288" y="1152"/>
              <a:ext cx="1200" cy="1113"/>
            </a:xfrm>
            <a:prstGeom prst="rect">
              <a:avLst/>
            </a:prstGeom>
            <a:noFill/>
            <a:ln w="19050">
              <a:solidFill>
                <a:schemeClr val="tx1"/>
              </a:solidFill>
              <a:miter lim="800000"/>
              <a:headEnd/>
              <a:tailEnd/>
            </a:ln>
          </p:spPr>
        </p:pic>
      </p:gr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Cartes paléogéographiques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8" name="Rectangle 7"/>
          <p:cNvSpPr/>
          <p:nvPr/>
        </p:nvSpPr>
        <p:spPr>
          <a:xfrm>
            <a:off x="4469983" y="6383923"/>
            <a:ext cx="4134465" cy="338554"/>
          </a:xfrm>
          <a:prstGeom prst="rect">
            <a:avLst/>
          </a:prstGeom>
        </p:spPr>
        <p:txBody>
          <a:bodyPr wrap="none">
            <a:spAutoFit/>
          </a:bodyPr>
          <a:lstStyle/>
          <a:p>
            <a:r>
              <a:rPr lang="fr-FR" sz="800" dirty="0">
                <a:latin typeface="OpenDyslexic" pitchFamily="50" charset="0"/>
              </a:rPr>
              <a:t>Le visage changeant de la </a:t>
            </a:r>
            <a:r>
              <a:rPr lang="fr-FR" sz="800" dirty="0" smtClean="0">
                <a:latin typeface="OpenDyslexic" pitchFamily="50" charset="0"/>
              </a:rPr>
              <a:t>Terre, </a:t>
            </a:r>
            <a:r>
              <a:rPr lang="fr-FR" sz="800" dirty="0">
                <a:latin typeface="OpenDyslexic" pitchFamily="50" charset="0"/>
              </a:rPr>
              <a:t>Bruno </a:t>
            </a:r>
            <a:r>
              <a:rPr lang="fr-FR" sz="800" dirty="0" err="1">
                <a:latin typeface="OpenDyslexic" pitchFamily="50" charset="0"/>
              </a:rPr>
              <a:t>Vrielynck</a:t>
            </a:r>
            <a:r>
              <a:rPr lang="fr-FR" sz="800" dirty="0">
                <a:latin typeface="OpenDyslexic" pitchFamily="50" charset="0"/>
              </a:rPr>
              <a:t> * &amp; Philippe </a:t>
            </a:r>
            <a:r>
              <a:rPr lang="fr-FR" sz="800" dirty="0" err="1" smtClean="0">
                <a:latin typeface="OpenDyslexic" pitchFamily="50" charset="0"/>
              </a:rPr>
              <a:t>Bouysse</a:t>
            </a:r>
            <a:r>
              <a:rPr lang="fr-FR" sz="800" dirty="0" smtClean="0">
                <a:latin typeface="OpenDyslexic" pitchFamily="50" charset="0"/>
              </a:rPr>
              <a:t>.</a:t>
            </a:r>
          </a:p>
          <a:p>
            <a:r>
              <a:rPr lang="fr-FR" sz="800" dirty="0" smtClean="0">
                <a:latin typeface="OpenDyslexic" pitchFamily="50" charset="0"/>
              </a:rPr>
              <a:t>Commission </a:t>
            </a:r>
            <a:r>
              <a:rPr lang="fr-FR" sz="800" dirty="0">
                <a:latin typeface="OpenDyslexic" pitchFamily="50" charset="0"/>
              </a:rPr>
              <a:t>de la Carte Géologique du Monde (CCGM), </a:t>
            </a:r>
            <a:r>
              <a:rPr lang="fr-FR" sz="800" dirty="0" smtClean="0">
                <a:latin typeface="OpenDyslexic" pitchFamily="50" charset="0"/>
              </a:rPr>
              <a:t>Paris.</a:t>
            </a:r>
            <a:endParaRPr lang="fr-FR" sz="800" dirty="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2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8" name="Picture 8" descr="C:\Documents and Settings\seb\Mes documents\Enseignement\DEUG\SVT202\Cours\Cours_pyrenees\La formation_des_pyrenees\8.png"/>
          <p:cNvPicPr>
            <a:picLocks noChangeAspect="1" noChangeArrowheads="1"/>
          </p:cNvPicPr>
          <p:nvPr/>
        </p:nvPicPr>
        <p:blipFill>
          <a:blip r:embed="rId2" cstate="print"/>
          <a:srcRect/>
          <a:stretch>
            <a:fillRect/>
          </a:stretch>
        </p:blipFill>
        <p:spPr bwMode="auto">
          <a:xfrm>
            <a:off x="457200" y="533400"/>
            <a:ext cx="1951038" cy="2971800"/>
          </a:xfrm>
          <a:prstGeom prst="rect">
            <a:avLst/>
          </a:prstGeom>
          <a:noFill/>
        </p:spPr>
      </p:pic>
      <p:pic>
        <p:nvPicPr>
          <p:cNvPr id="133129" name="Picture 9" descr="C:\Documents and Settings\seb\Mes documents\Enseignement\DEUG\SVT202\Cours\Cours_pyrenees\La formation_des_pyrenees\10.png"/>
          <p:cNvPicPr>
            <a:picLocks noChangeAspect="1" noChangeArrowheads="1"/>
          </p:cNvPicPr>
          <p:nvPr/>
        </p:nvPicPr>
        <p:blipFill>
          <a:blip r:embed="rId3" cstate="print"/>
          <a:srcRect/>
          <a:stretch>
            <a:fillRect/>
          </a:stretch>
        </p:blipFill>
        <p:spPr bwMode="auto">
          <a:xfrm>
            <a:off x="2514600" y="533400"/>
            <a:ext cx="1951038" cy="2971800"/>
          </a:xfrm>
          <a:prstGeom prst="rect">
            <a:avLst/>
          </a:prstGeom>
          <a:noFill/>
        </p:spPr>
      </p:pic>
      <p:pic>
        <p:nvPicPr>
          <p:cNvPr id="133130" name="Picture 10" descr="C:\Documents and Settings\seb\Mes documents\Enseignement\DEUG\SVT202\Cours\Cours_pyrenees\La formation_des_pyrenees\14.png"/>
          <p:cNvPicPr>
            <a:picLocks noChangeAspect="1" noChangeArrowheads="1"/>
          </p:cNvPicPr>
          <p:nvPr/>
        </p:nvPicPr>
        <p:blipFill>
          <a:blip r:embed="rId4" cstate="print"/>
          <a:srcRect/>
          <a:stretch>
            <a:fillRect/>
          </a:stretch>
        </p:blipFill>
        <p:spPr bwMode="auto">
          <a:xfrm>
            <a:off x="4572000" y="533400"/>
            <a:ext cx="1962150" cy="2990850"/>
          </a:xfrm>
          <a:prstGeom prst="rect">
            <a:avLst/>
          </a:prstGeom>
          <a:noFill/>
        </p:spPr>
      </p:pic>
      <p:pic>
        <p:nvPicPr>
          <p:cNvPr id="133131" name="Picture 11" descr="C:\Documents and Settings\seb\Mes documents\Enseignement\DEUG\SVT202\Cours\Cours_pyrenees\La formation_des_pyrenees\16.png"/>
          <p:cNvPicPr>
            <a:picLocks noChangeAspect="1" noChangeArrowheads="1"/>
          </p:cNvPicPr>
          <p:nvPr/>
        </p:nvPicPr>
        <p:blipFill>
          <a:blip r:embed="rId5" cstate="print"/>
          <a:srcRect/>
          <a:stretch>
            <a:fillRect/>
          </a:stretch>
        </p:blipFill>
        <p:spPr bwMode="auto">
          <a:xfrm>
            <a:off x="457200" y="3581400"/>
            <a:ext cx="1949450" cy="2971800"/>
          </a:xfrm>
          <a:prstGeom prst="rect">
            <a:avLst/>
          </a:prstGeom>
          <a:noFill/>
        </p:spPr>
      </p:pic>
      <p:pic>
        <p:nvPicPr>
          <p:cNvPr id="133132" name="Picture 12" descr="C:\Documents and Settings\seb\Mes documents\Enseignement\DEUG\SVT202\Cours\Cours_pyrenees\La formation_des_pyrenees\22.png"/>
          <p:cNvPicPr>
            <a:picLocks noChangeAspect="1" noChangeArrowheads="1"/>
          </p:cNvPicPr>
          <p:nvPr/>
        </p:nvPicPr>
        <p:blipFill>
          <a:blip r:embed="rId6" cstate="print"/>
          <a:srcRect/>
          <a:stretch>
            <a:fillRect/>
          </a:stretch>
        </p:blipFill>
        <p:spPr bwMode="auto">
          <a:xfrm>
            <a:off x="4572000" y="3581400"/>
            <a:ext cx="1952625" cy="2971800"/>
          </a:xfrm>
          <a:prstGeom prst="rect">
            <a:avLst/>
          </a:prstGeom>
          <a:noFill/>
        </p:spPr>
      </p:pic>
      <p:pic>
        <p:nvPicPr>
          <p:cNvPr id="133133" name="Picture 13" descr="C:\Documents and Settings\seb\Mes documents\Enseignement\DEUG\SVT202\Cours\Cours_pyrenees\La formation_des_pyrenees\18.png"/>
          <p:cNvPicPr>
            <a:picLocks noChangeAspect="1" noChangeArrowheads="1"/>
          </p:cNvPicPr>
          <p:nvPr/>
        </p:nvPicPr>
        <p:blipFill>
          <a:blip r:embed="rId7" cstate="print"/>
          <a:srcRect/>
          <a:stretch>
            <a:fillRect/>
          </a:stretch>
        </p:blipFill>
        <p:spPr bwMode="auto">
          <a:xfrm>
            <a:off x="2514600" y="3581400"/>
            <a:ext cx="1949450" cy="2971800"/>
          </a:xfrm>
          <a:prstGeom prst="rect">
            <a:avLst/>
          </a:prstGeom>
          <a:noFill/>
        </p:spPr>
      </p:pic>
      <p:sp>
        <p:nvSpPr>
          <p:cNvPr id="133135" name="Text Box 15"/>
          <p:cNvSpPr txBox="1">
            <a:spLocks noChangeArrowheads="1"/>
          </p:cNvSpPr>
          <p:nvPr/>
        </p:nvSpPr>
        <p:spPr bwMode="auto">
          <a:xfrm>
            <a:off x="533400" y="609600"/>
            <a:ext cx="1371600" cy="228600"/>
          </a:xfrm>
          <a:prstGeom prst="rect">
            <a:avLst/>
          </a:prstGeom>
          <a:solidFill>
            <a:schemeClr val="bg1"/>
          </a:solidFill>
          <a:ln w="9525">
            <a:noFill/>
            <a:miter lim="800000"/>
            <a:headEnd/>
            <a:tailEnd/>
          </a:ln>
          <a:effectLst/>
        </p:spPr>
        <p:txBody>
          <a:bodyPr anchor="ctr" anchorCtr="1"/>
          <a:lstStyle/>
          <a:p>
            <a:pPr>
              <a:spcBef>
                <a:spcPct val="50000"/>
              </a:spcBef>
            </a:pPr>
            <a:r>
              <a:rPr lang="fr-FR" sz="1200" dirty="0">
                <a:latin typeface="OpenDyslexic" pitchFamily="50" charset="0"/>
              </a:rPr>
              <a:t>Jurassique inf.</a:t>
            </a:r>
          </a:p>
        </p:txBody>
      </p:sp>
      <p:sp>
        <p:nvSpPr>
          <p:cNvPr id="133136" name="Text Box 16"/>
          <p:cNvSpPr txBox="1">
            <a:spLocks noChangeArrowheads="1"/>
          </p:cNvSpPr>
          <p:nvPr/>
        </p:nvSpPr>
        <p:spPr bwMode="auto">
          <a:xfrm>
            <a:off x="2590800" y="609600"/>
            <a:ext cx="1447800" cy="228600"/>
          </a:xfrm>
          <a:prstGeom prst="rect">
            <a:avLst/>
          </a:prstGeom>
          <a:solidFill>
            <a:schemeClr val="bg1"/>
          </a:solidFill>
          <a:ln w="9525">
            <a:noFill/>
            <a:miter lim="800000"/>
            <a:headEnd/>
            <a:tailEnd/>
          </a:ln>
          <a:effectLst/>
        </p:spPr>
        <p:txBody>
          <a:bodyPr anchor="ctr" anchorCtr="1"/>
          <a:lstStyle/>
          <a:p>
            <a:pPr>
              <a:spcBef>
                <a:spcPct val="50000"/>
              </a:spcBef>
            </a:pPr>
            <a:r>
              <a:rPr lang="fr-FR" sz="1200">
                <a:latin typeface="OpenDyslexic" pitchFamily="50" charset="0"/>
              </a:rPr>
              <a:t>Jurassique sup.</a:t>
            </a:r>
          </a:p>
        </p:txBody>
      </p:sp>
      <p:sp>
        <p:nvSpPr>
          <p:cNvPr id="133137" name="Text Box 17"/>
          <p:cNvSpPr txBox="1">
            <a:spLocks noChangeArrowheads="1"/>
          </p:cNvSpPr>
          <p:nvPr/>
        </p:nvSpPr>
        <p:spPr bwMode="auto">
          <a:xfrm>
            <a:off x="4648200" y="609600"/>
            <a:ext cx="1600200" cy="228600"/>
          </a:xfrm>
          <a:prstGeom prst="rect">
            <a:avLst/>
          </a:prstGeom>
          <a:solidFill>
            <a:schemeClr val="bg1"/>
          </a:solidFill>
          <a:ln w="9525">
            <a:noFill/>
            <a:miter lim="800000"/>
            <a:headEnd/>
            <a:tailEnd/>
          </a:ln>
          <a:effectLst/>
        </p:spPr>
        <p:txBody>
          <a:bodyPr anchor="ctr" anchorCtr="1"/>
          <a:lstStyle/>
          <a:p>
            <a:pPr>
              <a:spcBef>
                <a:spcPct val="50000"/>
              </a:spcBef>
            </a:pPr>
            <a:r>
              <a:rPr lang="fr-FR" sz="1200">
                <a:latin typeface="OpenDyslexic" pitchFamily="50" charset="0"/>
              </a:rPr>
              <a:t>Crétacé "moy ."</a:t>
            </a:r>
          </a:p>
        </p:txBody>
      </p:sp>
      <p:sp>
        <p:nvSpPr>
          <p:cNvPr id="133138" name="Text Box 18"/>
          <p:cNvSpPr txBox="1">
            <a:spLocks noChangeArrowheads="1"/>
          </p:cNvSpPr>
          <p:nvPr/>
        </p:nvSpPr>
        <p:spPr bwMode="auto">
          <a:xfrm>
            <a:off x="533400" y="3657600"/>
            <a:ext cx="1219200" cy="228600"/>
          </a:xfrm>
          <a:prstGeom prst="rect">
            <a:avLst/>
          </a:prstGeom>
          <a:solidFill>
            <a:schemeClr val="bg1"/>
          </a:solidFill>
          <a:ln w="9525">
            <a:noFill/>
            <a:miter lim="800000"/>
            <a:headEnd/>
            <a:tailEnd/>
          </a:ln>
          <a:effectLst/>
        </p:spPr>
        <p:txBody>
          <a:bodyPr anchor="ctr" anchorCtr="1"/>
          <a:lstStyle/>
          <a:p>
            <a:pPr>
              <a:spcBef>
                <a:spcPct val="50000"/>
              </a:spcBef>
            </a:pPr>
            <a:r>
              <a:rPr lang="fr-FR" sz="1200">
                <a:latin typeface="OpenDyslexic" pitchFamily="50" charset="0"/>
              </a:rPr>
              <a:t>Crétacé sup.</a:t>
            </a:r>
          </a:p>
        </p:txBody>
      </p:sp>
      <p:sp>
        <p:nvSpPr>
          <p:cNvPr id="133139" name="Text Box 19"/>
          <p:cNvSpPr txBox="1">
            <a:spLocks noChangeArrowheads="1"/>
          </p:cNvSpPr>
          <p:nvPr/>
        </p:nvSpPr>
        <p:spPr bwMode="auto">
          <a:xfrm>
            <a:off x="2590800" y="3657600"/>
            <a:ext cx="838200" cy="228600"/>
          </a:xfrm>
          <a:prstGeom prst="rect">
            <a:avLst/>
          </a:prstGeom>
          <a:solidFill>
            <a:schemeClr val="bg1"/>
          </a:solidFill>
          <a:ln w="9525">
            <a:noFill/>
            <a:miter lim="800000"/>
            <a:headEnd/>
            <a:tailEnd/>
          </a:ln>
          <a:effectLst/>
        </p:spPr>
        <p:txBody>
          <a:bodyPr anchor="ctr" anchorCtr="1"/>
          <a:lstStyle/>
          <a:p>
            <a:pPr>
              <a:spcBef>
                <a:spcPct val="50000"/>
              </a:spcBef>
            </a:pPr>
            <a:r>
              <a:rPr lang="fr-FR" sz="1200">
                <a:latin typeface="OpenDyslexic" pitchFamily="50" charset="0"/>
              </a:rPr>
              <a:t>Eocène</a:t>
            </a:r>
          </a:p>
        </p:txBody>
      </p:sp>
      <p:sp>
        <p:nvSpPr>
          <p:cNvPr id="133140" name="Text Box 20"/>
          <p:cNvSpPr txBox="1">
            <a:spLocks noChangeArrowheads="1"/>
          </p:cNvSpPr>
          <p:nvPr/>
        </p:nvSpPr>
        <p:spPr bwMode="auto">
          <a:xfrm>
            <a:off x="4648200" y="3657600"/>
            <a:ext cx="990600" cy="228600"/>
          </a:xfrm>
          <a:prstGeom prst="rect">
            <a:avLst/>
          </a:prstGeom>
          <a:solidFill>
            <a:schemeClr val="bg1"/>
          </a:solidFill>
          <a:ln w="9525">
            <a:noFill/>
            <a:miter lim="800000"/>
            <a:headEnd/>
            <a:tailEnd/>
          </a:ln>
          <a:effectLst/>
        </p:spPr>
        <p:txBody>
          <a:bodyPr anchor="ctr" anchorCtr="1"/>
          <a:lstStyle/>
          <a:p>
            <a:pPr>
              <a:spcBef>
                <a:spcPct val="50000"/>
              </a:spcBef>
            </a:pPr>
            <a:r>
              <a:rPr lang="fr-FR" sz="1200">
                <a:latin typeface="OpenDyslexic" pitchFamily="50" charset="0"/>
              </a:rPr>
              <a:t>Miocène</a:t>
            </a:r>
          </a:p>
        </p:txBody>
      </p:sp>
      <p:sp>
        <p:nvSpPr>
          <p:cNvPr id="1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Cartes paléogéographiques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descr="Sans titre-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ext Box 4"/>
          <p:cNvSpPr txBox="1">
            <a:spLocks noChangeArrowheads="1"/>
          </p:cNvSpPr>
          <p:nvPr/>
        </p:nvSpPr>
        <p:spPr bwMode="auto">
          <a:xfrm>
            <a:off x="179512" y="5445224"/>
            <a:ext cx="3672408" cy="1323439"/>
          </a:xfrm>
          <a:prstGeom prst="rect">
            <a:avLst/>
          </a:prstGeom>
          <a:solidFill>
            <a:schemeClr val="bg1">
              <a:alpha val="50000"/>
            </a:schemeClr>
          </a:solidFill>
          <a:ln w="9525">
            <a:noFill/>
            <a:miter lim="800000"/>
            <a:headEnd/>
            <a:tailEnd/>
          </a:ln>
        </p:spPr>
        <p:txBody>
          <a:bodyPr wrap="square">
            <a:spAutoFit/>
          </a:bodyPr>
          <a:lstStyle/>
          <a:p>
            <a:pPr algn="ctr">
              <a:spcBef>
                <a:spcPct val="50000"/>
              </a:spcBef>
            </a:pPr>
            <a:r>
              <a:rPr lang="fr-FR" sz="2000" b="1" dirty="0">
                <a:solidFill>
                  <a:srgbClr val="443A31"/>
                </a:solidFill>
                <a:latin typeface="OpenDyslexic" pitchFamily="50" charset="0"/>
                <a:cs typeface="Arial" panose="020B0604020202020204" pitchFamily="34" charset="0"/>
              </a:rPr>
              <a:t>Sébastien </a:t>
            </a:r>
            <a:r>
              <a:rPr lang="fr-FR" sz="2000" b="1" dirty="0" err="1">
                <a:solidFill>
                  <a:srgbClr val="443A31"/>
                </a:solidFill>
                <a:latin typeface="OpenDyslexic" pitchFamily="50" charset="0"/>
                <a:cs typeface="Arial" panose="020B0604020202020204" pitchFamily="34" charset="0"/>
              </a:rPr>
              <a:t>Zaragosi</a:t>
            </a:r>
            <a:endParaRPr lang="fr-FR" sz="2000" b="1" dirty="0">
              <a:solidFill>
                <a:srgbClr val="443A31"/>
              </a:solidFill>
              <a:latin typeface="OpenDyslexic" pitchFamily="50" charset="0"/>
              <a:cs typeface="Arial" panose="020B0604020202020204" pitchFamily="34" charset="0"/>
            </a:endParaRPr>
          </a:p>
          <a:p>
            <a:pPr algn="ctr">
              <a:spcBef>
                <a:spcPct val="50000"/>
              </a:spcBef>
            </a:pPr>
            <a:r>
              <a:rPr lang="fr-FR" sz="2000" b="1" dirty="0">
                <a:solidFill>
                  <a:srgbClr val="443A31"/>
                </a:solidFill>
                <a:latin typeface="OpenDyslexic" pitchFamily="50" charset="0"/>
                <a:cs typeface="Arial" panose="020B0604020202020204" pitchFamily="34" charset="0"/>
              </a:rPr>
              <a:t>Université </a:t>
            </a:r>
            <a:r>
              <a:rPr lang="fr-FR" sz="2000" b="1" dirty="0" smtClean="0">
                <a:solidFill>
                  <a:srgbClr val="443A31"/>
                </a:solidFill>
                <a:latin typeface="OpenDyslexic" pitchFamily="50" charset="0"/>
                <a:cs typeface="Arial" panose="020B0604020202020204" pitchFamily="34" charset="0"/>
              </a:rPr>
              <a:t>de Bordeaux</a:t>
            </a:r>
            <a:endParaRPr lang="fr-FR" sz="2000" b="1" dirty="0">
              <a:solidFill>
                <a:srgbClr val="443A31"/>
              </a:solidFill>
              <a:latin typeface="OpenDyslexic" pitchFamily="50" charset="0"/>
              <a:cs typeface="Arial" panose="020B0604020202020204" pitchFamily="34" charset="0"/>
            </a:endParaRPr>
          </a:p>
          <a:p>
            <a:pPr lvl="0" algn="ctr">
              <a:spcBef>
                <a:spcPct val="50000"/>
              </a:spcBef>
            </a:pPr>
            <a:r>
              <a:rPr lang="fr-FR" sz="2000" b="1" dirty="0">
                <a:solidFill>
                  <a:srgbClr val="443A31"/>
                </a:solidFill>
                <a:latin typeface="OpenDyslexic" pitchFamily="50" charset="0"/>
                <a:cs typeface="Arial" panose="020B0604020202020204" pitchFamily="34" charset="0"/>
              </a:rPr>
              <a:t>http</a:t>
            </a:r>
            <a:r>
              <a:rPr lang="fr-FR" sz="2000" b="1" dirty="0" smtClean="0">
                <a:solidFill>
                  <a:srgbClr val="443A31"/>
                </a:solidFill>
                <a:latin typeface="OpenDyslexic" pitchFamily="50" charset="0"/>
                <a:cs typeface="Arial" panose="020B0604020202020204" pitchFamily="34" charset="0"/>
              </a:rPr>
              <a:t>://www.zaragosi.fr</a:t>
            </a:r>
            <a:endParaRPr lang="fr-FR" sz="2000" b="1" dirty="0">
              <a:latin typeface="OpenDyslexic" pitchFamily="50" charset="0"/>
            </a:endParaRPr>
          </a:p>
        </p:txBody>
      </p:sp>
      <p:pic>
        <p:nvPicPr>
          <p:cNvPr id="7" name="Picture 3" descr="C:\Users\seb\Desktop\LogoUniversiteBordeau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5698156"/>
            <a:ext cx="3460105" cy="1070507"/>
          </a:xfrm>
          <a:prstGeom prst="rect">
            <a:avLst/>
          </a:prstGeom>
          <a:solidFill>
            <a:schemeClr val="bg1">
              <a:alpha val="50000"/>
            </a:schemeClr>
          </a:solidFill>
          <a:extLst/>
        </p:spPr>
      </p:pic>
      <p:sp>
        <p:nvSpPr>
          <p:cNvPr id="8" name="Text Box 8"/>
          <p:cNvSpPr txBox="1">
            <a:spLocks noChangeArrowheads="1"/>
          </p:cNvSpPr>
          <p:nvPr/>
        </p:nvSpPr>
        <p:spPr bwMode="auto">
          <a:xfrm>
            <a:off x="323528" y="228600"/>
            <a:ext cx="8496944" cy="1754326"/>
          </a:xfrm>
          <a:prstGeom prst="rect">
            <a:avLst/>
          </a:prstGeom>
          <a:solidFill>
            <a:schemeClr val="bg1">
              <a:alpha val="50000"/>
            </a:schemeClr>
          </a:solidFill>
          <a:ln w="9525">
            <a:noFill/>
            <a:miter lim="800000"/>
            <a:headEnd/>
            <a:tailEnd/>
          </a:ln>
        </p:spPr>
        <p:txBody>
          <a:bodyPr wrap="square">
            <a:spAutoFit/>
          </a:bodyPr>
          <a:lstStyle/>
          <a:p>
            <a:pPr algn="ctr"/>
            <a:r>
              <a:rPr lang="fr-FR" sz="5400" b="1" i="1" dirty="0">
                <a:solidFill>
                  <a:srgbClr val="443A31"/>
                </a:solidFill>
                <a:latin typeface="OpenDyslexic" pitchFamily="50" charset="0"/>
              </a:rPr>
              <a:t>TD : La formation des Pyrénées</a:t>
            </a:r>
          </a:p>
        </p:txBody>
      </p:sp>
    </p:spTree>
    <p:extLst>
      <p:ext uri="{BB962C8B-B14F-4D97-AF65-F5344CB8AC3E}">
        <p14:creationId xmlns:p14="http://schemas.microsoft.com/office/powerpoint/2010/main" val="2388047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381000" y="533400"/>
            <a:ext cx="8610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49263" eaLnBrk="0" hangingPunct="0">
              <a:buFont typeface="Wingdings" pitchFamily="2" charset="2"/>
              <a:buNone/>
            </a:pPr>
            <a:r>
              <a:rPr lang="fr-FR" sz="1400" b="1" dirty="0" smtClean="0">
                <a:latin typeface="OpenDyslexic" pitchFamily="50" charset="0"/>
                <a:cs typeface="Times New Roman" charset="0"/>
              </a:rPr>
              <a:t>I</a:t>
            </a:r>
            <a:r>
              <a:rPr lang="fr-FR" sz="1400" b="1" dirty="0">
                <a:latin typeface="OpenDyslexic" pitchFamily="50" charset="0"/>
                <a:cs typeface="Times New Roman" charset="0"/>
              </a:rPr>
              <a:t>.	Construire l’histoire géologique d’une région fictive.</a:t>
            </a:r>
          </a:p>
          <a:p>
            <a:pPr indent="449263" eaLnBrk="0" hangingPunct="0">
              <a:buFont typeface="Wingdings" pitchFamily="2" charset="2"/>
              <a:buNone/>
            </a:pPr>
            <a:r>
              <a:rPr lang="fr-FR" sz="1400" dirty="0">
                <a:latin typeface="OpenDyslexic" pitchFamily="50" charset="0"/>
                <a:cs typeface="Times New Roman" charset="0"/>
              </a:rPr>
              <a:t>	Rappels sur la chronologie relative</a:t>
            </a:r>
            <a:r>
              <a:rPr lang="fr-FR" sz="1400" i="1" dirty="0">
                <a:latin typeface="OpenDyslexic" pitchFamily="50" charset="0"/>
                <a:cs typeface="Times New Roman" charset="0"/>
              </a:rPr>
              <a:t> </a:t>
            </a:r>
          </a:p>
          <a:p>
            <a:pPr indent="449263" eaLnBrk="0" hangingPunct="0">
              <a:buFont typeface="Wingdings" pitchFamily="2" charset="2"/>
              <a:buNone/>
            </a:pPr>
            <a:endParaRPr lang="fr-FR" sz="1400" i="1" dirty="0">
              <a:latin typeface="OpenDyslexic" pitchFamily="50" charset="0"/>
              <a:cs typeface="Times New Roman" charset="0"/>
            </a:endParaRPr>
          </a:p>
          <a:p>
            <a:pPr indent="449263" eaLnBrk="0" hangingPunct="0">
              <a:buFont typeface="Wingdings" pitchFamily="2" charset="2"/>
              <a:buNone/>
            </a:pPr>
            <a:r>
              <a:rPr lang="fr-FR" sz="1400" b="1" dirty="0" smtClean="0">
                <a:latin typeface="OpenDyslexic" pitchFamily="50" charset="0"/>
                <a:cs typeface="Times New Roman" charset="0"/>
              </a:rPr>
              <a:t>II</a:t>
            </a:r>
            <a:r>
              <a:rPr lang="fr-FR" sz="1400" b="1" dirty="0">
                <a:latin typeface="OpenDyslexic" pitchFamily="50" charset="0"/>
                <a:cs typeface="Times New Roman" charset="0"/>
              </a:rPr>
              <a:t>.	Reconstitution de la position des continents autour de l’ Atlantique Nord</a:t>
            </a:r>
            <a:endParaRPr lang="fr-FR" sz="1400" dirty="0">
              <a:latin typeface="OpenDyslexic" pitchFamily="50" charset="0"/>
              <a:cs typeface="Times New Roman" charset="0"/>
            </a:endParaRPr>
          </a:p>
        </p:txBody>
      </p:sp>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smtClean="0">
                <a:solidFill>
                  <a:schemeClr val="bg1"/>
                </a:solidFill>
                <a:latin typeface="OpenDyslexic" pitchFamily="50" charset="0"/>
              </a:rPr>
              <a:t>Plan</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32735498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ChangeArrowheads="1"/>
          </p:cNvSpPr>
          <p:nvPr/>
        </p:nvSpPr>
        <p:spPr bwMode="auto">
          <a:xfrm>
            <a:off x="457200" y="533400"/>
            <a:ext cx="325070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457200" indent="-457200"/>
            <a:r>
              <a:rPr lang="fr-FR" sz="1400" dirty="0">
                <a:solidFill>
                  <a:schemeClr val="tx2"/>
                </a:solidFill>
                <a:latin typeface="OpenDyslexic" pitchFamily="50" charset="0"/>
                <a:cs typeface="Times New Roman" charset="0"/>
              </a:rPr>
              <a:t>A) Le principe de superposition</a:t>
            </a:r>
          </a:p>
        </p:txBody>
      </p:sp>
      <p:pic>
        <p:nvPicPr>
          <p:cNvPr id="182277" name="Picture 5" descr="Dsc011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4108450" cy="4953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2279" name="Rectangle 7"/>
          <p:cNvSpPr>
            <a:spLocks noChangeArrowheads="1"/>
          </p:cNvSpPr>
          <p:nvPr/>
        </p:nvSpPr>
        <p:spPr bwMode="auto">
          <a:xfrm>
            <a:off x="3886200" y="533400"/>
            <a:ext cx="5105400" cy="646331"/>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dirty="0">
                <a:solidFill>
                  <a:schemeClr val="tx2"/>
                </a:solidFill>
                <a:latin typeface="OpenDyslexic" pitchFamily="50" charset="0"/>
                <a:cs typeface="Times New Roman" charset="0"/>
              </a:rPr>
              <a:t>Dans une série sédimentaire, sous réserve que la disposition initiale soit préservée, toute strate superposée à une autre est plus récente</a:t>
            </a:r>
          </a:p>
        </p:txBody>
      </p:sp>
      <p:pic>
        <p:nvPicPr>
          <p:cNvPr id="182281" name="Picture 9" descr="Sans titre-1 co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47800"/>
            <a:ext cx="27305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82282" name="Text Box 10"/>
          <p:cNvSpPr txBox="1">
            <a:spLocks noChangeArrowheads="1"/>
          </p:cNvSpPr>
          <p:nvPr/>
        </p:nvSpPr>
        <p:spPr bwMode="auto">
          <a:xfrm>
            <a:off x="5715000" y="2819400"/>
            <a:ext cx="3276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800" dirty="0">
                <a:latin typeface="OpenDyslexic" pitchFamily="50" charset="0"/>
              </a:rPr>
              <a:t>http://www.ggl.ulaval.ca/personnel/bourque/intro.pt/planete_terre.html</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Rappels sur la chronologie </a:t>
            </a:r>
            <a:r>
              <a:rPr lang="fr-FR" sz="1600" dirty="0" smtClean="0">
                <a:solidFill>
                  <a:schemeClr val="bg1"/>
                </a:solidFill>
                <a:latin typeface="OpenDyslexic" pitchFamily="50" charset="0"/>
              </a:rPr>
              <a:t>relative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40464420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isopaque_cou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40768"/>
            <a:ext cx="7696200" cy="5008563"/>
          </a:xfrm>
          <a:prstGeom prst="rect">
            <a:avLst/>
          </a:prstGeom>
          <a:noFill/>
          <a:extLst>
            <a:ext uri="{909E8E84-426E-40DD-AFC4-6F175D3DCCD1}">
              <a14:hiddenFill xmlns:a14="http://schemas.microsoft.com/office/drawing/2010/main">
                <a:solidFill>
                  <a:srgbClr val="FFFFFF"/>
                </a:solidFill>
              </a14:hiddenFill>
            </a:ext>
          </a:extLst>
        </p:spPr>
      </p:pic>
      <p:sp>
        <p:nvSpPr>
          <p:cNvPr id="186372" name="Rectangle 4"/>
          <p:cNvSpPr>
            <a:spLocks noChangeArrowheads="1"/>
          </p:cNvSpPr>
          <p:nvPr/>
        </p:nvSpPr>
        <p:spPr bwMode="auto">
          <a:xfrm>
            <a:off x="149025" y="401053"/>
            <a:ext cx="3384376"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457200" indent="-457200"/>
            <a:r>
              <a:rPr lang="fr-FR" sz="1400" i="1" dirty="0">
                <a:solidFill>
                  <a:schemeClr val="tx2"/>
                </a:solidFill>
                <a:latin typeface="OpenDyslexic" pitchFamily="50" charset="0"/>
                <a:cs typeface="Times New Roman" charset="0"/>
              </a:rPr>
              <a:t>A) Le </a:t>
            </a:r>
            <a:r>
              <a:rPr lang="fr-FR" sz="1400" dirty="0">
                <a:solidFill>
                  <a:schemeClr val="tx2"/>
                </a:solidFill>
                <a:latin typeface="OpenDyslexic" pitchFamily="50" charset="0"/>
                <a:cs typeface="Times New Roman" charset="0"/>
              </a:rPr>
              <a:t>principe</a:t>
            </a:r>
            <a:r>
              <a:rPr lang="fr-FR" sz="1400" i="1" dirty="0">
                <a:solidFill>
                  <a:schemeClr val="tx2"/>
                </a:solidFill>
                <a:latin typeface="OpenDyslexic" pitchFamily="50" charset="0"/>
                <a:cs typeface="Times New Roman" charset="0"/>
              </a:rPr>
              <a:t> de superposition</a:t>
            </a:r>
          </a:p>
        </p:txBody>
      </p:sp>
      <p:sp>
        <p:nvSpPr>
          <p:cNvPr id="186373" name="Rectangle 5"/>
          <p:cNvSpPr>
            <a:spLocks noChangeArrowheads="1"/>
          </p:cNvSpPr>
          <p:nvPr/>
        </p:nvSpPr>
        <p:spPr bwMode="auto">
          <a:xfrm>
            <a:off x="3399910" y="620688"/>
            <a:ext cx="5692080" cy="646331"/>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i="1" dirty="0">
                <a:solidFill>
                  <a:schemeClr val="tx2"/>
                </a:solidFill>
                <a:latin typeface="OpenDyslexic" pitchFamily="50" charset="0"/>
                <a:cs typeface="Times New Roman" charset="0"/>
              </a:rPr>
              <a:t>Dans une série sédimentaire, sous réserve que la disposition initiale soit préservée, toute strate superposée à une autre est plus récente</a:t>
            </a: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Rappels sur la chronologie </a:t>
            </a:r>
            <a:r>
              <a:rPr lang="fr-FR" sz="1600" dirty="0" smtClean="0">
                <a:solidFill>
                  <a:schemeClr val="bg1"/>
                </a:solidFill>
                <a:latin typeface="OpenDyslexic" pitchFamily="50" charset="0"/>
              </a:rPr>
              <a:t>relative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8" name="Text Box 10"/>
          <p:cNvSpPr txBox="1">
            <a:spLocks noChangeArrowheads="1"/>
          </p:cNvSpPr>
          <p:nvPr/>
        </p:nvSpPr>
        <p:spPr bwMode="auto">
          <a:xfrm>
            <a:off x="995892" y="6349331"/>
            <a:ext cx="4491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800" dirty="0">
                <a:latin typeface="OpenDyslexic" pitchFamily="50" charset="0"/>
              </a:rPr>
              <a:t>http://www.ggl.ulaval.ca/personnel/bourque/intro.pt/planete_terre.html</a:t>
            </a:r>
          </a:p>
        </p:txBody>
      </p:sp>
    </p:spTree>
    <p:extLst>
      <p:ext uri="{BB962C8B-B14F-4D97-AF65-F5344CB8AC3E}">
        <p14:creationId xmlns:p14="http://schemas.microsoft.com/office/powerpoint/2010/main" val="4126795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mexifaillenormal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4800600" cy="33670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5347" name="Text Box 3"/>
          <p:cNvSpPr txBox="1">
            <a:spLocks noChangeArrowheads="1"/>
          </p:cNvSpPr>
          <p:nvPr/>
        </p:nvSpPr>
        <p:spPr bwMode="auto">
          <a:xfrm>
            <a:off x="457200" y="4572000"/>
            <a:ext cx="3581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800" dirty="0">
                <a:latin typeface="OpenDyslexic" pitchFamily="50" charset="0"/>
              </a:rPr>
              <a:t>http://www-geol.unine.ch/cours/geol/09_structure.htm</a:t>
            </a:r>
          </a:p>
        </p:txBody>
      </p:sp>
      <p:sp>
        <p:nvSpPr>
          <p:cNvPr id="185349" name="Rectangle 5"/>
          <p:cNvSpPr>
            <a:spLocks noChangeArrowheads="1"/>
          </p:cNvSpPr>
          <p:nvPr/>
        </p:nvSpPr>
        <p:spPr bwMode="auto">
          <a:xfrm>
            <a:off x="179512" y="381000"/>
            <a:ext cx="368275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457200" indent="-457200"/>
            <a:r>
              <a:rPr lang="fr-FR" sz="1400" dirty="0">
                <a:solidFill>
                  <a:schemeClr val="tx2"/>
                </a:solidFill>
                <a:latin typeface="OpenDyslexic" pitchFamily="50" charset="0"/>
                <a:cs typeface="Times New Roman" charset="0"/>
              </a:rPr>
              <a:t>B) Principe de recoupement</a:t>
            </a:r>
          </a:p>
        </p:txBody>
      </p:sp>
      <p:sp>
        <p:nvSpPr>
          <p:cNvPr id="185350" name="Rectangle 6"/>
          <p:cNvSpPr>
            <a:spLocks noChangeArrowheads="1"/>
          </p:cNvSpPr>
          <p:nvPr/>
        </p:nvSpPr>
        <p:spPr bwMode="auto">
          <a:xfrm>
            <a:off x="3563888" y="454967"/>
            <a:ext cx="5105400" cy="461665"/>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a:solidFill>
                  <a:schemeClr val="tx2"/>
                </a:solidFill>
                <a:latin typeface="OpenDyslexic" pitchFamily="50" charset="0"/>
                <a:cs typeface="Times New Roman" charset="0"/>
              </a:rPr>
              <a:t>Lorsque deux structures ou deux formations se recoupent, celle qui recoupe l’autre lui est postérieure</a:t>
            </a:r>
          </a:p>
        </p:txBody>
      </p:sp>
      <p:pic>
        <p:nvPicPr>
          <p:cNvPr id="185352" name="Picture 8"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191000"/>
            <a:ext cx="3352800" cy="20288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Rappels sur la chronologie </a:t>
            </a:r>
            <a:r>
              <a:rPr lang="fr-FR" sz="1600" dirty="0" smtClean="0">
                <a:solidFill>
                  <a:schemeClr val="bg1"/>
                </a:solidFill>
                <a:latin typeface="OpenDyslexic" pitchFamily="50" charset="0"/>
              </a:rPr>
              <a:t>relative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10" name="Text Box 10"/>
          <p:cNvSpPr txBox="1">
            <a:spLocks noChangeArrowheads="1"/>
          </p:cNvSpPr>
          <p:nvPr/>
        </p:nvSpPr>
        <p:spPr bwMode="auto">
          <a:xfrm>
            <a:off x="5652120" y="6227255"/>
            <a:ext cx="3276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800" dirty="0">
                <a:latin typeface="OpenDyslexic" pitchFamily="50" charset="0"/>
              </a:rPr>
              <a:t>http://www.ggl.ulaval.ca/personnel/bourque/intro.pt/planete_terre.html</a:t>
            </a:r>
          </a:p>
        </p:txBody>
      </p:sp>
    </p:spTree>
    <p:extLst>
      <p:ext uri="{BB962C8B-B14F-4D97-AF65-F5344CB8AC3E}">
        <p14:creationId xmlns:p14="http://schemas.microsoft.com/office/powerpoint/2010/main" val="2653427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0" y="1295400"/>
            <a:ext cx="9144000" cy="3754874"/>
          </a:xfrm>
          <a:prstGeom prst="rect">
            <a:avLst/>
          </a:prstGeom>
          <a:noFill/>
          <a:ln w="9525">
            <a:noFill/>
            <a:miter lim="800000"/>
            <a:headEnd/>
            <a:tailEnd/>
          </a:ln>
          <a:effectLst/>
        </p:spPr>
        <p:txBody>
          <a:bodyPr wrap="square">
            <a:spAutoFit/>
          </a:bodyPr>
          <a:lstStyle/>
          <a:p>
            <a:pPr indent="449263" eaLnBrk="0" hangingPunct="0">
              <a:buFont typeface="Wingdings" pitchFamily="2" charset="2"/>
              <a:buNone/>
            </a:pPr>
            <a:r>
              <a:rPr lang="fr-FR" sz="1400" b="1" dirty="0">
                <a:latin typeface="OpenDyslexic" pitchFamily="50" charset="0"/>
                <a:cs typeface="Times New Roman" charset="0"/>
              </a:rPr>
              <a:t>I. La structure profonde la marge du Golfe de Gascogne et des Pyrénées</a:t>
            </a:r>
          </a:p>
          <a:p>
            <a:pPr indent="449263" eaLnBrk="0" hangingPunct="0">
              <a:buFont typeface="Wingdings" pitchFamily="2" charset="2"/>
              <a:buNone/>
            </a:pPr>
            <a:endParaRPr lang="fr-FR" sz="1400" b="1" dirty="0">
              <a:latin typeface="OpenDyslexic" pitchFamily="50" charset="0"/>
              <a:cs typeface="Times New Roman" charset="0"/>
            </a:endParaRPr>
          </a:p>
          <a:p>
            <a:pPr indent="449263" eaLnBrk="0" hangingPunct="0">
              <a:buFont typeface="Wingdings" pitchFamily="2" charset="2"/>
              <a:buNone/>
            </a:pPr>
            <a:r>
              <a:rPr lang="fr-FR" sz="1400" b="1" dirty="0">
                <a:latin typeface="OpenDyslexic" pitchFamily="50" charset="0"/>
                <a:cs typeface="Times New Roman" charset="0"/>
              </a:rPr>
              <a:t>	</a:t>
            </a:r>
            <a:r>
              <a:rPr lang="fr-FR" sz="1400" dirty="0">
                <a:latin typeface="OpenDyslexic" pitchFamily="50" charset="0"/>
                <a:cs typeface="Times New Roman" charset="0"/>
              </a:rPr>
              <a:t>A. Méthodes d’étude</a:t>
            </a:r>
          </a:p>
          <a:p>
            <a:pPr indent="449263" eaLnBrk="0" hangingPunct="0">
              <a:buFont typeface="Wingdings" pitchFamily="2" charset="2"/>
              <a:buNone/>
            </a:pPr>
            <a:r>
              <a:rPr lang="fr-FR" sz="1400" dirty="0">
                <a:latin typeface="OpenDyslexic" pitchFamily="50" charset="0"/>
                <a:cs typeface="Times New Roman" charset="0"/>
              </a:rPr>
              <a:t>		</a:t>
            </a:r>
            <a:r>
              <a:rPr lang="fr-FR" sz="1400" i="1" dirty="0">
                <a:latin typeface="OpenDyslexic" pitchFamily="50" charset="0"/>
                <a:cs typeface="Times New Roman" charset="0"/>
              </a:rPr>
              <a:t>La sismique réflexion</a:t>
            </a:r>
          </a:p>
          <a:p>
            <a:pPr indent="449263" eaLnBrk="0" hangingPunct="0">
              <a:buFont typeface="Wingdings" pitchFamily="2" charset="2"/>
              <a:buNone/>
            </a:pPr>
            <a:r>
              <a:rPr lang="fr-FR" sz="1400" dirty="0">
                <a:latin typeface="OpenDyslexic" pitchFamily="50" charset="0"/>
                <a:cs typeface="Times New Roman" charset="0"/>
              </a:rPr>
              <a:t>	B. Analyse des profils sismique réflexion sur la marge du </a:t>
            </a:r>
            <a:r>
              <a:rPr lang="fr-FR" sz="1400" dirty="0" smtClean="0">
                <a:latin typeface="OpenDyslexic" pitchFamily="50" charset="0"/>
                <a:cs typeface="Times New Roman" charset="0"/>
              </a:rPr>
              <a:t>golfe </a:t>
            </a:r>
            <a:r>
              <a:rPr lang="fr-FR" sz="1400" dirty="0">
                <a:latin typeface="OpenDyslexic" pitchFamily="50" charset="0"/>
                <a:cs typeface="Times New Roman" charset="0"/>
              </a:rPr>
              <a:t>de Gascogne</a:t>
            </a:r>
          </a:p>
          <a:p>
            <a:pPr indent="449263" eaLnBrk="0" hangingPunct="0">
              <a:buFont typeface="Wingdings" pitchFamily="2" charset="2"/>
              <a:buNone/>
            </a:pPr>
            <a:r>
              <a:rPr lang="fr-FR" sz="1400" dirty="0">
                <a:latin typeface="OpenDyslexic" pitchFamily="50" charset="0"/>
                <a:cs typeface="Times New Roman" charset="0"/>
              </a:rPr>
              <a:t>	C. Analyse du profil ECORS des Pyrénées</a:t>
            </a:r>
          </a:p>
          <a:p>
            <a:pPr indent="449263" eaLnBrk="0" hangingPunct="0">
              <a:buFont typeface="Wingdings" pitchFamily="2" charset="2"/>
              <a:buNone/>
            </a:pPr>
            <a:r>
              <a:rPr lang="fr-FR" sz="1400" dirty="0">
                <a:latin typeface="OpenDyslexic" pitchFamily="50" charset="0"/>
                <a:cs typeface="Times New Roman" charset="0"/>
              </a:rPr>
              <a:t>	</a:t>
            </a:r>
            <a:endParaRPr lang="fr-FR" sz="1400" b="1" dirty="0">
              <a:latin typeface="OpenDyslexic" pitchFamily="50" charset="0"/>
              <a:cs typeface="Times New Roman" charset="0"/>
            </a:endParaRPr>
          </a:p>
          <a:p>
            <a:pPr indent="449263" eaLnBrk="0" hangingPunct="0">
              <a:buFont typeface="Wingdings" pitchFamily="2" charset="2"/>
              <a:buNone/>
            </a:pPr>
            <a:r>
              <a:rPr lang="fr-FR" sz="1400" b="1" dirty="0">
                <a:latin typeface="OpenDyslexic" pitchFamily="50" charset="0"/>
                <a:cs typeface="Times New Roman" charset="0"/>
              </a:rPr>
              <a:t>II. Reconstitution cinématique de la position de la plaque ibérique</a:t>
            </a:r>
          </a:p>
          <a:p>
            <a:pPr indent="449263" eaLnBrk="0" hangingPunct="0">
              <a:buFont typeface="Wingdings" pitchFamily="2" charset="2"/>
              <a:buNone/>
            </a:pPr>
            <a:r>
              <a:rPr lang="fr-FR" sz="1400" b="1" dirty="0">
                <a:latin typeface="OpenDyslexic" pitchFamily="50" charset="0"/>
                <a:cs typeface="Times New Roman" charset="0"/>
              </a:rPr>
              <a:t>	</a:t>
            </a:r>
            <a:r>
              <a:rPr lang="fr-FR" sz="1400" dirty="0">
                <a:latin typeface="OpenDyslexic" pitchFamily="50" charset="0"/>
                <a:cs typeface="Times New Roman" charset="0"/>
              </a:rPr>
              <a:t>A. Méthode d’étude</a:t>
            </a:r>
          </a:p>
          <a:p>
            <a:pPr indent="449263" eaLnBrk="0" hangingPunct="0">
              <a:buFont typeface="Wingdings" pitchFamily="2" charset="2"/>
              <a:buNone/>
            </a:pPr>
            <a:r>
              <a:rPr lang="fr-FR" sz="1400" dirty="0">
                <a:latin typeface="OpenDyslexic" pitchFamily="50" charset="0"/>
                <a:cs typeface="Times New Roman" charset="0"/>
              </a:rPr>
              <a:t>		</a:t>
            </a:r>
            <a:r>
              <a:rPr lang="fr-FR" sz="1400" i="1" dirty="0">
                <a:latin typeface="OpenDyslexic" pitchFamily="50" charset="0"/>
                <a:cs typeface="Times New Roman" charset="0"/>
              </a:rPr>
              <a:t>Le géomagnétisme</a:t>
            </a:r>
          </a:p>
          <a:p>
            <a:pPr indent="449263" eaLnBrk="0" hangingPunct="0">
              <a:buFont typeface="Wingdings" pitchFamily="2" charset="2"/>
              <a:buNone/>
            </a:pPr>
            <a:r>
              <a:rPr lang="fr-FR" sz="1400" dirty="0">
                <a:latin typeface="OpenDyslexic" pitchFamily="50" charset="0"/>
                <a:cs typeface="Times New Roman" charset="0"/>
              </a:rPr>
              <a:t>	B. Les paléo-directions du champs magnétique au Trias</a:t>
            </a:r>
          </a:p>
          <a:p>
            <a:pPr indent="449263" eaLnBrk="0" hangingPunct="0">
              <a:buFont typeface="Wingdings" pitchFamily="2" charset="2"/>
              <a:buNone/>
            </a:pPr>
            <a:r>
              <a:rPr lang="fr-FR" sz="1400" dirty="0">
                <a:latin typeface="OpenDyslexic" pitchFamily="50" charset="0"/>
                <a:cs typeface="Times New Roman" charset="0"/>
              </a:rPr>
              <a:t>	C. Datation de l’ouverture du </a:t>
            </a:r>
            <a:r>
              <a:rPr lang="fr-FR" sz="1400" dirty="0" smtClean="0">
                <a:latin typeface="OpenDyslexic" pitchFamily="50" charset="0"/>
                <a:cs typeface="Times New Roman" charset="0"/>
              </a:rPr>
              <a:t>golfe </a:t>
            </a:r>
            <a:r>
              <a:rPr lang="fr-FR" sz="1400" dirty="0">
                <a:latin typeface="OpenDyslexic" pitchFamily="50" charset="0"/>
                <a:cs typeface="Times New Roman" charset="0"/>
              </a:rPr>
              <a:t>de Gascogne</a:t>
            </a:r>
          </a:p>
          <a:p>
            <a:pPr indent="449263" eaLnBrk="0" hangingPunct="0">
              <a:buFont typeface="Wingdings" pitchFamily="2" charset="2"/>
              <a:buNone/>
            </a:pPr>
            <a:r>
              <a:rPr lang="fr-FR" sz="1400" dirty="0">
                <a:latin typeface="OpenDyslexic" pitchFamily="50" charset="0"/>
                <a:cs typeface="Times New Roman" charset="0"/>
              </a:rPr>
              <a:t>	D. Les anomalies magnétiques du fond océanique du </a:t>
            </a:r>
            <a:r>
              <a:rPr lang="fr-FR" sz="1400" dirty="0" smtClean="0">
                <a:latin typeface="OpenDyslexic" pitchFamily="50" charset="0"/>
                <a:cs typeface="Times New Roman" charset="0"/>
              </a:rPr>
              <a:t>golfe </a:t>
            </a:r>
            <a:r>
              <a:rPr lang="fr-FR" sz="1400" dirty="0">
                <a:latin typeface="OpenDyslexic" pitchFamily="50" charset="0"/>
                <a:cs typeface="Times New Roman" charset="0"/>
              </a:rPr>
              <a:t>de Gascogne</a:t>
            </a:r>
          </a:p>
          <a:p>
            <a:pPr indent="449263" eaLnBrk="0" hangingPunct="0">
              <a:buFont typeface="Wingdings" pitchFamily="2" charset="2"/>
              <a:buNone/>
            </a:pPr>
            <a:r>
              <a:rPr lang="fr-FR" sz="1400" dirty="0">
                <a:latin typeface="OpenDyslexic" pitchFamily="50" charset="0"/>
                <a:cs typeface="Times New Roman" charset="0"/>
              </a:rPr>
              <a:t>	</a:t>
            </a:r>
          </a:p>
          <a:p>
            <a:pPr indent="449263" eaLnBrk="0" hangingPunct="0">
              <a:buFont typeface="Wingdings" pitchFamily="2" charset="2"/>
              <a:buNone/>
            </a:pPr>
            <a:r>
              <a:rPr lang="fr-FR" sz="1400" b="1" dirty="0">
                <a:latin typeface="OpenDyslexic" pitchFamily="50" charset="0"/>
                <a:cs typeface="Times New Roman" charset="0"/>
              </a:rPr>
              <a:t>III. Synthèse</a:t>
            </a:r>
          </a:p>
          <a:p>
            <a:pPr indent="449263" eaLnBrk="0" hangingPunct="0">
              <a:buFont typeface="Wingdings" pitchFamily="2" charset="2"/>
              <a:buNone/>
            </a:pPr>
            <a:r>
              <a:rPr lang="fr-FR" sz="1400" dirty="0">
                <a:latin typeface="OpenDyslexic" pitchFamily="50" charset="0"/>
                <a:cs typeface="Times New Roman" charset="0"/>
              </a:rPr>
              <a:t>	A. Histoire de la migration de la plaque ibérique</a:t>
            </a:r>
          </a:p>
          <a:p>
            <a:pPr indent="449263" eaLnBrk="0" hangingPunct="0">
              <a:buFont typeface="Wingdings" pitchFamily="2" charset="2"/>
              <a:buNone/>
            </a:pPr>
            <a:r>
              <a:rPr lang="fr-FR" sz="1400" dirty="0">
                <a:latin typeface="OpenDyslexic" pitchFamily="50" charset="0"/>
                <a:cs typeface="Times New Roman" charset="0"/>
              </a:rPr>
              <a:t>	B. Cartes paléogéographiques</a:t>
            </a:r>
            <a:endParaRPr lang="fr-FR" sz="1400" b="1" dirty="0">
              <a:latin typeface="OpenDyslexic" pitchFamily="50" charset="0"/>
              <a:cs typeface="Times New Roman" charset="0"/>
            </a:endParaRPr>
          </a:p>
        </p:txBody>
      </p:sp>
      <p:sp>
        <p:nvSpPr>
          <p:cNvPr id="19463" name="Text Box 7"/>
          <p:cNvSpPr txBox="1">
            <a:spLocks noChangeArrowheads="1"/>
          </p:cNvSpPr>
          <p:nvPr/>
        </p:nvSpPr>
        <p:spPr bwMode="auto">
          <a:xfrm>
            <a:off x="152400" y="561975"/>
            <a:ext cx="8794750" cy="523220"/>
          </a:xfrm>
          <a:prstGeom prst="rect">
            <a:avLst/>
          </a:prstGeom>
          <a:noFill/>
          <a:ln w="9525">
            <a:noFill/>
            <a:miter lim="800000"/>
            <a:headEnd/>
            <a:tailEnd/>
          </a:ln>
          <a:effectLst/>
        </p:spPr>
        <p:txBody>
          <a:bodyPr>
            <a:spAutoFit/>
          </a:bodyPr>
          <a:lstStyle/>
          <a:p>
            <a:pPr algn="ctr"/>
            <a:r>
              <a:rPr lang="fr-FR" sz="2800" i="1" dirty="0">
                <a:latin typeface="OpenDyslexic" pitchFamily="50" charset="0"/>
              </a:rPr>
              <a:t>La formation des Pyrénées</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smtClean="0">
                <a:solidFill>
                  <a:schemeClr val="bg1"/>
                </a:solidFill>
                <a:latin typeface="OpenDyslexic" pitchFamily="50" charset="0"/>
              </a:rPr>
              <a:t>Plan</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1027"/>
          <p:cNvSpPr>
            <a:spLocks noChangeArrowheads="1"/>
          </p:cNvSpPr>
          <p:nvPr/>
        </p:nvSpPr>
        <p:spPr bwMode="auto">
          <a:xfrm>
            <a:off x="323528" y="492125"/>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457200" indent="-457200"/>
            <a:r>
              <a:rPr lang="fr-FR" sz="1400" dirty="0">
                <a:solidFill>
                  <a:schemeClr val="tx2"/>
                </a:solidFill>
                <a:latin typeface="OpenDyslexic" pitchFamily="50" charset="0"/>
                <a:cs typeface="Times New Roman" charset="0"/>
              </a:rPr>
              <a:t>C) Principe d'inclusion</a:t>
            </a:r>
          </a:p>
        </p:txBody>
      </p:sp>
      <p:sp>
        <p:nvSpPr>
          <p:cNvPr id="187396" name="Rectangle 1028"/>
          <p:cNvSpPr>
            <a:spLocks noChangeArrowheads="1"/>
          </p:cNvSpPr>
          <p:nvPr/>
        </p:nvSpPr>
        <p:spPr bwMode="auto">
          <a:xfrm>
            <a:off x="3352800" y="533400"/>
            <a:ext cx="5562600" cy="646331"/>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a:solidFill>
                  <a:schemeClr val="tx2"/>
                </a:solidFill>
                <a:latin typeface="OpenDyslexic" pitchFamily="50" charset="0"/>
                <a:cs typeface="Times New Roman" charset="0"/>
              </a:rPr>
              <a:t>L’observation d’objets géologiques contenus en inclusion dans une roche permet d’établir leur antériorité par rapport à la roche qui les renferme</a:t>
            </a:r>
          </a:p>
        </p:txBody>
      </p:sp>
      <p:pic>
        <p:nvPicPr>
          <p:cNvPr id="187398" name="Picture 1030"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8001000" cy="394811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Rappels sur la chronologie </a:t>
            </a:r>
            <a:r>
              <a:rPr lang="fr-FR" sz="1600" dirty="0" smtClean="0">
                <a:solidFill>
                  <a:schemeClr val="bg1"/>
                </a:solidFill>
                <a:latin typeface="OpenDyslexic" pitchFamily="50" charset="0"/>
              </a:rPr>
              <a:t>relative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8" name="Text Box 10"/>
          <p:cNvSpPr txBox="1">
            <a:spLocks noChangeArrowheads="1"/>
          </p:cNvSpPr>
          <p:nvPr/>
        </p:nvSpPr>
        <p:spPr bwMode="auto">
          <a:xfrm>
            <a:off x="609600" y="5395913"/>
            <a:ext cx="57626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800" dirty="0">
                <a:latin typeface="OpenDyslexic" pitchFamily="50" charset="0"/>
              </a:rPr>
              <a:t>http://www.ggl.ulaval.ca/personnel/bourque/intro.pt/planete_terre.html</a:t>
            </a:r>
          </a:p>
        </p:txBody>
      </p:sp>
    </p:spTree>
    <p:extLst>
      <p:ext uri="{BB962C8B-B14F-4D97-AF65-F5344CB8AC3E}">
        <p14:creationId xmlns:p14="http://schemas.microsoft.com/office/powerpoint/2010/main" val="34586172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4"/>
          <p:cNvSpPr>
            <a:spLocks noChangeArrowheads="1"/>
          </p:cNvSpPr>
          <p:nvPr/>
        </p:nvSpPr>
        <p:spPr bwMode="auto">
          <a:xfrm>
            <a:off x="179512" y="393032"/>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457200" indent="-457200"/>
            <a:r>
              <a:rPr lang="fr-FR" sz="1400" dirty="0">
                <a:solidFill>
                  <a:schemeClr val="tx2"/>
                </a:solidFill>
                <a:latin typeface="OpenDyslexic" pitchFamily="50" charset="0"/>
                <a:cs typeface="Times New Roman" charset="0"/>
              </a:rPr>
              <a:t>D) Notion de discordance</a:t>
            </a:r>
          </a:p>
        </p:txBody>
      </p:sp>
      <p:pic>
        <p:nvPicPr>
          <p:cNvPr id="188425" name="Picture 9"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3694113" cy="5578475"/>
          </a:xfrm>
          <a:prstGeom prst="rect">
            <a:avLst/>
          </a:prstGeom>
          <a:noFill/>
          <a:extLst>
            <a:ext uri="{909E8E84-426E-40DD-AFC4-6F175D3DCCD1}">
              <a14:hiddenFill xmlns:a14="http://schemas.microsoft.com/office/drawing/2010/main">
                <a:solidFill>
                  <a:srgbClr val="FFFFFF"/>
                </a:solidFill>
              </a14:hiddenFill>
            </a:ext>
          </a:extLst>
        </p:spPr>
      </p:pic>
      <p:sp>
        <p:nvSpPr>
          <p:cNvPr id="188426" name="Rectangle 10"/>
          <p:cNvSpPr>
            <a:spLocks noChangeArrowheads="1"/>
          </p:cNvSpPr>
          <p:nvPr/>
        </p:nvSpPr>
        <p:spPr bwMode="auto">
          <a:xfrm>
            <a:off x="2362200" y="1676400"/>
            <a:ext cx="1524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8421" name="Rectangle 5"/>
          <p:cNvSpPr>
            <a:spLocks noChangeArrowheads="1"/>
          </p:cNvSpPr>
          <p:nvPr/>
        </p:nvSpPr>
        <p:spPr bwMode="auto">
          <a:xfrm>
            <a:off x="2667000" y="533400"/>
            <a:ext cx="6248400" cy="646331"/>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200">
                <a:solidFill>
                  <a:schemeClr val="tx2"/>
                </a:solidFill>
                <a:latin typeface="OpenDyslexic" pitchFamily="50" charset="0"/>
                <a:cs typeface="Times New Roman" charset="0"/>
              </a:rPr>
              <a:t>Lorsqu’une formation sédimentaire recouvre directement plusieurs terrains appartenant à des étages différents, on dit qu’elle est </a:t>
            </a:r>
            <a:r>
              <a:rPr lang="fr-FR" sz="1200" b="1">
                <a:solidFill>
                  <a:schemeClr val="tx2"/>
                </a:solidFill>
                <a:latin typeface="OpenDyslexic" pitchFamily="50" charset="0"/>
                <a:cs typeface="Times New Roman" charset="0"/>
              </a:rPr>
              <a:t>discordante</a:t>
            </a:r>
            <a:r>
              <a:rPr lang="fr-FR" sz="1200">
                <a:solidFill>
                  <a:schemeClr val="tx2"/>
                </a:solidFill>
                <a:latin typeface="OpenDyslexic" pitchFamily="50" charset="0"/>
                <a:cs typeface="Times New Roman" charset="0"/>
              </a:rPr>
              <a:t> sur ceux-ci.</a:t>
            </a:r>
          </a:p>
        </p:txBody>
      </p:sp>
      <p:sp>
        <p:nvSpPr>
          <p:cNvPr id="188423" name="Rectangle 7"/>
          <p:cNvSpPr>
            <a:spLocks noChangeArrowheads="1"/>
          </p:cNvSpPr>
          <p:nvPr/>
        </p:nvSpPr>
        <p:spPr bwMode="auto">
          <a:xfrm>
            <a:off x="2667000" y="1311151"/>
            <a:ext cx="6248400" cy="461665"/>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200">
                <a:solidFill>
                  <a:schemeClr val="tx2"/>
                </a:solidFill>
                <a:latin typeface="OpenDyslexic" pitchFamily="50" charset="0"/>
                <a:cs typeface="Times New Roman" charset="0"/>
              </a:rPr>
              <a:t>Le tracé de la limite inférieure de la couche discordante recoupe plusieurs limites de terrains antérieurs</a:t>
            </a:r>
          </a:p>
        </p:txBody>
      </p:sp>
      <p:sp>
        <p:nvSpPr>
          <p:cNvPr id="188424" name="Rectangle 8"/>
          <p:cNvSpPr>
            <a:spLocks noChangeArrowheads="1"/>
          </p:cNvSpPr>
          <p:nvPr/>
        </p:nvSpPr>
        <p:spPr bwMode="auto">
          <a:xfrm>
            <a:off x="2667000" y="1918573"/>
            <a:ext cx="6248400" cy="646331"/>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200">
                <a:solidFill>
                  <a:schemeClr val="tx2"/>
                </a:solidFill>
                <a:latin typeface="OpenDyslexic" pitchFamily="50" charset="0"/>
                <a:cs typeface="Times New Roman" charset="0"/>
              </a:rPr>
              <a:t>Lorsque les terrain antérieurs à la discordance ont été déformés, il existe une différence importante de pendage de part et d’autre de la discordance, on parle alors de </a:t>
            </a:r>
            <a:r>
              <a:rPr lang="fr-FR" sz="1200" b="1">
                <a:solidFill>
                  <a:schemeClr val="tx2"/>
                </a:solidFill>
                <a:latin typeface="OpenDyslexic" pitchFamily="50" charset="0"/>
                <a:cs typeface="Times New Roman" charset="0"/>
              </a:rPr>
              <a:t>discordance angulaire</a:t>
            </a:r>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Rappels sur la chronologie </a:t>
            </a:r>
            <a:r>
              <a:rPr lang="fr-FR" sz="1600" dirty="0" smtClean="0">
                <a:solidFill>
                  <a:schemeClr val="bg1"/>
                </a:solidFill>
                <a:latin typeface="OpenDyslexic" pitchFamily="50" charset="0"/>
              </a:rPr>
              <a:t>relative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42819220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179512" y="476672"/>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457200" indent="-457200"/>
            <a:r>
              <a:rPr lang="fr-FR" sz="1400" b="1" i="1" dirty="0">
                <a:solidFill>
                  <a:schemeClr val="tx2"/>
                </a:solidFill>
                <a:latin typeface="OpenDyslexic" pitchFamily="50" charset="0"/>
                <a:cs typeface="Times New Roman" charset="0"/>
              </a:rPr>
              <a:t>D) Notion de discordance</a:t>
            </a:r>
          </a:p>
        </p:txBody>
      </p:sp>
      <p:sp>
        <p:nvSpPr>
          <p:cNvPr id="189446" name="Rectangle 6"/>
          <p:cNvSpPr>
            <a:spLocks noChangeArrowheads="1"/>
          </p:cNvSpPr>
          <p:nvPr/>
        </p:nvSpPr>
        <p:spPr bwMode="auto">
          <a:xfrm>
            <a:off x="2788096" y="476672"/>
            <a:ext cx="6248400" cy="646331"/>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200">
                <a:solidFill>
                  <a:schemeClr val="tx2"/>
                </a:solidFill>
                <a:latin typeface="OpenDyslexic" pitchFamily="50" charset="0"/>
                <a:cs typeface="Times New Roman" charset="0"/>
              </a:rPr>
              <a:t>Lorsqu’une formation sédimentaire recouvre directement plusieurs terrains appartenant à des étages différents, on dit qu’elle est </a:t>
            </a:r>
            <a:r>
              <a:rPr lang="fr-FR" sz="1200" b="1">
                <a:solidFill>
                  <a:schemeClr val="tx2"/>
                </a:solidFill>
                <a:latin typeface="OpenDyslexic" pitchFamily="50" charset="0"/>
                <a:cs typeface="Times New Roman" charset="0"/>
              </a:rPr>
              <a:t>discordante</a:t>
            </a:r>
            <a:r>
              <a:rPr lang="fr-FR" sz="1200">
                <a:solidFill>
                  <a:schemeClr val="tx2"/>
                </a:solidFill>
                <a:latin typeface="OpenDyslexic" pitchFamily="50" charset="0"/>
                <a:cs typeface="Times New Roman" charset="0"/>
              </a:rPr>
              <a:t> sur ceux-ci.</a:t>
            </a:r>
          </a:p>
        </p:txBody>
      </p:sp>
      <p:sp>
        <p:nvSpPr>
          <p:cNvPr id="189447" name="Rectangle 7"/>
          <p:cNvSpPr>
            <a:spLocks noChangeArrowheads="1"/>
          </p:cNvSpPr>
          <p:nvPr/>
        </p:nvSpPr>
        <p:spPr bwMode="auto">
          <a:xfrm>
            <a:off x="2788096" y="1239143"/>
            <a:ext cx="6248400" cy="461665"/>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200">
                <a:solidFill>
                  <a:schemeClr val="tx2"/>
                </a:solidFill>
                <a:latin typeface="OpenDyslexic" pitchFamily="50" charset="0"/>
                <a:cs typeface="Times New Roman" charset="0"/>
              </a:rPr>
              <a:t>Le tracé de la limite inférieure de la couche discordante recoupe plusieurs limites de terrains antérieurs</a:t>
            </a:r>
          </a:p>
        </p:txBody>
      </p:sp>
      <p:sp>
        <p:nvSpPr>
          <p:cNvPr id="189448" name="Rectangle 8"/>
          <p:cNvSpPr>
            <a:spLocks noChangeArrowheads="1"/>
          </p:cNvSpPr>
          <p:nvPr/>
        </p:nvSpPr>
        <p:spPr bwMode="auto">
          <a:xfrm>
            <a:off x="2788096" y="1774557"/>
            <a:ext cx="6248400" cy="646331"/>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200" dirty="0">
                <a:solidFill>
                  <a:schemeClr val="tx2"/>
                </a:solidFill>
                <a:latin typeface="OpenDyslexic" pitchFamily="50" charset="0"/>
                <a:cs typeface="Times New Roman" charset="0"/>
              </a:rPr>
              <a:t>Lorsque les terrain antérieurs à la discordance ont été déformés, il existe une différence importante de pendage de part et d’autre de la discordance, on parle alors de </a:t>
            </a:r>
            <a:r>
              <a:rPr lang="fr-FR" sz="1200" b="1" dirty="0">
                <a:solidFill>
                  <a:schemeClr val="tx2"/>
                </a:solidFill>
                <a:latin typeface="OpenDyslexic" pitchFamily="50" charset="0"/>
                <a:cs typeface="Times New Roman" charset="0"/>
              </a:rPr>
              <a:t>discordance angulaire</a:t>
            </a:r>
          </a:p>
        </p:txBody>
      </p:sp>
      <p:pic>
        <p:nvPicPr>
          <p:cNvPr id="189449" name="Picture 9" descr="profil_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24200"/>
            <a:ext cx="8496300" cy="2668588"/>
          </a:xfrm>
          <a:prstGeom prst="rect">
            <a:avLst/>
          </a:prstGeom>
          <a:noFill/>
          <a:extLst>
            <a:ext uri="{909E8E84-426E-40DD-AFC4-6F175D3DCCD1}">
              <a14:hiddenFill xmlns:a14="http://schemas.microsoft.com/office/drawing/2010/main">
                <a:solidFill>
                  <a:srgbClr val="FFFFFF"/>
                </a:solidFill>
              </a14:hiddenFill>
            </a:ext>
          </a:extLst>
        </p:spPr>
      </p:pic>
      <p:sp>
        <p:nvSpPr>
          <p:cNvPr id="189450" name="Text Box 10"/>
          <p:cNvSpPr txBox="1">
            <a:spLocks noChangeArrowheads="1"/>
          </p:cNvSpPr>
          <p:nvPr/>
        </p:nvSpPr>
        <p:spPr bwMode="auto">
          <a:xfrm>
            <a:off x="7092280" y="5895350"/>
            <a:ext cx="1524000" cy="40011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dirty="0" smtClean="0">
                <a:latin typeface="OpenDyslexic" pitchFamily="50" charset="0"/>
              </a:rPr>
              <a:t>Fascicule</a:t>
            </a:r>
            <a:endParaRPr lang="fr-FR" sz="2000" dirty="0">
              <a:latin typeface="OpenDyslexic" pitchFamily="50" charset="0"/>
            </a:endParaRPr>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Rappels sur la chronologie </a:t>
            </a:r>
            <a:r>
              <a:rPr lang="fr-FR" sz="1600" dirty="0" smtClean="0">
                <a:solidFill>
                  <a:schemeClr val="bg1"/>
                </a:solidFill>
                <a:latin typeface="OpenDyslexic" pitchFamily="50" charset="0"/>
              </a:rPr>
              <a:t>relative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3503278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ChangeArrowheads="1"/>
          </p:cNvSpPr>
          <p:nvPr/>
        </p:nvSpPr>
        <p:spPr bwMode="auto">
          <a:xfrm>
            <a:off x="1257300" y="1795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pic>
        <p:nvPicPr>
          <p:cNvPr id="183298" name="Picture 2" descr="exerc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32"/>
            <a:ext cx="8458200" cy="4168775"/>
          </a:xfrm>
          <a:prstGeom prst="rect">
            <a:avLst/>
          </a:prstGeom>
          <a:noFill/>
          <a:extLst>
            <a:ext uri="{909E8E84-426E-40DD-AFC4-6F175D3DCCD1}">
              <a14:hiddenFill xmlns:a14="http://schemas.microsoft.com/office/drawing/2010/main">
                <a:solidFill>
                  <a:srgbClr val="FFFFFF"/>
                </a:solidFill>
              </a14:hiddenFill>
            </a:ext>
          </a:extLst>
        </p:spPr>
      </p:pic>
      <p:sp>
        <p:nvSpPr>
          <p:cNvPr id="183302" name="Text Box 6"/>
          <p:cNvSpPr txBox="1">
            <a:spLocks noChangeArrowheads="1"/>
          </p:cNvSpPr>
          <p:nvPr/>
        </p:nvSpPr>
        <p:spPr bwMode="auto">
          <a:xfrm>
            <a:off x="7467600" y="5638800"/>
            <a:ext cx="1524000" cy="40011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dirty="0" smtClean="0">
                <a:latin typeface="OpenDyslexic" pitchFamily="50" charset="0"/>
              </a:rPr>
              <a:t>Fascicule</a:t>
            </a:r>
            <a:endParaRPr lang="fr-FR" sz="2000" dirty="0">
              <a:latin typeface="OpenDyslexic" pitchFamily="50" charset="0"/>
            </a:endParaRPr>
          </a:p>
        </p:txBody>
      </p:sp>
      <p:sp>
        <p:nvSpPr>
          <p:cNvPr id="183304" name="Rectangle 8"/>
          <p:cNvSpPr>
            <a:spLocks noChangeArrowheads="1"/>
          </p:cNvSpPr>
          <p:nvPr/>
        </p:nvSpPr>
        <p:spPr bwMode="auto">
          <a:xfrm>
            <a:off x="457200" y="4277414"/>
            <a:ext cx="37547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b="1" dirty="0">
                <a:latin typeface="OpenDyslexic" pitchFamily="50" charset="0"/>
              </a:rPr>
              <a:t>A</a:t>
            </a:r>
            <a:r>
              <a:rPr lang="fr-FR" sz="1400" dirty="0">
                <a:latin typeface="OpenDyslexic" pitchFamily="50" charset="0"/>
              </a:rPr>
              <a:t>, </a:t>
            </a:r>
            <a:r>
              <a:rPr lang="fr-FR" sz="1400" b="1" dirty="0">
                <a:latin typeface="OpenDyslexic" pitchFamily="50" charset="0"/>
              </a:rPr>
              <a:t>B</a:t>
            </a:r>
            <a:r>
              <a:rPr lang="fr-FR" sz="1400" dirty="0">
                <a:latin typeface="OpenDyslexic" pitchFamily="50" charset="0"/>
              </a:rPr>
              <a:t>, et </a:t>
            </a:r>
            <a:r>
              <a:rPr lang="fr-FR" sz="1400" b="1" dirty="0">
                <a:latin typeface="OpenDyslexic" pitchFamily="50" charset="0"/>
              </a:rPr>
              <a:t>C</a:t>
            </a:r>
            <a:r>
              <a:rPr lang="fr-FR" sz="1400" dirty="0">
                <a:latin typeface="OpenDyslexic" pitchFamily="50" charset="0"/>
              </a:rPr>
              <a:t> : Couches sédimentaires</a:t>
            </a:r>
          </a:p>
          <a:p>
            <a:pPr>
              <a:spcBef>
                <a:spcPct val="50000"/>
              </a:spcBef>
            </a:pPr>
            <a:r>
              <a:rPr lang="fr-FR" sz="1400" b="1" dirty="0">
                <a:latin typeface="OpenDyslexic" pitchFamily="50" charset="0"/>
              </a:rPr>
              <a:t>a</a:t>
            </a:r>
            <a:r>
              <a:rPr lang="fr-FR" sz="1400" dirty="0">
                <a:latin typeface="OpenDyslexic" pitchFamily="50" charset="0"/>
              </a:rPr>
              <a:t> : Poudingue</a:t>
            </a:r>
          </a:p>
          <a:p>
            <a:pPr>
              <a:spcBef>
                <a:spcPct val="50000"/>
              </a:spcBef>
            </a:pPr>
            <a:r>
              <a:rPr lang="fr-FR" sz="1400" b="1" dirty="0">
                <a:latin typeface="OpenDyslexic" pitchFamily="50" charset="0"/>
              </a:rPr>
              <a:t>b</a:t>
            </a:r>
            <a:r>
              <a:rPr lang="fr-FR" sz="1400" dirty="0">
                <a:latin typeface="OpenDyslexic" pitchFamily="50" charset="0"/>
              </a:rPr>
              <a:t>, </a:t>
            </a:r>
            <a:r>
              <a:rPr lang="fr-FR" sz="1400" b="1" dirty="0">
                <a:latin typeface="OpenDyslexic" pitchFamily="50" charset="0"/>
              </a:rPr>
              <a:t>c</a:t>
            </a:r>
            <a:r>
              <a:rPr lang="fr-FR" sz="1400" dirty="0">
                <a:latin typeface="OpenDyslexic" pitchFamily="50" charset="0"/>
              </a:rPr>
              <a:t> </a:t>
            </a:r>
            <a:r>
              <a:rPr lang="fr-FR" sz="1400" b="1" dirty="0">
                <a:latin typeface="OpenDyslexic" pitchFamily="50" charset="0"/>
              </a:rPr>
              <a:t>d</a:t>
            </a:r>
            <a:r>
              <a:rPr lang="fr-FR" sz="1400" dirty="0">
                <a:latin typeface="OpenDyslexic" pitchFamily="50" charset="0"/>
              </a:rPr>
              <a:t>, </a:t>
            </a:r>
            <a:r>
              <a:rPr lang="fr-FR" sz="1400" b="1" dirty="0">
                <a:latin typeface="OpenDyslexic" pitchFamily="50" charset="0"/>
              </a:rPr>
              <a:t>e</a:t>
            </a:r>
            <a:r>
              <a:rPr lang="fr-FR" sz="1400" dirty="0">
                <a:latin typeface="OpenDyslexic" pitchFamily="50" charset="0"/>
              </a:rPr>
              <a:t> et </a:t>
            </a:r>
            <a:r>
              <a:rPr lang="fr-FR" sz="1400" b="1" dirty="0">
                <a:latin typeface="OpenDyslexic" pitchFamily="50" charset="0"/>
              </a:rPr>
              <a:t>M</a:t>
            </a:r>
            <a:r>
              <a:rPr lang="fr-FR" sz="1400" dirty="0">
                <a:latin typeface="OpenDyslexic" pitchFamily="50" charset="0"/>
              </a:rPr>
              <a:t> : Couches sédimentaires</a:t>
            </a:r>
          </a:p>
          <a:p>
            <a:pPr>
              <a:spcBef>
                <a:spcPct val="50000"/>
              </a:spcBef>
            </a:pPr>
            <a:r>
              <a:rPr lang="fr-FR" sz="1400" b="1" dirty="0" err="1">
                <a:latin typeface="OpenDyslexic" pitchFamily="50" charset="0"/>
              </a:rPr>
              <a:t>Eb</a:t>
            </a:r>
            <a:r>
              <a:rPr lang="fr-FR" sz="1400" dirty="0">
                <a:latin typeface="OpenDyslexic" pitchFamily="50" charset="0"/>
              </a:rPr>
              <a:t> : éboulis</a:t>
            </a:r>
            <a:endParaRPr lang="fr-FR" sz="1400" dirty="0">
              <a:latin typeface="OpenDyslexic" pitchFamily="50" charset="0"/>
              <a:sym typeface="Symbol" pitchFamily="18" charset="2"/>
            </a:endParaRPr>
          </a:p>
          <a:p>
            <a:pPr>
              <a:spcBef>
                <a:spcPct val="50000"/>
              </a:spcBef>
            </a:pPr>
            <a:r>
              <a:rPr lang="fr-FR" sz="1400" b="1" dirty="0">
                <a:latin typeface="OpenDyslexic" pitchFamily="50" charset="0"/>
              </a:rPr>
              <a:t>X</a:t>
            </a:r>
            <a:r>
              <a:rPr lang="fr-FR" sz="1400" dirty="0">
                <a:latin typeface="OpenDyslexic" pitchFamily="50" charset="0"/>
              </a:rPr>
              <a:t>, </a:t>
            </a:r>
            <a:r>
              <a:rPr lang="fr-FR" sz="1400" b="1" dirty="0">
                <a:latin typeface="OpenDyslexic" pitchFamily="50" charset="0"/>
              </a:rPr>
              <a:t>Y</a:t>
            </a:r>
            <a:r>
              <a:rPr lang="fr-FR" sz="1400" dirty="0">
                <a:latin typeface="OpenDyslexic" pitchFamily="50" charset="0"/>
              </a:rPr>
              <a:t> et </a:t>
            </a:r>
            <a:r>
              <a:rPr lang="fr-FR" sz="1400" b="1" dirty="0">
                <a:latin typeface="OpenDyslexic" pitchFamily="50" charset="0"/>
              </a:rPr>
              <a:t>Z</a:t>
            </a:r>
            <a:r>
              <a:rPr lang="fr-FR" sz="1400" dirty="0">
                <a:latin typeface="OpenDyslexic" pitchFamily="50" charset="0"/>
              </a:rPr>
              <a:t> : Terrasses alluviales</a:t>
            </a:r>
          </a:p>
        </p:txBody>
      </p:sp>
      <p:sp>
        <p:nvSpPr>
          <p:cNvPr id="183305" name="Rectangle 9"/>
          <p:cNvSpPr>
            <a:spLocks noChangeArrowheads="1"/>
          </p:cNvSpPr>
          <p:nvPr/>
        </p:nvSpPr>
        <p:spPr bwMode="auto">
          <a:xfrm>
            <a:off x="4580527" y="4294201"/>
            <a:ext cx="3124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b="1" dirty="0">
                <a:latin typeface="OpenDyslexic" pitchFamily="50" charset="0"/>
                <a:sym typeface="Symbol" pitchFamily="18" charset="2"/>
              </a:rPr>
              <a:t></a:t>
            </a:r>
            <a:r>
              <a:rPr lang="fr-FR" sz="1400" b="1" dirty="0">
                <a:latin typeface="OpenDyslexic" pitchFamily="50" charset="0"/>
              </a:rPr>
              <a:t>1</a:t>
            </a:r>
            <a:r>
              <a:rPr lang="fr-FR" sz="1400" dirty="0">
                <a:latin typeface="OpenDyslexic" pitchFamily="50" charset="0"/>
              </a:rPr>
              <a:t> et </a:t>
            </a:r>
            <a:r>
              <a:rPr lang="fr-FR" sz="1400" b="1" dirty="0">
                <a:latin typeface="OpenDyslexic" pitchFamily="50" charset="0"/>
                <a:sym typeface="Symbol" pitchFamily="18" charset="2"/>
              </a:rPr>
              <a:t>2</a:t>
            </a:r>
            <a:r>
              <a:rPr lang="fr-FR" sz="1400" dirty="0">
                <a:latin typeface="OpenDyslexic" pitchFamily="50" charset="0"/>
                <a:sym typeface="Symbol" pitchFamily="18" charset="2"/>
              </a:rPr>
              <a:t> </a:t>
            </a:r>
            <a:r>
              <a:rPr lang="fr-FR" sz="1400" dirty="0">
                <a:latin typeface="OpenDyslexic" pitchFamily="50" charset="0"/>
              </a:rPr>
              <a:t>: Granite</a:t>
            </a:r>
          </a:p>
          <a:p>
            <a:pPr>
              <a:spcBef>
                <a:spcPct val="50000"/>
              </a:spcBef>
            </a:pPr>
            <a:r>
              <a:rPr lang="fr-FR" sz="1400" b="1" dirty="0">
                <a:latin typeface="Symbol" panose="05050102010706020507" pitchFamily="18" charset="2"/>
              </a:rPr>
              <a:t>b</a:t>
            </a:r>
            <a:r>
              <a:rPr lang="fr-FR" sz="1400" dirty="0">
                <a:latin typeface="OpenDyslexic" pitchFamily="50" charset="0"/>
              </a:rPr>
              <a:t> : Dyke et coulée de basalte.</a:t>
            </a:r>
          </a:p>
          <a:p>
            <a:pPr>
              <a:spcBef>
                <a:spcPct val="50000"/>
              </a:spcBef>
            </a:pPr>
            <a:r>
              <a:rPr lang="fr-FR" sz="1400" b="1" dirty="0">
                <a:latin typeface="Symbol" panose="05050102010706020507" pitchFamily="18" charset="2"/>
              </a:rPr>
              <a:t>t</a:t>
            </a:r>
            <a:r>
              <a:rPr lang="fr-FR" sz="1400" dirty="0">
                <a:latin typeface="OpenDyslexic" pitchFamily="50" charset="0"/>
              </a:rPr>
              <a:t> : Scories de trachyte.</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Histoire géologique d’une région </a:t>
            </a:r>
            <a:r>
              <a:rPr lang="fr-FR" sz="1600" dirty="0" smtClean="0">
                <a:solidFill>
                  <a:schemeClr val="bg1"/>
                </a:solidFill>
                <a:latin typeface="OpenDyslexic" pitchFamily="50" charset="0"/>
              </a:rPr>
              <a:t>fictive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19317749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7" name="Picture 3" descr="exerc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32"/>
            <a:ext cx="8458200" cy="4168775"/>
          </a:xfrm>
          <a:prstGeom prst="rect">
            <a:avLst/>
          </a:prstGeom>
          <a:noFill/>
          <a:extLst>
            <a:ext uri="{909E8E84-426E-40DD-AFC4-6F175D3DCCD1}">
              <a14:hiddenFill xmlns:a14="http://schemas.microsoft.com/office/drawing/2010/main">
                <a:solidFill>
                  <a:srgbClr val="FFFFFF"/>
                </a:solidFill>
              </a14:hiddenFill>
            </a:ext>
          </a:extLst>
        </p:spPr>
      </p:pic>
      <p:sp>
        <p:nvSpPr>
          <p:cNvPr id="190469" name="Rectangle 5"/>
          <p:cNvSpPr>
            <a:spLocks noChangeArrowheads="1"/>
          </p:cNvSpPr>
          <p:nvPr/>
        </p:nvSpPr>
        <p:spPr bwMode="auto">
          <a:xfrm>
            <a:off x="457200" y="4221088"/>
            <a:ext cx="8077200"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dirty="0">
                <a:latin typeface="OpenDyslexic" pitchFamily="50" charset="0"/>
              </a:rPr>
              <a:t>1- Dépôts des couches sédimentaires A, B et C.</a:t>
            </a:r>
          </a:p>
          <a:p>
            <a:pPr>
              <a:spcBef>
                <a:spcPct val="50000"/>
              </a:spcBef>
            </a:pPr>
            <a:r>
              <a:rPr lang="fr-FR" sz="1400" dirty="0">
                <a:latin typeface="OpenDyslexic" pitchFamily="50" charset="0"/>
              </a:rPr>
              <a:t>2- Déformation de ces couches : formation des plis couchés de première génération : PI</a:t>
            </a:r>
          </a:p>
          <a:p>
            <a:pPr>
              <a:spcBef>
                <a:spcPct val="50000"/>
              </a:spcBef>
            </a:pPr>
            <a:r>
              <a:rPr lang="fr-FR" sz="1400" dirty="0">
                <a:latin typeface="OpenDyslexic" pitchFamily="50" charset="0"/>
              </a:rPr>
              <a:t>3- Déformation des couches A, B et C : formation des plis déjetés de deuxième génération (PII) </a:t>
            </a:r>
          </a:p>
          <a:p>
            <a:pPr>
              <a:spcBef>
                <a:spcPct val="50000"/>
              </a:spcBef>
            </a:pPr>
            <a:r>
              <a:rPr lang="fr-FR" sz="1400" dirty="0">
                <a:latin typeface="OpenDyslexic" pitchFamily="50" charset="0"/>
              </a:rPr>
              <a:t>4- Mise en place du granite</a:t>
            </a:r>
            <a:r>
              <a:rPr lang="fr-FR" sz="1400" dirty="0">
                <a:latin typeface="Symbol" panose="05050102010706020507" pitchFamily="18" charset="2"/>
              </a:rPr>
              <a:t> </a:t>
            </a:r>
            <a:r>
              <a:rPr lang="fr-FR" sz="1400" dirty="0">
                <a:latin typeface="OpenDyslexic" pitchFamily="50" charset="0"/>
              </a:rPr>
              <a:t>1.</a:t>
            </a:r>
          </a:p>
          <a:p>
            <a:pPr>
              <a:spcBef>
                <a:spcPct val="50000"/>
              </a:spcBef>
            </a:pPr>
            <a:r>
              <a:rPr lang="fr-FR" sz="1400" dirty="0">
                <a:latin typeface="OpenDyslexic" pitchFamily="50" charset="0"/>
              </a:rPr>
              <a:t>5- Mise en place du granite </a:t>
            </a:r>
            <a:r>
              <a:rPr lang="fr-FR" sz="1400" dirty="0" smtClean="0">
                <a:latin typeface="OpenDyslexic" pitchFamily="50" charset="0"/>
              </a:rPr>
              <a:t></a:t>
            </a:r>
            <a:r>
              <a:rPr lang="fr-FR" sz="1400" dirty="0">
                <a:latin typeface="Symbol" panose="05050102010706020507" pitchFamily="18" charset="2"/>
              </a:rPr>
              <a:t> </a:t>
            </a:r>
            <a:r>
              <a:rPr lang="fr-FR" sz="1400" dirty="0" smtClean="0">
                <a:latin typeface="OpenDyslexic" pitchFamily="50" charset="0"/>
              </a:rPr>
              <a:t>2</a:t>
            </a:r>
            <a:r>
              <a:rPr lang="fr-FR" sz="1400" dirty="0">
                <a:latin typeface="OpenDyslexic" pitchFamily="50" charset="0"/>
              </a:rPr>
              <a:t>.</a:t>
            </a:r>
          </a:p>
          <a:p>
            <a:pPr>
              <a:spcBef>
                <a:spcPct val="50000"/>
              </a:spcBef>
            </a:pPr>
            <a:r>
              <a:rPr lang="fr-FR" sz="1400" dirty="0">
                <a:latin typeface="OpenDyslexic" pitchFamily="50" charset="0"/>
              </a:rPr>
              <a:t>6- Érosion et </a:t>
            </a:r>
            <a:r>
              <a:rPr lang="fr-FR" sz="1400" dirty="0" err="1">
                <a:latin typeface="OpenDyslexic" pitchFamily="50" charset="0"/>
              </a:rPr>
              <a:t>pénéplanation</a:t>
            </a:r>
            <a:r>
              <a:rPr lang="fr-FR" sz="1400" dirty="0">
                <a:latin typeface="OpenDyslexic" pitchFamily="50" charset="0"/>
              </a:rPr>
              <a:t>.</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Histoire géologique d’une région </a:t>
            </a:r>
            <a:r>
              <a:rPr lang="fr-FR" sz="1600" dirty="0" smtClean="0">
                <a:solidFill>
                  <a:schemeClr val="bg1"/>
                </a:solidFill>
                <a:latin typeface="OpenDyslexic" pitchFamily="50" charset="0"/>
              </a:rPr>
              <a:t>fictive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8856430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685800" y="4551363"/>
            <a:ext cx="8077200"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dirty="0">
                <a:latin typeface="OpenDyslexic" pitchFamily="50" charset="0"/>
              </a:rPr>
              <a:t>7- Dépôt en discordance de la couche sédimentaire a (partie occidentale de la coupe). A remarquer la présence à la base d’un poudingue composé de galets des roches d’âge antérieur (principe d’inclusion).</a:t>
            </a:r>
          </a:p>
          <a:p>
            <a:pPr>
              <a:spcBef>
                <a:spcPct val="50000"/>
              </a:spcBef>
            </a:pPr>
            <a:r>
              <a:rPr lang="fr-FR" sz="1400" dirty="0">
                <a:latin typeface="OpenDyslexic" pitchFamily="50" charset="0"/>
              </a:rPr>
              <a:t>8- Dépôt des couches sédimentaires b, c, d et e. b est discordante sur les terrains A, B et C dans la partie orientale de la coupe.</a:t>
            </a:r>
          </a:p>
          <a:p>
            <a:pPr>
              <a:spcBef>
                <a:spcPct val="50000"/>
              </a:spcBef>
            </a:pPr>
            <a:r>
              <a:rPr lang="fr-FR" sz="1400" dirty="0">
                <a:latin typeface="OpenDyslexic" pitchFamily="50" charset="0"/>
              </a:rPr>
              <a:t>9- Faille normale. Extension.</a:t>
            </a:r>
          </a:p>
          <a:p>
            <a:pPr>
              <a:spcBef>
                <a:spcPct val="50000"/>
              </a:spcBef>
            </a:pPr>
            <a:r>
              <a:rPr lang="fr-FR" sz="1400" dirty="0">
                <a:latin typeface="OpenDyslexic" pitchFamily="50" charset="0"/>
              </a:rPr>
              <a:t>10- Remblaiement du relief par les dépôts M.</a:t>
            </a:r>
          </a:p>
        </p:txBody>
      </p:sp>
      <p:pic>
        <p:nvPicPr>
          <p:cNvPr id="191491" name="Picture 3" descr="exerc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32"/>
            <a:ext cx="8458200" cy="4168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Histoire géologique d’une région </a:t>
            </a:r>
            <a:r>
              <a:rPr lang="fr-FR" sz="1600" dirty="0" smtClean="0">
                <a:solidFill>
                  <a:schemeClr val="bg1"/>
                </a:solidFill>
                <a:latin typeface="OpenDyslexic" pitchFamily="50" charset="0"/>
              </a:rPr>
              <a:t>fictive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39852013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685800" y="4627563"/>
            <a:ext cx="80772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dirty="0">
                <a:latin typeface="OpenDyslexic" pitchFamily="50" charset="0"/>
              </a:rPr>
              <a:t>11- Dyke et coulée de basalte.</a:t>
            </a:r>
          </a:p>
          <a:p>
            <a:pPr>
              <a:spcBef>
                <a:spcPct val="50000"/>
              </a:spcBef>
            </a:pPr>
            <a:r>
              <a:rPr lang="fr-FR" sz="1400" dirty="0">
                <a:latin typeface="OpenDyslexic" pitchFamily="50" charset="0"/>
              </a:rPr>
              <a:t>12- Scories de trachyte.</a:t>
            </a:r>
          </a:p>
          <a:p>
            <a:pPr>
              <a:spcBef>
                <a:spcPct val="50000"/>
              </a:spcBef>
            </a:pPr>
            <a:r>
              <a:rPr lang="fr-FR" sz="1400" dirty="0">
                <a:latin typeface="OpenDyslexic" pitchFamily="50" charset="0"/>
              </a:rPr>
              <a:t>13- Fin du remblaiement.</a:t>
            </a:r>
          </a:p>
          <a:p>
            <a:pPr>
              <a:spcBef>
                <a:spcPct val="50000"/>
              </a:spcBef>
            </a:pPr>
            <a:r>
              <a:rPr lang="fr-FR" sz="1400" dirty="0">
                <a:latin typeface="OpenDyslexic" pitchFamily="50" charset="0"/>
              </a:rPr>
              <a:t>14- Terrasses alluviales X, Y et Z et éboulis </a:t>
            </a:r>
            <a:r>
              <a:rPr lang="fr-FR" sz="1400" dirty="0" err="1">
                <a:latin typeface="OpenDyslexic" pitchFamily="50" charset="0"/>
              </a:rPr>
              <a:t>Eb</a:t>
            </a:r>
            <a:r>
              <a:rPr lang="fr-FR" sz="1400" dirty="0">
                <a:latin typeface="OpenDyslexic" pitchFamily="50" charset="0"/>
              </a:rPr>
              <a:t>.</a:t>
            </a:r>
          </a:p>
          <a:p>
            <a:pPr>
              <a:spcBef>
                <a:spcPct val="50000"/>
              </a:spcBef>
            </a:pPr>
            <a:endParaRPr lang="fr-FR" sz="1400" dirty="0"/>
          </a:p>
        </p:txBody>
      </p:sp>
      <p:pic>
        <p:nvPicPr>
          <p:cNvPr id="192515" name="Picture 3" descr="exerc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32"/>
            <a:ext cx="8458200" cy="4168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Histoire géologique d’une région </a:t>
            </a:r>
            <a:r>
              <a:rPr lang="fr-FR" sz="1600" dirty="0" smtClean="0">
                <a:solidFill>
                  <a:schemeClr val="bg1"/>
                </a:solidFill>
                <a:latin typeface="OpenDyslexic" pitchFamily="50" charset="0"/>
              </a:rPr>
              <a:t>fictive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1702997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3" name="Picture 3" descr="Sans titre-2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643813" cy="5626100"/>
          </a:xfrm>
          <a:prstGeom prst="rect">
            <a:avLst/>
          </a:prstGeom>
          <a:noFill/>
          <a:extLst>
            <a:ext uri="{909E8E84-426E-40DD-AFC4-6F175D3DCCD1}">
              <a14:hiddenFill xmlns:a14="http://schemas.microsoft.com/office/drawing/2010/main">
                <a:solidFill>
                  <a:srgbClr val="FFFFFF"/>
                </a:solidFill>
              </a14:hiddenFill>
            </a:ext>
          </a:extLst>
        </p:spPr>
      </p:pic>
      <p:sp>
        <p:nvSpPr>
          <p:cNvPr id="184324" name="Text Box 4"/>
          <p:cNvSpPr txBox="1">
            <a:spLocks noChangeArrowheads="1"/>
          </p:cNvSpPr>
          <p:nvPr/>
        </p:nvSpPr>
        <p:spPr bwMode="auto">
          <a:xfrm>
            <a:off x="6948264" y="6100465"/>
            <a:ext cx="1524000" cy="40011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dirty="0" smtClean="0">
                <a:latin typeface="OpenDyslexic" pitchFamily="50" charset="0"/>
              </a:rPr>
              <a:t>Fascicule</a:t>
            </a:r>
            <a:endParaRPr lang="fr-FR" sz="2000" dirty="0">
              <a:latin typeface="OpenDyslexic" pitchFamily="50" charset="0"/>
            </a:endParaRP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Reconstitution de la position des continents autour de l’ Atlantique </a:t>
            </a:r>
            <a:r>
              <a:rPr lang="fr-FR" sz="1600" dirty="0" smtClean="0">
                <a:solidFill>
                  <a:schemeClr val="bg1"/>
                </a:solidFill>
                <a:latin typeface="OpenDyslexic" pitchFamily="50" charset="0"/>
              </a:rPr>
              <a:t>Nord</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6727752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carte_atlantique_10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76238"/>
            <a:ext cx="7772400" cy="5988050"/>
          </a:xfrm>
          <a:prstGeom prst="rect">
            <a:avLst/>
          </a:prstGeom>
          <a:noFill/>
          <a:extLst>
            <a:ext uri="{909E8E84-426E-40DD-AFC4-6F175D3DCCD1}">
              <a14:hiddenFill xmlns:a14="http://schemas.microsoft.com/office/drawing/2010/main">
                <a:solidFill>
                  <a:srgbClr val="FFFFFF"/>
                </a:solidFill>
              </a14:hiddenFill>
            </a:ext>
          </a:extLst>
        </p:spPr>
      </p:pic>
      <p:sp>
        <p:nvSpPr>
          <p:cNvPr id="193540" name="Rectangle 4"/>
          <p:cNvSpPr>
            <a:spLocks noChangeArrowheads="1"/>
          </p:cNvSpPr>
          <p:nvPr/>
        </p:nvSpPr>
        <p:spPr bwMode="auto">
          <a:xfrm>
            <a:off x="609600" y="685800"/>
            <a:ext cx="3530352" cy="30777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400">
                <a:solidFill>
                  <a:schemeClr val="tx2"/>
                </a:solidFill>
                <a:latin typeface="OpenDyslexic" pitchFamily="50" charset="0"/>
                <a:cs typeface="Times New Roman" charset="0"/>
              </a:rPr>
              <a:t>Reconstruction anomalie 5 (10 Ma)</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Reconstitution de la position des continents autour de l’ Atlantique </a:t>
            </a:r>
            <a:r>
              <a:rPr lang="fr-FR" sz="1600" dirty="0" smtClean="0">
                <a:solidFill>
                  <a:schemeClr val="bg1"/>
                </a:solidFill>
                <a:latin typeface="OpenDyslexic" pitchFamily="50" charset="0"/>
              </a:rPr>
              <a:t>Nord</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18955830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carte_atlantique_75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4554538" cy="5562600"/>
          </a:xfrm>
          <a:prstGeom prst="rect">
            <a:avLst/>
          </a:prstGeom>
          <a:noFill/>
          <a:extLst>
            <a:ext uri="{909E8E84-426E-40DD-AFC4-6F175D3DCCD1}">
              <a14:hiddenFill xmlns:a14="http://schemas.microsoft.com/office/drawing/2010/main">
                <a:solidFill>
                  <a:srgbClr val="FFFFFF"/>
                </a:solidFill>
              </a14:hiddenFill>
            </a:ext>
          </a:extLst>
        </p:spPr>
      </p:pic>
      <p:sp>
        <p:nvSpPr>
          <p:cNvPr id="194564" name="Rectangle 4"/>
          <p:cNvSpPr>
            <a:spLocks noChangeArrowheads="1"/>
          </p:cNvSpPr>
          <p:nvPr/>
        </p:nvSpPr>
        <p:spPr bwMode="auto">
          <a:xfrm>
            <a:off x="5410200" y="533400"/>
            <a:ext cx="3581400" cy="30777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400">
                <a:solidFill>
                  <a:schemeClr val="tx2"/>
                </a:solidFill>
                <a:latin typeface="OpenDyslexic" pitchFamily="50" charset="0"/>
                <a:cs typeface="Times New Roman" charset="0"/>
              </a:rPr>
              <a:t>Reconstruction anomalie 33 (75 Ma)</a:t>
            </a:r>
          </a:p>
        </p:txBody>
      </p:sp>
      <p:sp>
        <p:nvSpPr>
          <p:cNvPr id="194565" name="Oval 5"/>
          <p:cNvSpPr>
            <a:spLocks noChangeArrowheads="1"/>
          </p:cNvSpPr>
          <p:nvPr/>
        </p:nvSpPr>
        <p:spPr bwMode="auto">
          <a:xfrm>
            <a:off x="2057400" y="3657600"/>
            <a:ext cx="1447800" cy="1447800"/>
          </a:xfrm>
          <a:prstGeom prst="ellipse">
            <a:avLst/>
          </a:prstGeom>
          <a:solidFill>
            <a:srgbClr val="CC99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4566" name="Text Box 6"/>
          <p:cNvSpPr txBox="1">
            <a:spLocks noChangeArrowheads="1"/>
          </p:cNvSpPr>
          <p:nvPr/>
        </p:nvSpPr>
        <p:spPr bwMode="auto">
          <a:xfrm>
            <a:off x="5410200" y="3505200"/>
            <a:ext cx="213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Zone de recouvrement</a:t>
            </a:r>
          </a:p>
        </p:txBody>
      </p:sp>
      <p:sp>
        <p:nvSpPr>
          <p:cNvPr id="194567" name="Line 7"/>
          <p:cNvSpPr>
            <a:spLocks noChangeShapeType="1"/>
          </p:cNvSpPr>
          <p:nvPr/>
        </p:nvSpPr>
        <p:spPr bwMode="auto">
          <a:xfrm flipH="1">
            <a:off x="3505200" y="3733800"/>
            <a:ext cx="1905000" cy="609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Reconstitution de la position des continents autour de l’ Atlantique </a:t>
            </a:r>
            <a:r>
              <a:rPr lang="fr-FR" sz="1600" dirty="0" smtClean="0">
                <a:solidFill>
                  <a:schemeClr val="bg1"/>
                </a:solidFill>
                <a:latin typeface="OpenDyslexic" pitchFamily="50" charset="0"/>
              </a:rPr>
              <a:t>Nord</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3904125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C:\Documents and Settings\seb\Mes documents\Enseignement\DEUG\SVT202\Cours\Cours_pyrenees\canon_air.png"/>
          <p:cNvPicPr>
            <a:picLocks noChangeAspect="1" noChangeArrowheads="1"/>
          </p:cNvPicPr>
          <p:nvPr/>
        </p:nvPicPr>
        <p:blipFill>
          <a:blip r:embed="rId5" cstate="print"/>
          <a:srcRect/>
          <a:stretch>
            <a:fillRect/>
          </a:stretch>
        </p:blipFill>
        <p:spPr bwMode="auto">
          <a:xfrm>
            <a:off x="6400800" y="609600"/>
            <a:ext cx="2514600" cy="942975"/>
          </a:xfrm>
          <a:prstGeom prst="rect">
            <a:avLst/>
          </a:prstGeom>
          <a:noFill/>
        </p:spPr>
      </p:pic>
      <p:sp>
        <p:nvSpPr>
          <p:cNvPr id="4111" name="Text Box 15"/>
          <p:cNvSpPr txBox="1">
            <a:spLocks noChangeArrowheads="1"/>
          </p:cNvSpPr>
          <p:nvPr/>
        </p:nvSpPr>
        <p:spPr bwMode="auto">
          <a:xfrm>
            <a:off x="6400800" y="1600200"/>
            <a:ext cx="2590800" cy="307777"/>
          </a:xfrm>
          <a:prstGeom prst="rect">
            <a:avLst/>
          </a:prstGeom>
          <a:noFill/>
          <a:ln w="9525">
            <a:noFill/>
            <a:miter lim="800000"/>
            <a:headEnd/>
            <a:tailEnd/>
          </a:ln>
          <a:effectLst/>
        </p:spPr>
        <p:txBody>
          <a:bodyPr>
            <a:spAutoFit/>
          </a:bodyPr>
          <a:lstStyle/>
          <a:p>
            <a:pPr>
              <a:spcBef>
                <a:spcPct val="50000"/>
              </a:spcBef>
            </a:pPr>
            <a:r>
              <a:rPr lang="fr-FR" sz="1400" dirty="0">
                <a:latin typeface="OpenDyslexic" pitchFamily="50" charset="0"/>
              </a:rPr>
              <a:t>Émission : Canon à air</a:t>
            </a:r>
          </a:p>
        </p:txBody>
      </p:sp>
      <p:pic>
        <p:nvPicPr>
          <p:cNvPr id="4113" name="Picture 17" descr="C:\Documents and Settings\seb\Mes documents\Enseignement\DEUG\SVT202\Cours\Cours_pyrenees\flute_2.png"/>
          <p:cNvPicPr>
            <a:picLocks noChangeAspect="1" noChangeArrowheads="1"/>
          </p:cNvPicPr>
          <p:nvPr/>
        </p:nvPicPr>
        <p:blipFill>
          <a:blip r:embed="rId6" cstate="print"/>
          <a:srcRect/>
          <a:stretch>
            <a:fillRect/>
          </a:stretch>
        </p:blipFill>
        <p:spPr bwMode="auto">
          <a:xfrm>
            <a:off x="5848350" y="1916832"/>
            <a:ext cx="3086100" cy="4114800"/>
          </a:xfrm>
          <a:prstGeom prst="rect">
            <a:avLst/>
          </a:prstGeom>
          <a:noFill/>
        </p:spPr>
      </p:pic>
      <p:sp>
        <p:nvSpPr>
          <p:cNvPr id="4114" name="Text Box 18"/>
          <p:cNvSpPr txBox="1">
            <a:spLocks noChangeArrowheads="1"/>
          </p:cNvSpPr>
          <p:nvPr/>
        </p:nvSpPr>
        <p:spPr bwMode="auto">
          <a:xfrm>
            <a:off x="5825149" y="6103691"/>
            <a:ext cx="3352800" cy="307777"/>
          </a:xfrm>
          <a:prstGeom prst="rect">
            <a:avLst/>
          </a:prstGeom>
          <a:noFill/>
          <a:ln w="9525">
            <a:noFill/>
            <a:miter lim="800000"/>
            <a:headEnd/>
            <a:tailEnd/>
          </a:ln>
          <a:effectLst/>
        </p:spPr>
        <p:txBody>
          <a:bodyPr wrap="square">
            <a:spAutoFit/>
          </a:bodyPr>
          <a:lstStyle/>
          <a:p>
            <a:pPr>
              <a:spcBef>
                <a:spcPct val="50000"/>
              </a:spcBef>
            </a:pPr>
            <a:r>
              <a:rPr lang="fr-FR" sz="1400" dirty="0">
                <a:latin typeface="OpenDyslexic" pitchFamily="50" charset="0"/>
              </a:rPr>
              <a:t>Réception : flûte d’hydrophones</a:t>
            </a:r>
          </a:p>
        </p:txBody>
      </p:sp>
      <p:sp>
        <p:nvSpPr>
          <p:cNvPr id="4115" name="Text Box 19"/>
          <p:cNvSpPr txBox="1">
            <a:spLocks noChangeArrowheads="1"/>
          </p:cNvSpPr>
          <p:nvPr/>
        </p:nvSpPr>
        <p:spPr bwMode="auto">
          <a:xfrm>
            <a:off x="35496" y="3783641"/>
            <a:ext cx="3200400" cy="215444"/>
          </a:xfrm>
          <a:prstGeom prst="rect">
            <a:avLst/>
          </a:prstGeom>
          <a:noFill/>
          <a:ln w="9525">
            <a:noFill/>
            <a:miter lim="800000"/>
            <a:headEnd/>
            <a:tailEnd/>
          </a:ln>
          <a:effectLst/>
        </p:spPr>
        <p:txBody>
          <a:bodyPr>
            <a:spAutoFit/>
          </a:bodyPr>
          <a:lstStyle/>
          <a:p>
            <a:pPr>
              <a:spcBef>
                <a:spcPct val="50000"/>
              </a:spcBef>
            </a:pPr>
            <a:r>
              <a:rPr lang="fr-FR" sz="800" dirty="0" smtClean="0">
                <a:latin typeface="OpenDyslexic" pitchFamily="50" charset="0"/>
              </a:rPr>
              <a:t>Planete-energies.com</a:t>
            </a:r>
            <a:endParaRPr lang="fr-FR" sz="1200" dirty="0"/>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La sismique </a:t>
            </a:r>
            <a:r>
              <a:rPr lang="fr-FR" sz="1600" dirty="0" smtClean="0">
                <a:solidFill>
                  <a:schemeClr val="bg1"/>
                </a:solidFill>
                <a:latin typeface="OpenDyslexic" pitchFamily="50" charset="0"/>
              </a:rPr>
              <a:t>réflexion</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pic>
        <p:nvPicPr>
          <p:cNvPr id="2" name="SismiqueReflex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496" y="402282"/>
            <a:ext cx="5776198" cy="3314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carte_atlantique_110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3800475" cy="5297488"/>
          </a:xfrm>
          <a:prstGeom prst="rect">
            <a:avLst/>
          </a:prstGeom>
          <a:noFill/>
          <a:extLst>
            <a:ext uri="{909E8E84-426E-40DD-AFC4-6F175D3DCCD1}">
              <a14:hiddenFill xmlns:a14="http://schemas.microsoft.com/office/drawing/2010/main">
                <a:solidFill>
                  <a:srgbClr val="FFFFFF"/>
                </a:solidFill>
              </a14:hiddenFill>
            </a:ext>
          </a:extLst>
        </p:spPr>
      </p:pic>
      <p:sp>
        <p:nvSpPr>
          <p:cNvPr id="195588" name="Rectangle 4"/>
          <p:cNvSpPr>
            <a:spLocks noChangeArrowheads="1"/>
          </p:cNvSpPr>
          <p:nvPr/>
        </p:nvSpPr>
        <p:spPr bwMode="auto">
          <a:xfrm>
            <a:off x="5292080" y="533400"/>
            <a:ext cx="3699520" cy="30777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400">
                <a:solidFill>
                  <a:schemeClr val="tx2"/>
                </a:solidFill>
                <a:latin typeface="OpenDyslexic" pitchFamily="50" charset="0"/>
                <a:cs typeface="Times New Roman" charset="0"/>
              </a:rPr>
              <a:t>Reconstruction anomalie J (110 Ma)</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Reconstitution de la position des continents autour de l’ Atlantique </a:t>
            </a:r>
            <a:r>
              <a:rPr lang="fr-FR" sz="1600" dirty="0" smtClean="0">
                <a:solidFill>
                  <a:schemeClr val="bg1"/>
                </a:solidFill>
                <a:latin typeface="OpenDyslexic" pitchFamily="50" charset="0"/>
              </a:rPr>
              <a:t>Nord</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7422038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smtClean="0">
                <a:solidFill>
                  <a:schemeClr val="bg1"/>
                </a:solidFill>
                <a:latin typeface="OpenDyslexic" pitchFamily="50" charset="0"/>
              </a:rPr>
              <a:t>TP : Schéma structural de la région de St Gaudens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0487"/>
            <a:ext cx="9144000" cy="6277025"/>
          </a:xfrm>
          <a:prstGeom prst="rect">
            <a:avLst/>
          </a:prstGeom>
        </p:spPr>
      </p:pic>
    </p:spTree>
    <p:extLst>
      <p:ext uri="{BB962C8B-B14F-4D97-AF65-F5344CB8AC3E}">
        <p14:creationId xmlns:p14="http://schemas.microsoft.com/office/powerpoint/2010/main" val="25046490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smtClean="0">
                <a:solidFill>
                  <a:schemeClr val="bg1"/>
                </a:solidFill>
                <a:latin typeface="OpenDyslexic" pitchFamily="50" charset="0"/>
              </a:rPr>
              <a:t>TP : Schéma structural de la région de St Gaudens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0487"/>
            <a:ext cx="9144000" cy="6277025"/>
          </a:xfrm>
          <a:prstGeom prst="rect">
            <a:avLst/>
          </a:prstGeom>
        </p:spPr>
      </p:pic>
      <p:sp>
        <p:nvSpPr>
          <p:cNvPr id="2" name="Rectangle 1"/>
          <p:cNvSpPr/>
          <p:nvPr/>
        </p:nvSpPr>
        <p:spPr>
          <a:xfrm>
            <a:off x="2627784" y="924402"/>
            <a:ext cx="2304256" cy="29366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38328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0487"/>
            <a:ext cx="9144000" cy="6277025"/>
          </a:xfrm>
          <a:prstGeom prst="rect">
            <a:avLst/>
          </a:prstGeom>
          <a:effectLst/>
        </p:spPr>
      </p:pic>
      <p:sp>
        <p:nvSpPr>
          <p:cNvPr id="2" name="Rectangle 1"/>
          <p:cNvSpPr/>
          <p:nvPr/>
        </p:nvSpPr>
        <p:spPr>
          <a:xfrm>
            <a:off x="1187624" y="924402"/>
            <a:ext cx="6696744" cy="452082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smtClean="0">
                <a:solidFill>
                  <a:schemeClr val="bg1"/>
                </a:solidFill>
                <a:latin typeface="OpenDyslexic" pitchFamily="50" charset="0"/>
              </a:rPr>
              <a:t>TP : Schéma structural de la région de St Gaudens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000">
            <a:off x="2570761" y="944785"/>
            <a:ext cx="2364999" cy="3345117"/>
          </a:xfrm>
          <a:prstGeom prst="rect">
            <a:avLst/>
          </a:prstGeom>
        </p:spPr>
      </p:pic>
      <p:sp>
        <p:nvSpPr>
          <p:cNvPr id="7" name="Rectangle 6"/>
          <p:cNvSpPr/>
          <p:nvPr/>
        </p:nvSpPr>
        <p:spPr>
          <a:xfrm>
            <a:off x="2627784" y="924402"/>
            <a:ext cx="2304256" cy="29366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596762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smtClean="0">
                <a:solidFill>
                  <a:schemeClr val="bg1"/>
                </a:solidFill>
                <a:latin typeface="OpenDyslexic" pitchFamily="50" charset="0"/>
              </a:rPr>
              <a:t>TP : Schéma structural de la région de St Gaudens</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0487"/>
            <a:ext cx="9144000" cy="6277025"/>
          </a:xfrm>
          <a:prstGeom prst="rect">
            <a:avLst/>
          </a:prstGeom>
        </p:spPr>
      </p:pic>
    </p:spTree>
    <p:extLst>
      <p:ext uri="{BB962C8B-B14F-4D97-AF65-F5344CB8AC3E}">
        <p14:creationId xmlns:p14="http://schemas.microsoft.com/office/powerpoint/2010/main" val="3164947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695325"/>
            <a:ext cx="809625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Méthode d'étude : La sismique </a:t>
            </a:r>
            <a:r>
              <a:rPr lang="fr-FR" sz="1600" dirty="0" smtClean="0">
                <a:solidFill>
                  <a:schemeClr val="bg1"/>
                </a:solidFill>
                <a:latin typeface="OpenDyslexic" pitchFamily="50" charset="0"/>
              </a:rPr>
              <a:t>réflexion</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377354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loc_profils"/>
          <p:cNvPicPr>
            <a:picLocks noChangeAspect="1" noChangeArrowheads="1"/>
          </p:cNvPicPr>
          <p:nvPr/>
        </p:nvPicPr>
        <p:blipFill>
          <a:blip r:embed="rId2" cstate="print"/>
          <a:srcRect/>
          <a:stretch>
            <a:fillRect/>
          </a:stretch>
        </p:blipFill>
        <p:spPr bwMode="auto">
          <a:xfrm>
            <a:off x="914400" y="914400"/>
            <a:ext cx="7639050" cy="5451475"/>
          </a:xfrm>
          <a:prstGeom prst="rect">
            <a:avLst/>
          </a:prstGeom>
          <a:noFill/>
        </p:spPr>
      </p:pic>
      <p:sp>
        <p:nvSpPr>
          <p:cNvPr id="95236" name="Line 4"/>
          <p:cNvSpPr>
            <a:spLocks noChangeShapeType="1"/>
          </p:cNvSpPr>
          <p:nvPr/>
        </p:nvSpPr>
        <p:spPr bwMode="auto">
          <a:xfrm>
            <a:off x="990600" y="1981200"/>
            <a:ext cx="123825" cy="461963"/>
          </a:xfrm>
          <a:prstGeom prst="line">
            <a:avLst/>
          </a:prstGeom>
          <a:noFill/>
          <a:ln w="88900">
            <a:solidFill>
              <a:srgbClr val="FF0000"/>
            </a:solidFill>
            <a:round/>
            <a:headEnd/>
            <a:tailEnd/>
          </a:ln>
          <a:effectLst/>
        </p:spPr>
        <p:txBody>
          <a:bodyPr/>
          <a:lstStyle/>
          <a:p>
            <a:endParaRPr lang="fr-FR"/>
          </a:p>
        </p:txBody>
      </p:sp>
      <p:sp>
        <p:nvSpPr>
          <p:cNvPr id="95239" name="Line 7"/>
          <p:cNvSpPr>
            <a:spLocks noChangeShapeType="1"/>
          </p:cNvSpPr>
          <p:nvPr/>
        </p:nvSpPr>
        <p:spPr bwMode="auto">
          <a:xfrm flipH="1">
            <a:off x="3405188" y="4724400"/>
            <a:ext cx="176212" cy="328613"/>
          </a:xfrm>
          <a:prstGeom prst="line">
            <a:avLst/>
          </a:prstGeom>
          <a:noFill/>
          <a:ln w="88900">
            <a:solidFill>
              <a:srgbClr val="FF0000"/>
            </a:solidFill>
            <a:round/>
            <a:headEnd/>
            <a:tailEnd/>
          </a:ln>
          <a:effectLst/>
        </p:spPr>
        <p:txBody>
          <a:bodyPr/>
          <a:lstStyle/>
          <a:p>
            <a:endParaRPr lang="fr-FR"/>
          </a:p>
        </p:txBody>
      </p:sp>
      <p:sp>
        <p:nvSpPr>
          <p:cNvPr id="95240" name="Line 8"/>
          <p:cNvSpPr>
            <a:spLocks noChangeShapeType="1"/>
          </p:cNvSpPr>
          <p:nvPr/>
        </p:nvSpPr>
        <p:spPr bwMode="auto">
          <a:xfrm flipH="1">
            <a:off x="7015163" y="5024438"/>
            <a:ext cx="338137" cy="1295400"/>
          </a:xfrm>
          <a:prstGeom prst="line">
            <a:avLst/>
          </a:prstGeom>
          <a:noFill/>
          <a:ln w="88900">
            <a:solidFill>
              <a:srgbClr val="FF0000"/>
            </a:solidFill>
            <a:round/>
            <a:headEnd/>
            <a:tailEnd/>
          </a:ln>
          <a:effectLst/>
        </p:spPr>
        <p:txBody>
          <a:bodyPr/>
          <a:lstStyle/>
          <a:p>
            <a:endParaRPr lang="fr-FR"/>
          </a:p>
        </p:txBody>
      </p:sp>
      <p:sp>
        <p:nvSpPr>
          <p:cNvPr id="95241" name="Line 9"/>
          <p:cNvSpPr>
            <a:spLocks noChangeShapeType="1"/>
          </p:cNvSpPr>
          <p:nvPr/>
        </p:nvSpPr>
        <p:spPr bwMode="auto">
          <a:xfrm flipH="1">
            <a:off x="3248025" y="3124200"/>
            <a:ext cx="280988" cy="509588"/>
          </a:xfrm>
          <a:prstGeom prst="line">
            <a:avLst/>
          </a:prstGeom>
          <a:noFill/>
          <a:ln w="88900">
            <a:solidFill>
              <a:srgbClr val="FF0000"/>
            </a:solidFill>
            <a:round/>
            <a:headEnd/>
            <a:tailEnd/>
          </a:ln>
          <a:effectLst/>
        </p:spPr>
        <p:txBody>
          <a:bodyPr/>
          <a:lstStyle/>
          <a:p>
            <a:endParaRPr lang="fr-FR"/>
          </a:p>
        </p:txBody>
      </p:sp>
      <p:sp>
        <p:nvSpPr>
          <p:cNvPr id="95242" name="Line 10"/>
          <p:cNvSpPr>
            <a:spLocks noChangeShapeType="1"/>
          </p:cNvSpPr>
          <p:nvPr/>
        </p:nvSpPr>
        <p:spPr bwMode="auto">
          <a:xfrm>
            <a:off x="2738438" y="3128963"/>
            <a:ext cx="776287" cy="542925"/>
          </a:xfrm>
          <a:prstGeom prst="line">
            <a:avLst/>
          </a:prstGeom>
          <a:noFill/>
          <a:ln w="88900">
            <a:solidFill>
              <a:srgbClr val="FF0000"/>
            </a:solidFill>
            <a:round/>
            <a:headEnd/>
            <a:tailEnd/>
          </a:ln>
          <a:effectLst/>
        </p:spPr>
        <p:txBody>
          <a:bodyPr/>
          <a:lstStyle/>
          <a:p>
            <a:endParaRPr lang="fr-FR"/>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Analyse des profils sismique réflexion sur </a:t>
            </a:r>
            <a:r>
              <a:rPr lang="fr-FR" sz="1600" dirty="0" smtClean="0">
                <a:solidFill>
                  <a:schemeClr val="bg1"/>
                </a:solidFill>
                <a:latin typeface="OpenDyslexic" pitchFamily="50" charset="0"/>
              </a:rPr>
              <a:t>les marges </a:t>
            </a:r>
            <a:r>
              <a:rPr lang="fr-FR" sz="1600" dirty="0">
                <a:solidFill>
                  <a:schemeClr val="bg1"/>
                </a:solidFill>
                <a:latin typeface="OpenDyslexic" pitchFamily="50" charset="0"/>
              </a:rPr>
              <a:t>du Golfe de </a:t>
            </a:r>
            <a:r>
              <a:rPr lang="fr-FR" sz="1600" dirty="0" smtClean="0">
                <a:solidFill>
                  <a:schemeClr val="bg1"/>
                </a:solidFill>
                <a:latin typeface="OpenDyslexic" pitchFamily="50" charset="0"/>
              </a:rPr>
              <a:t>Gascogne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loc_profils"/>
          <p:cNvPicPr>
            <a:picLocks noChangeAspect="1" noChangeArrowheads="1"/>
          </p:cNvPicPr>
          <p:nvPr/>
        </p:nvPicPr>
        <p:blipFill>
          <a:blip r:embed="rId2" cstate="print"/>
          <a:srcRect/>
          <a:stretch>
            <a:fillRect/>
          </a:stretch>
        </p:blipFill>
        <p:spPr bwMode="auto">
          <a:xfrm>
            <a:off x="457200" y="533400"/>
            <a:ext cx="4343400" cy="3098800"/>
          </a:xfrm>
          <a:prstGeom prst="rect">
            <a:avLst/>
          </a:prstGeom>
          <a:noFill/>
        </p:spPr>
      </p:pic>
      <p:sp>
        <p:nvSpPr>
          <p:cNvPr id="102404" name="Line 4"/>
          <p:cNvSpPr>
            <a:spLocks noChangeShapeType="1"/>
          </p:cNvSpPr>
          <p:nvPr/>
        </p:nvSpPr>
        <p:spPr bwMode="auto">
          <a:xfrm>
            <a:off x="500063" y="1139825"/>
            <a:ext cx="71437" cy="261938"/>
          </a:xfrm>
          <a:prstGeom prst="line">
            <a:avLst/>
          </a:prstGeom>
          <a:noFill/>
          <a:ln w="88900">
            <a:solidFill>
              <a:srgbClr val="FFFF00"/>
            </a:solidFill>
            <a:round/>
            <a:headEnd/>
            <a:tailEnd/>
          </a:ln>
          <a:effectLst/>
        </p:spPr>
        <p:txBody>
          <a:bodyPr/>
          <a:lstStyle/>
          <a:p>
            <a:endParaRPr lang="fr-FR"/>
          </a:p>
        </p:txBody>
      </p:sp>
      <p:sp>
        <p:nvSpPr>
          <p:cNvPr id="102405" name="Line 5"/>
          <p:cNvSpPr>
            <a:spLocks noChangeShapeType="1"/>
          </p:cNvSpPr>
          <p:nvPr/>
        </p:nvSpPr>
        <p:spPr bwMode="auto">
          <a:xfrm flipH="1">
            <a:off x="1873250" y="2698750"/>
            <a:ext cx="100013" cy="187325"/>
          </a:xfrm>
          <a:prstGeom prst="line">
            <a:avLst/>
          </a:prstGeom>
          <a:noFill/>
          <a:ln w="88900">
            <a:solidFill>
              <a:srgbClr val="FFFF00"/>
            </a:solidFill>
            <a:round/>
            <a:headEnd/>
            <a:tailEnd/>
          </a:ln>
          <a:effectLst/>
        </p:spPr>
        <p:txBody>
          <a:bodyPr/>
          <a:lstStyle/>
          <a:p>
            <a:endParaRPr lang="fr-FR"/>
          </a:p>
        </p:txBody>
      </p:sp>
      <p:sp>
        <p:nvSpPr>
          <p:cNvPr id="102406" name="Line 6"/>
          <p:cNvSpPr>
            <a:spLocks noChangeShapeType="1"/>
          </p:cNvSpPr>
          <p:nvPr/>
        </p:nvSpPr>
        <p:spPr bwMode="auto">
          <a:xfrm flipH="1">
            <a:off x="3925888" y="2870200"/>
            <a:ext cx="192087" cy="736600"/>
          </a:xfrm>
          <a:prstGeom prst="line">
            <a:avLst/>
          </a:prstGeom>
          <a:noFill/>
          <a:ln w="88900">
            <a:solidFill>
              <a:srgbClr val="FFFF00"/>
            </a:solidFill>
            <a:round/>
            <a:headEnd/>
            <a:tailEnd/>
          </a:ln>
          <a:effectLst/>
        </p:spPr>
        <p:txBody>
          <a:bodyPr/>
          <a:lstStyle/>
          <a:p>
            <a:endParaRPr lang="fr-FR"/>
          </a:p>
        </p:txBody>
      </p:sp>
      <p:sp>
        <p:nvSpPr>
          <p:cNvPr id="102407" name="Line 7"/>
          <p:cNvSpPr>
            <a:spLocks noChangeShapeType="1"/>
          </p:cNvSpPr>
          <p:nvPr/>
        </p:nvSpPr>
        <p:spPr bwMode="auto">
          <a:xfrm flipH="1">
            <a:off x="1784350" y="1789113"/>
            <a:ext cx="158750" cy="290512"/>
          </a:xfrm>
          <a:prstGeom prst="line">
            <a:avLst/>
          </a:prstGeom>
          <a:noFill/>
          <a:ln w="88900">
            <a:solidFill>
              <a:srgbClr val="FFFF00"/>
            </a:solidFill>
            <a:round/>
            <a:headEnd/>
            <a:tailEnd/>
          </a:ln>
          <a:effectLst/>
        </p:spPr>
        <p:txBody>
          <a:bodyPr/>
          <a:lstStyle/>
          <a:p>
            <a:endParaRPr lang="fr-FR"/>
          </a:p>
        </p:txBody>
      </p:sp>
      <p:sp>
        <p:nvSpPr>
          <p:cNvPr id="102408" name="Line 8"/>
          <p:cNvSpPr>
            <a:spLocks noChangeShapeType="1"/>
          </p:cNvSpPr>
          <p:nvPr/>
        </p:nvSpPr>
        <p:spPr bwMode="auto">
          <a:xfrm>
            <a:off x="1493838" y="1792288"/>
            <a:ext cx="441325" cy="307975"/>
          </a:xfrm>
          <a:prstGeom prst="line">
            <a:avLst/>
          </a:prstGeom>
          <a:noFill/>
          <a:ln w="88900">
            <a:solidFill>
              <a:srgbClr val="FF0000"/>
            </a:solidFill>
            <a:round/>
            <a:headEnd/>
            <a:tailEnd/>
          </a:ln>
          <a:effectLst/>
        </p:spPr>
        <p:txBody>
          <a:bodyPr/>
          <a:lstStyle/>
          <a:p>
            <a:endParaRPr lang="fr-FR"/>
          </a:p>
        </p:txBody>
      </p:sp>
      <p:pic>
        <p:nvPicPr>
          <p:cNvPr id="102411" name="Picture 11" descr="profil_1"/>
          <p:cNvPicPr>
            <a:picLocks noChangeAspect="1" noChangeArrowheads="1"/>
          </p:cNvPicPr>
          <p:nvPr/>
        </p:nvPicPr>
        <p:blipFill>
          <a:blip r:embed="rId3" cstate="print"/>
          <a:srcRect/>
          <a:stretch>
            <a:fillRect/>
          </a:stretch>
        </p:blipFill>
        <p:spPr bwMode="auto">
          <a:xfrm>
            <a:off x="457200" y="4114800"/>
            <a:ext cx="8001000" cy="2109788"/>
          </a:xfrm>
          <a:prstGeom prst="rect">
            <a:avLst/>
          </a:prstGeom>
          <a:noFill/>
        </p:spPr>
      </p:pic>
      <p:sp>
        <p:nvSpPr>
          <p:cNvPr id="102412" name="Text Box 12"/>
          <p:cNvSpPr txBox="1">
            <a:spLocks noChangeArrowheads="1"/>
          </p:cNvSpPr>
          <p:nvPr/>
        </p:nvSpPr>
        <p:spPr bwMode="auto">
          <a:xfrm>
            <a:off x="457200" y="6248400"/>
            <a:ext cx="5638800" cy="215444"/>
          </a:xfrm>
          <a:prstGeom prst="rect">
            <a:avLst/>
          </a:prstGeom>
          <a:noFill/>
          <a:ln w="9525">
            <a:noFill/>
            <a:miter lim="800000"/>
            <a:headEnd/>
            <a:tailEnd/>
          </a:ln>
          <a:effectLst/>
        </p:spPr>
        <p:txBody>
          <a:bodyPr>
            <a:spAutoFit/>
          </a:bodyPr>
          <a:lstStyle/>
          <a:p>
            <a:pPr>
              <a:spcBef>
                <a:spcPct val="50000"/>
              </a:spcBef>
            </a:pPr>
            <a:r>
              <a:rPr lang="fr-FR" sz="800" dirty="0" err="1">
                <a:latin typeface="OpenDyslexic" pitchFamily="50" charset="0"/>
              </a:rPr>
              <a:t>Thinon</a:t>
            </a:r>
            <a:r>
              <a:rPr lang="fr-FR" sz="800" dirty="0">
                <a:latin typeface="OpenDyslexic" pitchFamily="50" charset="0"/>
              </a:rPr>
              <a:t>, I. et al.  2001, Déformations pyrénéennes dans le golfe de Gascogne C.R.A.S.S.</a:t>
            </a:r>
          </a:p>
        </p:txBody>
      </p:sp>
      <p:sp>
        <p:nvSpPr>
          <p:cNvPr id="11"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Analyse des profils sismique réflexion sur </a:t>
            </a:r>
            <a:r>
              <a:rPr lang="fr-FR" sz="1600" dirty="0" smtClean="0">
                <a:solidFill>
                  <a:schemeClr val="bg1"/>
                </a:solidFill>
                <a:latin typeface="OpenDyslexic" pitchFamily="50" charset="0"/>
              </a:rPr>
              <a:t>les marges </a:t>
            </a:r>
            <a:r>
              <a:rPr lang="fr-FR" sz="1600" dirty="0">
                <a:solidFill>
                  <a:schemeClr val="bg1"/>
                </a:solidFill>
                <a:latin typeface="OpenDyslexic" pitchFamily="50" charset="0"/>
              </a:rPr>
              <a:t>du Golfe de </a:t>
            </a:r>
            <a:r>
              <a:rPr lang="fr-FR" sz="1600" dirty="0" smtClean="0">
                <a:solidFill>
                  <a:schemeClr val="bg1"/>
                </a:solidFill>
                <a:latin typeface="OpenDyslexic" pitchFamily="50" charset="0"/>
              </a:rPr>
              <a:t>Gascogne</a:t>
            </a:r>
            <a:r>
              <a:rPr lang="fr-FR" sz="800" dirty="0" smtClean="0">
                <a:solidFill>
                  <a:schemeClr val="bg1"/>
                </a:solidFill>
              </a:rPr>
              <a:t>	 </a:t>
            </a:r>
            <a:endParaRPr lang="fr-FR" sz="800" dirty="0">
              <a:solidFill>
                <a:srgbClr val="331910"/>
              </a:solidFill>
              <a:latin typeface="Arial Black" panose="020B0A04020102020204" pitchFamily="34" charset="0"/>
            </a:endParaRPr>
          </a:p>
        </p:txBody>
      </p:sp>
      <p:sp>
        <p:nvSpPr>
          <p:cNvPr id="12" name="Text Box 12"/>
          <p:cNvSpPr txBox="1">
            <a:spLocks noChangeArrowheads="1"/>
          </p:cNvSpPr>
          <p:nvPr/>
        </p:nvSpPr>
        <p:spPr bwMode="auto">
          <a:xfrm>
            <a:off x="5105400" y="609600"/>
            <a:ext cx="3276600" cy="1169551"/>
          </a:xfrm>
          <a:prstGeom prst="rect">
            <a:avLst/>
          </a:prstGeom>
          <a:noFill/>
          <a:ln w="9525">
            <a:noFill/>
            <a:miter lim="800000"/>
            <a:headEnd/>
            <a:tailEnd/>
          </a:ln>
          <a:effectLst/>
        </p:spPr>
        <p:txBody>
          <a:bodyPr>
            <a:spAutoFit/>
          </a:bodyPr>
          <a:lstStyle/>
          <a:p>
            <a:r>
              <a:rPr lang="fr-FR" sz="1400" dirty="0">
                <a:latin typeface="OpenDyslexic" pitchFamily="50" charset="0"/>
              </a:rPr>
              <a:t>Croûte océanique </a:t>
            </a:r>
            <a:r>
              <a:rPr lang="fr-FR" sz="1400" dirty="0" smtClean="0">
                <a:latin typeface="OpenDyslexic" pitchFamily="50" charset="0"/>
              </a:rPr>
              <a:t>(CO) du </a:t>
            </a:r>
            <a:r>
              <a:rPr lang="fr-FR" sz="1400" dirty="0">
                <a:latin typeface="OpenDyslexic" pitchFamily="50" charset="0"/>
              </a:rPr>
              <a:t>Crétacé inf</a:t>
            </a:r>
            <a:r>
              <a:rPr lang="fr-FR" sz="1400" dirty="0" smtClean="0">
                <a:latin typeface="OpenDyslexic" pitchFamily="50" charset="0"/>
              </a:rPr>
              <a:t>. (</a:t>
            </a:r>
            <a:r>
              <a:rPr lang="fr-FR" sz="1400" dirty="0">
                <a:latin typeface="OpenDyslexic" pitchFamily="50" charset="0"/>
              </a:rPr>
              <a:t>Aptien au Cénomanien) </a:t>
            </a:r>
            <a:r>
              <a:rPr lang="fr-FR" sz="1400" dirty="0">
                <a:latin typeface="OpenDyslexic" pitchFamily="50" charset="0"/>
                <a:sym typeface="Wingdings" pitchFamily="2" charset="2"/>
              </a:rPr>
              <a:t> au niveau de ce profil : arrêt de l’accrétion océanique vers </a:t>
            </a:r>
            <a:r>
              <a:rPr lang="fr-FR" sz="1400" dirty="0" smtClean="0">
                <a:latin typeface="OpenDyslexic" pitchFamily="50" charset="0"/>
                <a:sym typeface="Wingdings" pitchFamily="2" charset="2"/>
              </a:rPr>
              <a:t>90Ma. </a:t>
            </a:r>
            <a:endParaRPr lang="fr-FR" sz="1400" dirty="0">
              <a:latin typeface="OpenDyslexic" pitchFamily="50" charset="0"/>
            </a:endParaRPr>
          </a:p>
        </p:txBody>
      </p:sp>
      <p:sp>
        <p:nvSpPr>
          <p:cNvPr id="13" name="Text Box 13"/>
          <p:cNvSpPr txBox="1">
            <a:spLocks noChangeArrowheads="1"/>
          </p:cNvSpPr>
          <p:nvPr/>
        </p:nvSpPr>
        <p:spPr bwMode="auto">
          <a:xfrm>
            <a:off x="5118577" y="1898248"/>
            <a:ext cx="3276600" cy="738664"/>
          </a:xfrm>
          <a:prstGeom prst="rect">
            <a:avLst/>
          </a:prstGeom>
          <a:noFill/>
          <a:ln w="9525">
            <a:noFill/>
            <a:miter lim="800000"/>
            <a:headEnd/>
            <a:tailEnd/>
          </a:ln>
          <a:effectLst/>
        </p:spPr>
        <p:txBody>
          <a:bodyPr>
            <a:spAutoFit/>
          </a:bodyPr>
          <a:lstStyle/>
          <a:p>
            <a:r>
              <a:rPr lang="fr-FR" sz="1400" dirty="0">
                <a:latin typeface="OpenDyslexic" pitchFamily="50" charset="0"/>
              </a:rPr>
              <a:t>Unités 3, 2B &amp; 2A </a:t>
            </a:r>
            <a:r>
              <a:rPr lang="fr-FR" sz="1400" dirty="0" smtClean="0">
                <a:latin typeface="OpenDyslexic" pitchFamily="50" charset="0"/>
              </a:rPr>
              <a:t>: formations </a:t>
            </a:r>
            <a:r>
              <a:rPr lang="fr-FR" sz="1400" dirty="0">
                <a:latin typeface="OpenDyslexic" pitchFamily="50" charset="0"/>
              </a:rPr>
              <a:t>sédimentaires déformées du Crétacé sup. à </a:t>
            </a:r>
            <a:r>
              <a:rPr lang="fr-FR" sz="1400" dirty="0" smtClean="0">
                <a:latin typeface="OpenDyslexic" pitchFamily="50" charset="0"/>
              </a:rPr>
              <a:t>l’Eocène.</a:t>
            </a:r>
            <a:endParaRPr lang="fr-FR" sz="1400" dirty="0">
              <a:latin typeface="OpenDyslexic" pitchFamily="50" charset="0"/>
            </a:endParaRPr>
          </a:p>
        </p:txBody>
      </p:sp>
      <p:sp>
        <p:nvSpPr>
          <p:cNvPr id="14" name="Text Box 14"/>
          <p:cNvSpPr txBox="1">
            <a:spLocks noChangeArrowheads="1"/>
          </p:cNvSpPr>
          <p:nvPr/>
        </p:nvSpPr>
        <p:spPr bwMode="auto">
          <a:xfrm>
            <a:off x="5118577" y="2834352"/>
            <a:ext cx="3276600" cy="738664"/>
          </a:xfrm>
          <a:prstGeom prst="rect">
            <a:avLst/>
          </a:prstGeom>
          <a:noFill/>
          <a:ln w="9525">
            <a:noFill/>
            <a:miter lim="800000"/>
            <a:headEnd/>
            <a:tailEnd/>
          </a:ln>
          <a:effectLst/>
        </p:spPr>
        <p:txBody>
          <a:bodyPr>
            <a:spAutoFit/>
          </a:bodyPr>
          <a:lstStyle/>
          <a:p>
            <a:r>
              <a:rPr lang="fr-FR" sz="1400" dirty="0">
                <a:latin typeface="OpenDyslexic" pitchFamily="50" charset="0"/>
              </a:rPr>
              <a:t>Unité </a:t>
            </a:r>
            <a:r>
              <a:rPr lang="fr-FR" sz="1400" dirty="0" smtClean="0">
                <a:latin typeface="OpenDyslexic" pitchFamily="50" charset="0"/>
              </a:rPr>
              <a:t>1 : </a:t>
            </a:r>
            <a:r>
              <a:rPr lang="fr-FR" sz="1400" dirty="0">
                <a:latin typeface="OpenDyslexic" pitchFamily="50" charset="0"/>
              </a:rPr>
              <a:t>Formations sédimentaires non déformées de l’Eocène à </a:t>
            </a:r>
            <a:r>
              <a:rPr lang="fr-FR" sz="1400" dirty="0" smtClean="0">
                <a:latin typeface="OpenDyslexic" pitchFamily="50" charset="0"/>
              </a:rPr>
              <a:t>l’actuel.</a:t>
            </a:r>
            <a:endParaRPr lang="fr-FR" sz="1400" dirty="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12832</TotalTime>
  <Words>1880</Words>
  <Application>Microsoft Office PowerPoint</Application>
  <PresentationFormat>Affichage à l'écran (4:3)</PresentationFormat>
  <Paragraphs>291</Paragraphs>
  <Slides>64</Slides>
  <Notes>4</Notes>
  <HiddenSlides>0</HiddenSlides>
  <MMClips>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64</vt:i4>
      </vt:variant>
    </vt:vector>
  </HeadingPairs>
  <TitlesOfParts>
    <vt:vector size="72" baseType="lpstr">
      <vt:lpstr>Adobe Fan Heiti Std B</vt:lpstr>
      <vt:lpstr>Arial</vt:lpstr>
      <vt:lpstr>Arial Black</vt:lpstr>
      <vt:lpstr>OpenDyslexic</vt:lpstr>
      <vt:lpstr>Symbol</vt:lpstr>
      <vt:lpstr>Times New Roman</vt:lpstr>
      <vt:lpstr>Wingdings</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dgo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seb</dc:creator>
  <cp:lastModifiedBy>Sébastien</cp:lastModifiedBy>
  <cp:revision>255</cp:revision>
  <cp:lastPrinted>2012-05-09T20:25:37Z</cp:lastPrinted>
  <dcterms:created xsi:type="dcterms:W3CDTF">2002-09-05T11:25:23Z</dcterms:created>
  <dcterms:modified xsi:type="dcterms:W3CDTF">2016-02-17T10:44:39Z</dcterms:modified>
</cp:coreProperties>
</file>