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72" r:id="rId2"/>
    <p:sldId id="314" r:id="rId3"/>
    <p:sldId id="318" r:id="rId4"/>
    <p:sldId id="319" r:id="rId5"/>
    <p:sldId id="292" r:id="rId6"/>
    <p:sldId id="289" r:id="rId7"/>
    <p:sldId id="273" r:id="rId8"/>
    <p:sldId id="291" r:id="rId9"/>
    <p:sldId id="293" r:id="rId10"/>
    <p:sldId id="294" r:id="rId11"/>
    <p:sldId id="296" r:id="rId12"/>
    <p:sldId id="295" r:id="rId13"/>
    <p:sldId id="299" r:id="rId14"/>
    <p:sldId id="300" r:id="rId15"/>
    <p:sldId id="301" r:id="rId16"/>
    <p:sldId id="320" r:id="rId17"/>
    <p:sldId id="302" r:id="rId18"/>
    <p:sldId id="303" r:id="rId19"/>
    <p:sldId id="304" r:id="rId20"/>
    <p:sldId id="305" r:id="rId21"/>
    <p:sldId id="306" r:id="rId22"/>
    <p:sldId id="315" r:id="rId23"/>
    <p:sldId id="307" r:id="rId24"/>
    <p:sldId id="308" r:id="rId25"/>
    <p:sldId id="298" r:id="rId26"/>
    <p:sldId id="297" r:id="rId27"/>
    <p:sldId id="309" r:id="rId28"/>
    <p:sldId id="310" r:id="rId29"/>
    <p:sldId id="316" r:id="rId30"/>
    <p:sldId id="321" r:id="rId31"/>
    <p:sldId id="311" r:id="rId32"/>
    <p:sldId id="312" r:id="rId33"/>
    <p:sldId id="313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40" r:id="rId50"/>
    <p:sldId id="341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3A31"/>
    <a:srgbClr val="009DE0"/>
    <a:srgbClr val="33CC33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56" autoAdjust="0"/>
  </p:normalViewPr>
  <p:slideViewPr>
    <p:cSldViewPr>
      <p:cViewPr varScale="1">
        <p:scale>
          <a:sx n="104" d="100"/>
          <a:sy n="104" d="100"/>
        </p:scale>
        <p:origin x="-702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6.xml"/><Relationship Id="rId1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defTabSz="949325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defTabSz="949325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567AB7E-51FE-4284-82D7-5976D2FBB6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31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defTabSz="949325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defTabSz="949325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8F379FA-0BEC-4FCB-B72E-6AA76EE12F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807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D9131-52D7-4FB2-991B-22DE207332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FFBC3-EC14-4E9C-80B2-AA24A67567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BF56A-DFCF-40C6-90FC-C44D9E1E4C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ECCD-BC03-4045-9E69-620C4D22AE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5657-4941-4226-B83B-C72CDBE47C2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1AF43-8553-4013-B8F2-59F649DAB2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89322-DCCF-4315-BDBF-FF5A5880BC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D8B79-4953-4299-878C-C2233FBFDB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CE4C1-3D76-440F-B6D8-73F3B8150D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AF3D8-CC09-43AF-9CD4-AE1203F653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DC418-5644-4469-BBA4-A1D57177759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35496" y="6597352"/>
            <a:ext cx="576065" cy="30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9DE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z="1400" smtClean="0">
                <a:solidFill>
                  <a:srgbClr val="009DE0"/>
                </a:solidFill>
                <a:latin typeface="OpenDyslexic" pitchFamily="50" charset="0"/>
              </a:rPr>
              <a:pPr/>
              <a:t>‹N°›</a:t>
            </a:fld>
            <a:endParaRPr lang="fr-FR" sz="1400" dirty="0">
              <a:solidFill>
                <a:srgbClr val="009DE0"/>
              </a:solidFill>
              <a:latin typeface="OpenDyslexic" pitchFamily="50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23081" y="6609873"/>
            <a:ext cx="25763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0" dirty="0" smtClean="0">
                <a:solidFill>
                  <a:srgbClr val="009DE0"/>
                </a:solidFill>
                <a:latin typeface="OpenDyslexic" pitchFamily="50" charset="0"/>
              </a:rPr>
              <a:t>Les roches des Pyrénées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rudiste"/>
          <p:cNvPicPr>
            <a:picLocks noChangeAspect="1" noChangeArrowheads="1"/>
          </p:cNvPicPr>
          <p:nvPr/>
        </p:nvPicPr>
        <p:blipFill rotWithShape="1">
          <a:blip r:embed="rId2" cstate="print"/>
          <a:srcRect l="-3602" r="1050"/>
          <a:stretch/>
        </p:blipFill>
        <p:spPr bwMode="auto">
          <a:xfrm>
            <a:off x="-360000" y="0"/>
            <a:ext cx="9525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1691680" y="228600"/>
            <a:ext cx="5832648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5400" b="1" i="1" dirty="0">
                <a:solidFill>
                  <a:srgbClr val="443A31"/>
                </a:solidFill>
                <a:latin typeface="OpenDyslexic" pitchFamily="50" charset="0"/>
              </a:rPr>
              <a:t>Les roches des Pyrénées</a:t>
            </a:r>
          </a:p>
        </p:txBody>
      </p:sp>
      <p:pic>
        <p:nvPicPr>
          <p:cNvPr id="7" name="Picture 3" descr="C:\Users\seb\Desktop\LogoUniversiteBordeau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98156"/>
            <a:ext cx="3460105" cy="107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9512" y="5445224"/>
            <a:ext cx="3672408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Sébastien </a:t>
            </a:r>
            <a:r>
              <a:rPr lang="fr-FR" sz="2000" b="1" dirty="0" err="1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Zaragosi</a:t>
            </a:r>
            <a:endParaRPr lang="fr-FR" sz="2000" b="1" dirty="0">
              <a:solidFill>
                <a:srgbClr val="443A31"/>
              </a:solidFill>
              <a:latin typeface="OpenDyslexic" pitchFamily="50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Université </a:t>
            </a:r>
            <a:r>
              <a:rPr lang="fr-FR" sz="2000" b="1" dirty="0" smtClean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de Bordeaux</a:t>
            </a:r>
            <a:endParaRPr lang="fr-FR" sz="2000" b="1" dirty="0">
              <a:solidFill>
                <a:srgbClr val="443A31"/>
              </a:solidFill>
              <a:latin typeface="OpenDyslexic" pitchFamily="50" charset="0"/>
              <a:cs typeface="Arial" panose="020B0604020202020204" pitchFamily="34" charset="0"/>
            </a:endParaRPr>
          </a:p>
          <a:p>
            <a:pPr lvl="0"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http</a:t>
            </a:r>
            <a:r>
              <a:rPr lang="fr-FR" sz="2000" b="1" dirty="0" smtClean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://www.zaragosi.fr</a:t>
            </a:r>
            <a:endParaRPr lang="fr-FR" sz="2000" b="1" dirty="0"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C:\Documents and Settings\seb\Mes documents\Enseignement\DEUG\SVT202\Cours\Cours_pyrenees\Les_roches_des_pyrenees\log_tri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8291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5257800" y="609600"/>
            <a:ext cx="365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Permien et Trias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période d’extension  fossés d’effondrement (graben)  dépôts des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Nouveaux Grès Rouges (N.G.R.).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5257800" y="2562225"/>
            <a:ext cx="365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solidFill>
                  <a:srgbClr val="443A31"/>
                </a:solidFill>
                <a:latin typeface="OpenDyslexic" pitchFamily="50" charset="0"/>
              </a:rPr>
              <a:t>Trias </a:t>
            </a:r>
            <a:r>
              <a:rPr lang="fr-FR" sz="160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formation du rift continental  invasion marine  calcaires et évaporites</a:t>
            </a:r>
            <a:endParaRPr lang="fr-FR" sz="160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Trias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seb\Mes documents\Enseignement\DEUG\SVT202\Cours\Cours_pyrenees\Les_roches_des_pyrenees\Ophite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609600"/>
            <a:ext cx="52578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4267200" y="51054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987824" y="5940569"/>
            <a:ext cx="2819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Remontée adiabatique du manteau</a:t>
            </a: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228600" y="2895600"/>
            <a:ext cx="1143000" cy="533400"/>
          </a:xfrm>
          <a:prstGeom prst="leftArrow">
            <a:avLst>
              <a:gd name="adj1" fmla="val 50000"/>
              <a:gd name="adj2" fmla="val 5357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 flipH="1">
            <a:off x="7162800" y="2971800"/>
            <a:ext cx="1143000" cy="533400"/>
          </a:xfrm>
          <a:prstGeom prst="leftArrow">
            <a:avLst>
              <a:gd name="adj1" fmla="val 50000"/>
              <a:gd name="adj2" fmla="val 5357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7020272" y="3581400"/>
            <a:ext cx="2286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Extension :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Amincissement et     fracturation de la croûte continentale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Remontée du manteau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019800" y="533400"/>
            <a:ext cx="2944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Refroidissement dans les sédiments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OPHITE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5496" y="457200"/>
            <a:ext cx="236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Refroidissement en surface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BASALTE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2514600" y="762000"/>
            <a:ext cx="1627188" cy="357188"/>
          </a:xfrm>
          <a:prstGeom prst="line">
            <a:avLst/>
          </a:prstGeom>
          <a:noFill/>
          <a:ln w="222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>
            <a:off x="4997450" y="914400"/>
            <a:ext cx="1250950" cy="511175"/>
          </a:xfrm>
          <a:prstGeom prst="line">
            <a:avLst/>
          </a:prstGeom>
          <a:noFill/>
          <a:ln w="222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Trias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eb\Mes documents\Enseignement\DEUG\SVT202\Cours\Cours_pyrenees\Les_roches_des_pyrenees\Op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30580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2"/>
          <p:cNvSpPr>
            <a:spLocks noChangeArrowheads="1"/>
          </p:cNvSpPr>
          <p:nvPr/>
        </p:nvSpPr>
        <p:spPr bwMode="auto">
          <a:xfrm>
            <a:off x="685800" y="762000"/>
            <a:ext cx="7620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3124200" y="60960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Pyroxène</a:t>
            </a:r>
          </a:p>
        </p:txBody>
      </p:sp>
      <p:sp>
        <p:nvSpPr>
          <p:cNvPr id="13318" name="Line 5"/>
          <p:cNvSpPr>
            <a:spLocks noChangeShapeType="1"/>
          </p:cNvSpPr>
          <p:nvPr/>
        </p:nvSpPr>
        <p:spPr bwMode="auto">
          <a:xfrm flipH="1" flipV="1">
            <a:off x="3276600" y="4191000"/>
            <a:ext cx="1905000" cy="1981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3319" name="Line 6"/>
          <p:cNvSpPr>
            <a:spLocks noChangeShapeType="1"/>
          </p:cNvSpPr>
          <p:nvPr/>
        </p:nvSpPr>
        <p:spPr bwMode="auto">
          <a:xfrm flipV="1">
            <a:off x="3733800" y="3352800"/>
            <a:ext cx="1295400" cy="2819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4419600" y="60960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solidFill>
                  <a:srgbClr val="443A31"/>
                </a:solidFill>
                <a:latin typeface="OpenDyslexic" pitchFamily="50" charset="0"/>
              </a:rPr>
              <a:t>Plagioclase</a:t>
            </a:r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 flipH="1" flipV="1">
            <a:off x="2286000" y="3886200"/>
            <a:ext cx="144780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3322" name="Line 9"/>
          <p:cNvSpPr>
            <a:spLocks noChangeShapeType="1"/>
          </p:cNvSpPr>
          <p:nvPr/>
        </p:nvSpPr>
        <p:spPr bwMode="auto">
          <a:xfrm flipV="1">
            <a:off x="5181600" y="5105400"/>
            <a:ext cx="60960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838200" y="1143000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24" name="Text Box 13"/>
          <p:cNvSpPr txBox="1">
            <a:spLocks noChangeArrowheads="1"/>
          </p:cNvSpPr>
          <p:nvPr/>
        </p:nvSpPr>
        <p:spPr bwMode="auto">
          <a:xfrm>
            <a:off x="685800" y="7620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/>
              <a:t>100 </a:t>
            </a:r>
            <a:r>
              <a:rPr lang="fr-FR" sz="1400">
                <a:latin typeface="Symbol" pitchFamily="18" charset="2"/>
              </a:rPr>
              <a:t>m</a:t>
            </a:r>
            <a:r>
              <a:rPr lang="fr-FR" sz="1400"/>
              <a:t>m</a:t>
            </a:r>
          </a:p>
        </p:txBody>
      </p:sp>
      <p:sp>
        <p:nvSpPr>
          <p:cNvPr id="13325" name="Line 14"/>
          <p:cNvSpPr>
            <a:spLocks noChangeShapeType="1"/>
          </p:cNvSpPr>
          <p:nvPr/>
        </p:nvSpPr>
        <p:spPr bwMode="auto">
          <a:xfrm>
            <a:off x="838200" y="10668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26" name="Line 15"/>
          <p:cNvSpPr>
            <a:spLocks noChangeShapeType="1"/>
          </p:cNvSpPr>
          <p:nvPr/>
        </p:nvSpPr>
        <p:spPr bwMode="auto">
          <a:xfrm>
            <a:off x="1219200" y="10668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Trias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:\Documents and Settings\seb\Mes documents\Enseignement\DEUG\SVT202\Cours\Cours_pyrenees\Les_roches_des_pyrenees\log_tri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8291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 descr="C:\Documents and Settings\seb\Mes documents\Enseignement\DEUG\SVT202\Cours\Cours_pyrenees\Les_roches_des_pyrenees\log_jur_cr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57200"/>
            <a:ext cx="48291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Jurassique et le Crétacé inférieur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seb\Mes documents\Enseignement\DEUG\SVT202\Cours\Cours_pyrenees\Les_roches_des_pyrenees\serie jurassiq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06450"/>
            <a:ext cx="75438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 flipV="1">
            <a:off x="1600200" y="1720850"/>
            <a:ext cx="1066800" cy="35052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H="1" flipV="1">
            <a:off x="2133600" y="3702050"/>
            <a:ext cx="2209800" cy="23622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H="1" flipV="1">
            <a:off x="7696200" y="1720850"/>
            <a:ext cx="533400" cy="8382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924800" y="2546320"/>
            <a:ext cx="121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rgbClr val="443A31"/>
                </a:solidFill>
                <a:latin typeface="OpenDyslexic" pitchFamily="50" charset="0"/>
              </a:rPr>
              <a:t>Calcaires du Barrémien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352800" y="6002124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rgbClr val="443A31"/>
                </a:solidFill>
                <a:latin typeface="OpenDyslexic" pitchFamily="50" charset="0"/>
              </a:rPr>
              <a:t>Dolomies et calcaires dolomitiques du Jurassique </a:t>
            </a:r>
            <a:r>
              <a:rPr lang="fr-FR" sz="1400" dirty="0" err="1">
                <a:solidFill>
                  <a:srgbClr val="443A31"/>
                </a:solidFill>
                <a:latin typeface="OpenDyslexic" pitchFamily="50" charset="0"/>
              </a:rPr>
              <a:t>moy</a:t>
            </a:r>
            <a:r>
              <a:rPr lang="fr-FR" sz="1400" dirty="0">
                <a:solidFill>
                  <a:srgbClr val="443A31"/>
                </a:solidFill>
                <a:latin typeface="OpenDyslexic" pitchFamily="50" charset="0"/>
              </a:rPr>
              <a:t>. - sup.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57200" y="457200"/>
            <a:ext cx="3499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Pic du </a:t>
            </a:r>
            <a:r>
              <a:rPr lang="fr-FR" sz="1800" dirty="0" err="1">
                <a:solidFill>
                  <a:srgbClr val="443A31"/>
                </a:solidFill>
                <a:latin typeface="OpenDyslexic" pitchFamily="50" charset="0"/>
              </a:rPr>
              <a:t>Gar</a:t>
            </a: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 (Haute Garonne)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Jurassique et le Crétacé inférieur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seb\Mes documents\Enseignement\DEUG\SVT202\Cours\Cours_pyrenees\Les_roches_des_pyrenees\calcaires urgoniens pe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533400"/>
            <a:ext cx="40401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895600" y="609600"/>
            <a:ext cx="3756862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443A31"/>
                </a:solidFill>
                <a:latin typeface="OpenDyslexic" pitchFamily="50" charset="0"/>
              </a:rPr>
              <a:t>Vallée d’Aspe (Pyrénées Atlantiques)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962400" y="1981200"/>
            <a:ext cx="2971800" cy="7620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6781800" y="1766888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>
                <a:solidFill>
                  <a:srgbClr val="443A31"/>
                </a:solidFill>
                <a:latin typeface="OpenDyslexic" pitchFamily="50" charset="0"/>
              </a:rPr>
              <a:t>Calcaires urgoniens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4038600" y="3962400"/>
            <a:ext cx="2819400" cy="6858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781800" y="3748088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>
                <a:solidFill>
                  <a:srgbClr val="443A31"/>
                </a:solidFill>
                <a:latin typeface="OpenDyslexic" pitchFamily="50" charset="0"/>
              </a:rPr>
              <a:t>Calcaires barrémiens</a:t>
            </a:r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 flipH="1">
            <a:off x="5410200" y="4495800"/>
            <a:ext cx="1447800" cy="3810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6781800" y="4281488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>
                <a:solidFill>
                  <a:srgbClr val="443A31"/>
                </a:solidFill>
                <a:latin typeface="OpenDyslexic" pitchFamily="50" charset="0"/>
              </a:rPr>
              <a:t>Calcaires et dolomies du Jurassique sup.</a:t>
            </a:r>
          </a:p>
        </p:txBody>
      </p:sp>
      <p:sp>
        <p:nvSpPr>
          <p:cNvPr id="16395" name="Line 12"/>
          <p:cNvSpPr>
            <a:spLocks noChangeShapeType="1"/>
          </p:cNvSpPr>
          <p:nvPr/>
        </p:nvSpPr>
        <p:spPr bwMode="auto">
          <a:xfrm>
            <a:off x="1600200" y="2819400"/>
            <a:ext cx="2895600" cy="990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211678" y="2482362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rgbClr val="443A31"/>
                </a:solidFill>
                <a:latin typeface="OpenDyslexic" pitchFamily="50" charset="0"/>
              </a:rPr>
              <a:t>Marnes de l’Aptien</a:t>
            </a:r>
          </a:p>
        </p:txBody>
      </p:sp>
      <p:sp>
        <p:nvSpPr>
          <p:cNvPr id="16397" name="Line 14"/>
          <p:cNvSpPr>
            <a:spLocks noChangeShapeType="1"/>
          </p:cNvSpPr>
          <p:nvPr/>
        </p:nvSpPr>
        <p:spPr bwMode="auto">
          <a:xfrm>
            <a:off x="1600200" y="4876800"/>
            <a:ext cx="36576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398" name="Text Box 15"/>
          <p:cNvSpPr txBox="1">
            <a:spLocks noChangeArrowheads="1"/>
          </p:cNvSpPr>
          <p:nvPr/>
        </p:nvSpPr>
        <p:spPr bwMode="auto">
          <a:xfrm>
            <a:off x="211678" y="4588188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rgbClr val="443A31"/>
                </a:solidFill>
                <a:latin typeface="OpenDyslexic" pitchFamily="50" charset="0"/>
              </a:rPr>
              <a:t>Cordon bauxitique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Jurassique et le Crétacé inférieur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Sans titr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94552"/>
            <a:ext cx="7777113" cy="614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Jurassique et le Crétacé inférieur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6781800" y="3748088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/>
              <a:t>Calcaires barrémiens</a:t>
            </a:r>
          </a:p>
        </p:txBody>
      </p:sp>
      <p:pic>
        <p:nvPicPr>
          <p:cNvPr id="18436" name="Picture 15" descr="C:\Documents and Settings\seb\Mes documents\Enseignement\DEUG\SVT202\Cours\Cours_pyrenees\Les_roches_des_pyrenees\Toucas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533400"/>
            <a:ext cx="35052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6" descr="C:\Documents and Settings\seb\Mes documents\Enseignement\DEUG\SVT202\Cours\Cours_pyrenees\Les_roches_des_pyrenees\Hippurit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609600"/>
            <a:ext cx="19240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7"/>
          <p:cNvSpPr txBox="1">
            <a:spLocks noChangeArrowheads="1"/>
          </p:cNvSpPr>
          <p:nvPr/>
        </p:nvSpPr>
        <p:spPr bwMode="auto">
          <a:xfrm>
            <a:off x="4267200" y="57912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Hippurites</a:t>
            </a:r>
          </a:p>
        </p:txBody>
      </p:sp>
      <p:sp>
        <p:nvSpPr>
          <p:cNvPr id="18439" name="Text Box 18"/>
          <p:cNvSpPr txBox="1">
            <a:spLocks noChangeArrowheads="1"/>
          </p:cNvSpPr>
          <p:nvPr/>
        </p:nvSpPr>
        <p:spPr bwMode="auto">
          <a:xfrm>
            <a:off x="6324600" y="41910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solidFill>
                  <a:srgbClr val="443A31"/>
                </a:solidFill>
                <a:latin typeface="OpenDyslexic" pitchFamily="50" charset="0"/>
              </a:rPr>
              <a:t>Toucasia</a:t>
            </a:r>
          </a:p>
        </p:txBody>
      </p:sp>
      <p:sp>
        <p:nvSpPr>
          <p:cNvPr id="18440" name="Text Box 19"/>
          <p:cNvSpPr txBox="1">
            <a:spLocks noChangeArrowheads="1"/>
          </p:cNvSpPr>
          <p:nvPr/>
        </p:nvSpPr>
        <p:spPr bwMode="auto">
          <a:xfrm>
            <a:off x="107504" y="533400"/>
            <a:ext cx="38548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Rudistes : Mollusques bivalves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	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valves épaisses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	 valves dissymétriques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	 organismes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récifaux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Jurassique et le Crétacé inférieur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Documents and Settings\seb\Mes documents\Enseignement\DEUG\SVT202\Cours\Cours_pyrenees\Les_roches_des_pyrenees\log_jur_cr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8291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257800" y="609600"/>
            <a:ext cx="3657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Jurassique et Crétacé inf.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: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plate-forme marine  alternance calcaires-marnes  variations eustatiques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257800" y="2562225"/>
            <a:ext cx="365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Calcaire </a:t>
            </a:r>
            <a:r>
              <a:rPr lang="fr-FR" sz="1600" dirty="0" err="1">
                <a:solidFill>
                  <a:srgbClr val="443A31"/>
                </a:solidFill>
                <a:latin typeface="OpenDyslexic" pitchFamily="50" charset="0"/>
              </a:rPr>
              <a:t>urgonien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: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plate-forme récifale </a:t>
            </a:r>
            <a:r>
              <a:rPr lang="fr-FR" sz="1600" dirty="0" err="1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urgonienne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Jurassique et le Crétacé inférieur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Documents and Settings\seb\Mes documents\Enseignement\DEUG\SVT202\Cours\Cours_pyrenees\Les_roches_des_pyrenees\log_jur_cr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8291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22" name="Picture 10" descr="les_grandes_structures_geologi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844824"/>
            <a:ext cx="298291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4" name="Picture 12" descr="Sans titr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898" y="908720"/>
            <a:ext cx="3124200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http://www.unitheque.com/UploadFile/CouvertureD/I/9782100547784-dictionnaire-geologie_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4664"/>
            <a:ext cx="2387916" cy="4392488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Bibliographi</a:t>
            </a:r>
            <a:r>
              <a:rPr lang="fr-FR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C:\Documents and Settings\seb\Mes documents\Enseignement\DEUG\SVT202\Cours\Cours_pyrenees\Les_roches_des_pyrenees\Dsc01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5029200" y="533400"/>
            <a:ext cx="396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 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Flysch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: ensemble de roches stratifiées où alternent des niveaux de grès ou de calcaires et des niveaux de marnes sur un épaisseur importante.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 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1752600" y="5715000"/>
            <a:ext cx="29718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Flysch de la Baie de </a:t>
            </a:r>
            <a:r>
              <a:rPr lang="fr-FR" sz="1800" dirty="0" err="1">
                <a:solidFill>
                  <a:srgbClr val="443A31"/>
                </a:solidFill>
                <a:latin typeface="OpenDyslexic" pitchFamily="50" charset="0"/>
              </a:rPr>
              <a:t>Loya</a:t>
            </a: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 (Pays Basque)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fig1_carte_generale_g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3400"/>
            <a:ext cx="52578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sks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642938"/>
            <a:ext cx="10048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8"/>
          <p:cNvSpPr>
            <a:spLocks noChangeShapeType="1"/>
          </p:cNvSpPr>
          <p:nvPr/>
        </p:nvSpPr>
        <p:spPr bwMode="auto">
          <a:xfrm flipV="1">
            <a:off x="1447800" y="2438400"/>
            <a:ext cx="1600200" cy="4572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22534" name="Picture 9" descr="maks03_bou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642938"/>
            <a:ext cx="18049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Line 10"/>
          <p:cNvSpPr>
            <a:spLocks noChangeShapeType="1"/>
          </p:cNvSpPr>
          <p:nvPr/>
        </p:nvSpPr>
        <p:spPr bwMode="auto">
          <a:xfrm flipH="1" flipV="1">
            <a:off x="4953000" y="2438400"/>
            <a:ext cx="2209800" cy="2286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Documents and Settings\seb\Mes documents\Enseignement\DEUG\SVT202\Cours\Cours_pyrenees\Les_roches_des_pyrenees\log_jur_cr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48291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57800" y="609600"/>
            <a:ext cx="365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Crétacé sup.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: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transition sédiment de plate-forme – flysch  formation d’un bassin profond </a:t>
            </a:r>
            <a:r>
              <a:rPr lang="fr-FR" sz="1600" dirty="0" err="1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subsidant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/>
            </a:r>
            <a:b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</a:b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 : LE SILLON NORD PYRENEEN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9" descr="bloc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1534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39552" y="5733256"/>
            <a:ext cx="1734344" cy="461665"/>
          </a:xfrm>
          <a:prstGeom prst="rect">
            <a:avLst/>
          </a:prstGeom>
          <a:solidFill>
            <a:srgbClr val="009DE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>
                <a:solidFill>
                  <a:srgbClr val="443A31"/>
                </a:solidFill>
                <a:latin typeface="OpenDyslexic" pitchFamily="50" charset="0"/>
              </a:rPr>
              <a:t>Fascicule</a:t>
            </a:r>
            <a:endParaRPr lang="fr-FR" dirty="0">
              <a:solidFill>
                <a:srgbClr val="443A3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illon_N_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44958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pull_ap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413273"/>
            <a:ext cx="60198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381000" y="3962400"/>
            <a:ext cx="259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Bassin en </a:t>
            </a:r>
            <a:r>
              <a:rPr lang="fr-FR" sz="1600" b="1" dirty="0" smtClean="0">
                <a:solidFill>
                  <a:srgbClr val="443A31"/>
                </a:solidFill>
                <a:latin typeface="OpenDyslexic" pitchFamily="50" charset="0"/>
              </a:rPr>
              <a:t>pull-apart :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/>
            </a:r>
            <a:br>
              <a:rPr lang="fr-FR" sz="1600" dirty="0">
                <a:solidFill>
                  <a:srgbClr val="443A31"/>
                </a:solidFill>
                <a:latin typeface="OpenDyslexic" pitchFamily="50" charset="0"/>
              </a:rPr>
            </a:b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bassin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sédimentaire allongé, mis en place au sein d'une zone de décrochements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105400" y="1447800"/>
            <a:ext cx="3886200" cy="1482725"/>
            <a:chOff x="3216" y="912"/>
            <a:chExt cx="2448" cy="934"/>
          </a:xfrm>
        </p:grpSpPr>
        <p:pic>
          <p:nvPicPr>
            <p:cNvPr id="25608" name="Picture 8" descr="domino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16" y="912"/>
              <a:ext cx="2448" cy="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flipV="1">
              <a:off x="4800" y="1392"/>
              <a:ext cx="672" cy="3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 flipH="1">
              <a:off x="3600" y="1056"/>
              <a:ext cx="576" cy="24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64550" y="5589240"/>
            <a:ext cx="1734344" cy="461665"/>
          </a:xfrm>
          <a:prstGeom prst="rect">
            <a:avLst/>
          </a:prstGeom>
          <a:solidFill>
            <a:srgbClr val="009DE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>
                <a:solidFill>
                  <a:srgbClr val="443A31"/>
                </a:solidFill>
                <a:latin typeface="OpenDyslexic" pitchFamily="50" charset="0"/>
              </a:rPr>
              <a:t>Fascicule</a:t>
            </a:r>
            <a:endParaRPr lang="fr-FR" dirty="0">
              <a:solidFill>
                <a:srgbClr val="443A31"/>
              </a:solidFill>
              <a:latin typeface="OpenDyslexic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E:\Lherzolite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868680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1029"/>
          <p:cNvSpPr txBox="1">
            <a:spLocks noChangeArrowheads="1"/>
          </p:cNvSpPr>
          <p:nvPr/>
        </p:nvSpPr>
        <p:spPr bwMode="auto">
          <a:xfrm>
            <a:off x="457200" y="3962400"/>
            <a:ext cx="259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Péridotites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: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roches magmatiques à texture grenue constituées essentiellement d’olivine</a:t>
            </a:r>
          </a:p>
        </p:txBody>
      </p:sp>
      <p:pic>
        <p:nvPicPr>
          <p:cNvPr id="99335" name="Picture 1031" descr="C:\Documents and Settings\seb\Mes documents\Enseignement\DEUG\SVT202\Cours\Cours_pyrenees\Les_roches_des_pyrenees\diagram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22576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1032" descr="C:\Documents and Settings\seb\Mes documents\Enseignement\DEUG\SVT202\Cours\Cours_pyrenees\Les_roches_des_pyrenees\diagramme_lherzoli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866728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1030"/>
          <p:cNvSpPr txBox="1">
            <a:spLocks noChangeArrowheads="1"/>
          </p:cNvSpPr>
          <p:nvPr/>
        </p:nvSpPr>
        <p:spPr bwMode="auto">
          <a:xfrm>
            <a:off x="3429000" y="3962400"/>
            <a:ext cx="259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 err="1">
                <a:solidFill>
                  <a:srgbClr val="443A31"/>
                </a:solidFill>
                <a:latin typeface="OpenDyslexic" pitchFamily="50" charset="0"/>
              </a:rPr>
              <a:t>Serpentinisation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: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hydratation  altération de l’olivine et des pyroxènes  formation de serpentine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Lherzol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90600"/>
            <a:ext cx="67056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62600" y="60960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solidFill>
                  <a:srgbClr val="443A31"/>
                </a:solidFill>
                <a:latin typeface="OpenDyslexic" pitchFamily="50" charset="0"/>
              </a:rPr>
              <a:t>Pyroxène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H="1" flipV="1">
            <a:off x="4879975" y="4776788"/>
            <a:ext cx="1157288" cy="1355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1174750" y="3973513"/>
            <a:ext cx="3163888" cy="730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-76200" y="46482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>
                <a:solidFill>
                  <a:srgbClr val="443A31"/>
                </a:solidFill>
                <a:latin typeface="OpenDyslexic" pitchFamily="50" charset="0"/>
              </a:rPr>
              <a:t>Serpentine</a:t>
            </a: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1257300" y="3163888"/>
            <a:ext cx="3109913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28600" y="31242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Olivine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295400" y="457200"/>
            <a:ext cx="640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err="1">
                <a:solidFill>
                  <a:srgbClr val="443A31"/>
                </a:solidFill>
                <a:latin typeface="OpenDyslexic" pitchFamily="50" charset="0"/>
              </a:rPr>
              <a:t>Lherzolite</a:t>
            </a:r>
            <a:r>
              <a:rPr lang="fr-FR" sz="2000" dirty="0">
                <a:solidFill>
                  <a:srgbClr val="443A31"/>
                </a:solidFill>
                <a:latin typeface="OpenDyslexic" pitchFamily="50" charset="0"/>
              </a:rPr>
              <a:t> en voie de </a:t>
            </a:r>
            <a:r>
              <a:rPr lang="fr-FR" sz="2000" dirty="0" err="1">
                <a:solidFill>
                  <a:srgbClr val="443A31"/>
                </a:solidFill>
                <a:latin typeface="OpenDyslexic" pitchFamily="50" charset="0"/>
              </a:rPr>
              <a:t>serpentinisation</a:t>
            </a:r>
            <a:endParaRPr lang="fr-FR" sz="20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Lherzolite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86868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3962400"/>
            <a:ext cx="34667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 err="1">
                <a:solidFill>
                  <a:srgbClr val="443A31"/>
                </a:solidFill>
                <a:latin typeface="OpenDyslexic" pitchFamily="50" charset="0"/>
              </a:rPr>
              <a:t>Lherzolites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intrusives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dans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des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calcaires et des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schistes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Albien (92- 104 Ma)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C:\Documents and Settings\seb\Mes documents\Enseignement\DEUG\SVT202\Cours\Cours_pyrenees\Les_roches_des_pyrenees\peridotit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533400"/>
            <a:ext cx="52133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5715000" y="914400"/>
            <a:ext cx="3429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Extension Crétacé « moyen »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A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mincissement de la croûte continentale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Remontée du manteau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5715000" y="3122613"/>
            <a:ext cx="327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Cisaillement sénestre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Bassin pull-apart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Remontée du manteau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5715000" y="5105400"/>
            <a:ext cx="34496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Compression éocène</a:t>
            </a: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Pincement du manteau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Remontée tectonique et érosion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Crétacé supérieur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3"/>
          <p:cNvGrpSpPr>
            <a:grpSpLocks/>
          </p:cNvGrpSpPr>
          <p:nvPr/>
        </p:nvGrpSpPr>
        <p:grpSpPr bwMode="auto">
          <a:xfrm>
            <a:off x="381000" y="404813"/>
            <a:ext cx="8763000" cy="6072188"/>
            <a:chOff x="288" y="255"/>
            <a:chExt cx="5520" cy="3825"/>
          </a:xfrm>
        </p:grpSpPr>
        <p:sp>
          <p:nvSpPr>
            <p:cNvPr id="30734" name="Text Box 4"/>
            <p:cNvSpPr txBox="1">
              <a:spLocks noChangeArrowheads="1"/>
            </p:cNvSpPr>
            <p:nvPr/>
          </p:nvSpPr>
          <p:spPr bwMode="auto">
            <a:xfrm>
              <a:off x="3312" y="255"/>
              <a:ext cx="249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</a:rPr>
                <a:t>Fin du </a:t>
              </a:r>
              <a:r>
                <a:rPr lang="fr-FR" sz="1600" dirty="0" smtClean="0">
                  <a:solidFill>
                    <a:srgbClr val="443A31"/>
                  </a:solidFill>
                  <a:latin typeface="OpenDyslexic" pitchFamily="50" charset="0"/>
                </a:rPr>
                <a:t>primaire : </a:t>
              </a: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</a:rPr>
                <a:t>formation de la Pangée </a:t>
              </a: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 orogenèse </a:t>
              </a:r>
              <a:r>
                <a:rPr lang="fr-FR" sz="1600" dirty="0" smtClean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hercynienne.</a:t>
              </a:r>
              <a:endParaRPr lang="fr-FR" sz="1600" dirty="0">
                <a:solidFill>
                  <a:srgbClr val="443A31"/>
                </a:solidFill>
                <a:latin typeface="OpenDyslexic" pitchFamily="50" charset="0"/>
              </a:endParaRPr>
            </a:p>
          </p:txBody>
        </p:sp>
        <p:pic>
          <p:nvPicPr>
            <p:cNvPr id="30735" name="Picture 5" descr="C:\Documents and Settings\seb\Mes documents\Enseignement\DEUG\SVT202\Cours\Cours_pyrenees\Les_roches_des_pyrenees\log_primair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288"/>
              <a:ext cx="3042" cy="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52425" y="457200"/>
            <a:ext cx="8791575" cy="6019800"/>
            <a:chOff x="222" y="288"/>
            <a:chExt cx="5538" cy="3792"/>
          </a:xfrm>
        </p:grpSpPr>
        <p:pic>
          <p:nvPicPr>
            <p:cNvPr id="30732" name="Picture 6" descr="C:\Documents and Settings\seb\Mes documents\Enseignement\DEUG\SVT202\Cours\Cours_pyrenees\Les_roches_des_pyrenees\log_tria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" y="288"/>
              <a:ext cx="3042" cy="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3" name="Text Box 9"/>
            <p:cNvSpPr txBox="1">
              <a:spLocks noChangeArrowheads="1"/>
            </p:cNvSpPr>
            <p:nvPr/>
          </p:nvSpPr>
          <p:spPr bwMode="auto">
            <a:xfrm>
              <a:off x="3264" y="755"/>
              <a:ext cx="2496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</a:rPr>
                <a:t>Trias </a:t>
              </a:r>
              <a:r>
                <a:rPr lang="fr-FR" sz="1600" dirty="0" smtClean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: </a:t>
              </a: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dislocation de la Pangée  formation d’un rift continental avorté  dépôts </a:t>
              </a:r>
              <a:r>
                <a:rPr lang="fr-FR" sz="1600" dirty="0" smtClean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des Nouveaux Grès Rouges (N.G.R.).</a:t>
              </a:r>
              <a:endParaRPr lang="fr-FR" sz="1600" dirty="0">
                <a:solidFill>
                  <a:srgbClr val="443A31"/>
                </a:solidFill>
                <a:latin typeface="OpenDyslexic" pitchFamily="50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52425" y="457200"/>
            <a:ext cx="8791575" cy="6019800"/>
            <a:chOff x="222" y="288"/>
            <a:chExt cx="5538" cy="3792"/>
          </a:xfrm>
        </p:grpSpPr>
        <p:pic>
          <p:nvPicPr>
            <p:cNvPr id="30730" name="Picture 7" descr="C:\Documents and Settings\seb\Mes documents\Enseignement\DEUG\SVT202\Cours\Cours_pyrenees\Les_roches_des_pyrenees\log_jur_cret_inf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2" y="288"/>
              <a:ext cx="3042" cy="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1" name="Text Box 10"/>
            <p:cNvSpPr txBox="1">
              <a:spLocks noChangeArrowheads="1"/>
            </p:cNvSpPr>
            <p:nvPr/>
          </p:nvSpPr>
          <p:spPr bwMode="auto">
            <a:xfrm>
              <a:off x="3264" y="1546"/>
              <a:ext cx="249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</a:rPr>
                <a:t>Jurassique et Crétacé inf. </a:t>
              </a:r>
              <a:r>
                <a:rPr lang="fr-FR" sz="1600" dirty="0" smtClean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: </a:t>
              </a: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bassin sédimentaire de faible profondeur  Calcaires et </a:t>
              </a:r>
              <a:r>
                <a:rPr lang="fr-FR" sz="1600" dirty="0" smtClean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dolomies.</a:t>
              </a:r>
              <a:endParaRPr lang="fr-FR" sz="1600" dirty="0">
                <a:solidFill>
                  <a:srgbClr val="443A31"/>
                </a:solidFill>
                <a:latin typeface="OpenDyslexic" pitchFamily="50" charset="0"/>
              </a:endParaRPr>
            </a:p>
          </p:txBody>
        </p:sp>
      </p:grp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5257800" y="4869160"/>
            <a:ext cx="3886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Mise en place de roches magmatiques lors des périodes de distensions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Trias : les Ophites &amp; Crétacé sup. : les </a:t>
            </a:r>
            <a:r>
              <a:rPr lang="fr-FR" sz="1600" dirty="0" err="1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Lherzolites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.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81000" y="457200"/>
            <a:ext cx="8763000" cy="6019800"/>
            <a:chOff x="240" y="288"/>
            <a:chExt cx="5520" cy="3792"/>
          </a:xfrm>
        </p:grpSpPr>
        <p:pic>
          <p:nvPicPr>
            <p:cNvPr id="30728" name="Picture 8" descr="C:\Documents and Settings\seb\Mes documents\Enseignement\DEUG\SVT202\Cours\Cours_pyrenees\Les_roches_des_pyrenees\log_cret_sup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" y="288"/>
              <a:ext cx="3042" cy="3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Text Box 11"/>
            <p:cNvSpPr txBox="1">
              <a:spLocks noChangeArrowheads="1"/>
            </p:cNvSpPr>
            <p:nvPr/>
          </p:nvSpPr>
          <p:spPr bwMode="auto">
            <a:xfrm>
              <a:off x="3312" y="2205"/>
              <a:ext cx="2448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</a:rPr>
                <a:t>Crétacé sup. </a:t>
              </a:r>
              <a:r>
                <a:rPr lang="fr-FR" sz="1600" dirty="0" smtClean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: </a:t>
              </a:r>
              <a:r>
                <a:rPr lang="fr-FR" sz="1600" dirty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formations de bassins profonds  Sédimentation gravitaire de type </a:t>
              </a:r>
              <a:r>
                <a:rPr lang="fr-FR" sz="1600" dirty="0" smtClean="0">
                  <a:solidFill>
                    <a:srgbClr val="443A31"/>
                  </a:solidFill>
                  <a:latin typeface="OpenDyslexic" pitchFamily="50" charset="0"/>
                  <a:sym typeface="Wingdings" pitchFamily="2" charset="2"/>
                </a:rPr>
                <a:t>Flysch.</a:t>
              </a:r>
              <a:endParaRPr lang="fr-FR" sz="1600" dirty="0">
                <a:solidFill>
                  <a:srgbClr val="443A31"/>
                </a:solidFill>
                <a:latin typeface="OpenDyslexic" pitchFamily="50" charset="0"/>
              </a:endParaRP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Synthèse des évènements au secondaire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Sans titr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7848872" cy="615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Bibliographi</a:t>
            </a:r>
            <a:r>
              <a:rPr lang="fr-FR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1524000"/>
            <a:ext cx="644420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Introduction : présentation des Pyrénées</a:t>
            </a:r>
          </a:p>
          <a:p>
            <a:pPr indent="449263" eaLnBrk="0" hangingPunct="0">
              <a:buFont typeface="Wingdings" pitchFamily="2" charset="2"/>
              <a:buNone/>
            </a:pPr>
            <a:endParaRPr lang="fr-FR" sz="1800" b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I. Les roches de l’ère secondaire</a:t>
            </a:r>
          </a:p>
          <a:p>
            <a:pPr indent="449263" eaLnBrk="0" hangingPunct="0">
              <a:buFont typeface="Wingdings" pitchFamily="2" charset="2"/>
              <a:buNone/>
            </a:pPr>
            <a:endParaRPr lang="fr-FR" sz="800" b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</a:t>
            </a: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A. Au Trias</a:t>
            </a:r>
            <a:endParaRPr lang="fr-FR" sz="1800" i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B. Au Jurassique et au Crétacé inférieur</a:t>
            </a: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C. Au Crétacé supérieur</a:t>
            </a:r>
          </a:p>
          <a:p>
            <a:pPr indent="449263" eaLnBrk="0" hangingPunct="0">
              <a:buFont typeface="Wingdings" pitchFamily="2" charset="2"/>
              <a:buNone/>
            </a:pPr>
            <a:endParaRPr lang="fr-FR" sz="1800" b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II. Les roches de l’ère tertiaire</a:t>
            </a: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</a:t>
            </a: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A. La limite Crétacé – </a:t>
            </a:r>
            <a:r>
              <a:rPr lang="fr-FR" sz="1800" dirty="0" smtClean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Tertiaire</a:t>
            </a:r>
            <a:endParaRPr lang="fr-FR" sz="1800" i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B. Dans les Pyrénées centrales</a:t>
            </a: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C. Dans les Pyrénées occidentales</a:t>
            </a:r>
          </a:p>
          <a:p>
            <a:pPr indent="449263" eaLnBrk="0" hangingPunct="0">
              <a:buFont typeface="Wingdings" pitchFamily="2" charset="2"/>
              <a:buNone/>
            </a:pPr>
            <a:endParaRPr lang="fr-FR" sz="1800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Conclusion</a:t>
            </a:r>
            <a:endParaRPr lang="fr-FR" sz="1200" b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152400" y="561975"/>
            <a:ext cx="879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600" i="1" dirty="0">
                <a:solidFill>
                  <a:srgbClr val="443A31"/>
                </a:solidFill>
                <a:latin typeface="OpenDyslexic" pitchFamily="50" charset="0"/>
              </a:rPr>
              <a:t>Les roches des Pyrénées</a:t>
            </a:r>
          </a:p>
        </p:txBody>
      </p:sp>
      <p:pic>
        <p:nvPicPr>
          <p:cNvPr id="8197" name="Picture 12" descr="C:\Documents and Settings\seb\Mes documents\Enseignement\DEUG\SVT202\Cours\Cours_pyrenees\echelle_temps_pet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524000"/>
            <a:ext cx="22780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6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C:\Documents and Settings\seb\Mes documents\Enseignement\DEUG\SVT202\Cours\Cours_pyrenees\Les_roches_des_pyrenees\Dsc01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533400" y="533400"/>
            <a:ext cx="2971800" cy="7848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Baie de </a:t>
            </a:r>
            <a:r>
              <a:rPr lang="fr-FR" sz="1800" dirty="0" err="1" smtClean="0">
                <a:latin typeface="OpenDyslexic" pitchFamily="50" charset="0"/>
              </a:rPr>
              <a:t>Loya</a:t>
            </a:r>
            <a:endParaRPr lang="fr-FR" sz="1800" dirty="0">
              <a:latin typeface="OpenDyslexic" pitchFamily="50" charset="0"/>
            </a:endParaRPr>
          </a:p>
          <a:p>
            <a:pPr algn="ctr">
              <a:spcBef>
                <a:spcPct val="50000"/>
              </a:spcBef>
            </a:pPr>
            <a:r>
              <a:rPr lang="fr-FR" sz="1800" dirty="0" smtClean="0">
                <a:latin typeface="OpenDyslexic" pitchFamily="50" charset="0"/>
              </a:rPr>
              <a:t>(Pays </a:t>
            </a:r>
            <a:r>
              <a:rPr lang="fr-FR" sz="1800" dirty="0">
                <a:latin typeface="OpenDyslexic" pitchFamily="50" charset="0"/>
              </a:rPr>
              <a:t>Basque)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09600" y="609600"/>
            <a:ext cx="7829550" cy="5813425"/>
            <a:chOff x="384" y="384"/>
            <a:chExt cx="4932" cy="3662"/>
          </a:xfrm>
        </p:grpSpPr>
        <p:pic>
          <p:nvPicPr>
            <p:cNvPr id="32774" name="Picture 11" descr="C:\Documents and Settings\seb\Mes documents\Enseignement\DEUG\SVT202\Cours\Cours_pyrenees\Les_roches_des_pyrenees\globi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6" y="384"/>
              <a:ext cx="3060" cy="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5" name="Picture 12" descr="C:\Documents and Settings\seb\Mes documents\Enseignement\DEUG\SVT202\Cours\Cours_pyrenees\Les_roches_des_pyrenees\globi2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2880"/>
              <a:ext cx="2772" cy="1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tertiaire : la limite Crétacé - Tertiaire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 descr="C:\Documents and Settings\seb\Mes documents\Enseignement\DEUG\SVT202\Cours\Cours_pyrenees\Les_roches_des_pyrenees\poudingues de palasso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52578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33400" y="609600"/>
            <a:ext cx="367856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Les poudingues de </a:t>
            </a:r>
            <a:r>
              <a:rPr lang="fr-FR" sz="1800" dirty="0" err="1">
                <a:solidFill>
                  <a:srgbClr val="443A31"/>
                </a:solidFill>
                <a:latin typeface="OpenDyslexic" pitchFamily="50" charset="0"/>
              </a:rPr>
              <a:t>Palassou</a:t>
            </a:r>
            <a:endParaRPr lang="fr-FR" sz="18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5867400" y="533400"/>
            <a:ext cx="3276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>
                <a:solidFill>
                  <a:srgbClr val="443A31"/>
                </a:solidFill>
                <a:latin typeface="OpenDyslexic" pitchFamily="50" charset="0"/>
              </a:rPr>
              <a:t>Roche détritique fluviatile (torrentielle)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</a:rPr>
              <a:t>datée de l’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Éocène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sup. 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poudingues </a:t>
            </a:r>
            <a:r>
              <a:rPr lang="fr-FR" sz="1600" dirty="0" err="1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syn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-orogéniques.</a:t>
            </a:r>
            <a:endParaRPr lang="fr-FR" sz="16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5872300" y="2132856"/>
            <a:ext cx="274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Remplissage </a:t>
            </a:r>
            <a:r>
              <a:rPr lang="fr-FR" sz="16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d’un bassin d’avant chaîne  fermeture du sillon </a:t>
            </a:r>
            <a:r>
              <a:rPr lang="fr-FR" sz="1600" dirty="0" smtClean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Nord-Pyrénéen.</a:t>
            </a:r>
            <a:endParaRPr lang="fr-FR" sz="1600" dirty="0">
              <a:solidFill>
                <a:srgbClr val="443A31"/>
              </a:solidFill>
              <a:latin typeface="OpenDyslexic" pitchFamily="50" charset="0"/>
              <a:sym typeface="Wingdings" pitchFamily="2" charset="2"/>
            </a:endParaRPr>
          </a:p>
        </p:txBody>
      </p:sp>
      <p:pic>
        <p:nvPicPr>
          <p:cNvPr id="33799" name="Picture 8" descr="c:\Enseignement\Habilitaion\SVT203\Cours\Cours_pyrenees\Les_roches_des_pyrenees\pounding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01686"/>
            <a:ext cx="4154488" cy="31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Line 10"/>
          <p:cNvSpPr>
            <a:spLocks noChangeShapeType="1"/>
          </p:cNvSpPr>
          <p:nvPr/>
        </p:nvSpPr>
        <p:spPr bwMode="auto">
          <a:xfrm>
            <a:off x="8153400" y="6400800"/>
            <a:ext cx="457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>
            <a:off x="8153400" y="6324600"/>
            <a:ext cx="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802" name="Line 12"/>
          <p:cNvSpPr>
            <a:spLocks noChangeShapeType="1"/>
          </p:cNvSpPr>
          <p:nvPr/>
        </p:nvSpPr>
        <p:spPr bwMode="auto">
          <a:xfrm>
            <a:off x="8610600" y="6324600"/>
            <a:ext cx="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8116888" y="60960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/>
              <a:t>1 cm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tertiaire : dans les Pyrénées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centrales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C:\Documents and Settings\seb\Mes documents\Enseignement\DEUG\SVT202\Cours\Cours_pyrenees\Les_roches_des_pyrenees\calcaire à fo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4572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257799" y="609600"/>
            <a:ext cx="36861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Calcaire à </a:t>
            </a:r>
            <a:r>
              <a:rPr lang="fr-FR" sz="1800" dirty="0" err="1" smtClean="0">
                <a:solidFill>
                  <a:srgbClr val="443A31"/>
                </a:solidFill>
                <a:latin typeface="OpenDyslexic" pitchFamily="50" charset="0"/>
              </a:rPr>
              <a:t>Nummulitesde</a:t>
            </a:r>
            <a:r>
              <a:rPr lang="fr-FR" sz="1800" dirty="0" smtClean="0">
                <a:solidFill>
                  <a:srgbClr val="443A31"/>
                </a:solidFill>
                <a:latin typeface="OpenDyslexic" pitchFamily="50" charset="0"/>
              </a:rPr>
              <a:t> l’Oligocène </a:t>
            </a: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sym typeface="Wingdings" pitchFamily="2" charset="2"/>
              </a:rPr>
              <a:t> dernier terme marin du Tertiaire  fermeture décalée du sillon Nord Pyrénéen</a:t>
            </a:r>
            <a:endParaRPr lang="fr-FR" sz="1800" dirty="0">
              <a:solidFill>
                <a:srgbClr val="443A31"/>
              </a:solidFill>
              <a:latin typeface="OpenDyslexic" pitchFamily="50" charset="0"/>
            </a:endParaRP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533400" y="609600"/>
            <a:ext cx="295848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Calcaire à Nummulites</a:t>
            </a:r>
          </a:p>
        </p:txBody>
      </p:sp>
      <p:pic>
        <p:nvPicPr>
          <p:cNvPr id="34822" name="Picture 9" descr="C:\Documents and Settings\seb\Mes documents\Enseignement\DEUG\SVT202\Cours\Cours_pyrenees\Les_roches_des_pyrenees\rocher de la vie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0"/>
            <a:ext cx="8486775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10"/>
          <p:cNvSpPr txBox="1">
            <a:spLocks noChangeArrowheads="1"/>
          </p:cNvSpPr>
          <p:nvPr/>
        </p:nvSpPr>
        <p:spPr bwMode="auto">
          <a:xfrm>
            <a:off x="533400" y="3501008"/>
            <a:ext cx="382257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</a:rPr>
              <a:t>Rocher de la Vierge (Biarritz)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tertiaire : dans le Pyrénées occidentales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Sans titr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5445224"/>
            <a:ext cx="3672408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Sébastien </a:t>
            </a:r>
            <a:r>
              <a:rPr lang="fr-FR" sz="2000" b="1" dirty="0" err="1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Zaragosi</a:t>
            </a:r>
            <a:endParaRPr lang="fr-FR" sz="2000" b="1" dirty="0">
              <a:solidFill>
                <a:srgbClr val="443A31"/>
              </a:solidFill>
              <a:latin typeface="OpenDyslexic" pitchFamily="50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Université </a:t>
            </a:r>
            <a:r>
              <a:rPr lang="fr-FR" sz="2000" b="1" dirty="0" smtClean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de Bordeaux</a:t>
            </a:r>
            <a:endParaRPr lang="fr-FR" sz="2000" b="1" dirty="0">
              <a:solidFill>
                <a:srgbClr val="443A31"/>
              </a:solidFill>
              <a:latin typeface="OpenDyslexic" pitchFamily="50" charset="0"/>
              <a:cs typeface="Arial" panose="020B0604020202020204" pitchFamily="34" charset="0"/>
            </a:endParaRPr>
          </a:p>
          <a:p>
            <a:pPr lvl="0"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http</a:t>
            </a:r>
            <a:r>
              <a:rPr lang="fr-FR" sz="2000" b="1" dirty="0" smtClean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://www.zaragosi.fr</a:t>
            </a:r>
            <a:endParaRPr lang="fr-FR" sz="2000" b="1" dirty="0">
              <a:latin typeface="OpenDyslexic" pitchFamily="50" charset="0"/>
            </a:endParaRPr>
          </a:p>
        </p:txBody>
      </p:sp>
      <p:pic>
        <p:nvPicPr>
          <p:cNvPr id="7" name="Picture 3" descr="C:\Users\seb\Desktop\LogoUniversiteBordeau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98156"/>
            <a:ext cx="3460105" cy="1070507"/>
          </a:xfrm>
          <a:prstGeom prst="rect">
            <a:avLst/>
          </a:prstGeom>
          <a:solidFill>
            <a:schemeClr val="bg1">
              <a:alpha val="50000"/>
            </a:schemeClr>
          </a:solidFill>
          <a:extLst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3528" y="228600"/>
            <a:ext cx="8496944" cy="258532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5400" b="1" i="1" dirty="0">
                <a:solidFill>
                  <a:srgbClr val="443A31"/>
                </a:solidFill>
                <a:latin typeface="OpenDyslexic" pitchFamily="50" charset="0"/>
              </a:rPr>
              <a:t>TD : Les roches des Pyrénées</a:t>
            </a:r>
          </a:p>
          <a:p>
            <a:pPr algn="ctr"/>
            <a:r>
              <a:rPr lang="fr-FR" sz="5400" b="1" i="1" dirty="0">
                <a:solidFill>
                  <a:srgbClr val="443A31"/>
                </a:solidFill>
                <a:latin typeface="OpenDyslexic" pitchFamily="50" charset="0"/>
              </a:rPr>
              <a:t>Les déformations</a:t>
            </a:r>
          </a:p>
        </p:txBody>
      </p:sp>
    </p:spTree>
    <p:extLst>
      <p:ext uri="{BB962C8B-B14F-4D97-AF65-F5344CB8AC3E}">
        <p14:creationId xmlns:p14="http://schemas.microsoft.com/office/powerpoint/2010/main" val="105804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ChangeArrowheads="1"/>
          </p:cNvSpPr>
          <p:nvPr/>
        </p:nvSpPr>
        <p:spPr bwMode="auto">
          <a:xfrm>
            <a:off x="457200" y="4581128"/>
            <a:ext cx="7239000" cy="1296144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457200" y="3501008"/>
            <a:ext cx="7239000" cy="432048"/>
          </a:xfrm>
          <a:prstGeom prst="rect">
            <a:avLst/>
          </a:prstGeom>
          <a:solidFill>
            <a:srgbClr val="FFCC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Rectangle 10"/>
          <p:cNvSpPr>
            <a:spLocks noChangeArrowheads="1"/>
          </p:cNvSpPr>
          <p:nvPr/>
        </p:nvSpPr>
        <p:spPr bwMode="auto">
          <a:xfrm>
            <a:off x="457200" y="762000"/>
            <a:ext cx="7239000" cy="2234952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457200" y="762000"/>
            <a:ext cx="7239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fr-FR" sz="1400" b="1" dirty="0">
                <a:latin typeface="OpenDyslexic" pitchFamily="50" charset="0"/>
                <a:cs typeface="Times New Roman" charset="0"/>
              </a:rPr>
              <a:t>ATELIER N°1 : Les roches sédimentaires</a:t>
            </a:r>
            <a:r>
              <a:rPr lang="fr-FR" sz="1400" b="1" dirty="0">
                <a:latin typeface="OpenDyslexic" pitchFamily="50" charset="0"/>
              </a:rPr>
              <a:t> </a:t>
            </a:r>
          </a:p>
          <a:p>
            <a:pPr marL="457200" indent="-457200"/>
            <a:endParaRPr lang="fr-FR" sz="1400" b="1" dirty="0">
              <a:latin typeface="OpenDyslexic" pitchFamily="50" charset="0"/>
            </a:endParaRPr>
          </a:p>
          <a:p>
            <a:pPr marL="457200" indent="-457200" algn="just"/>
            <a:r>
              <a:rPr lang="fr-FR" sz="1400" b="1" i="1" dirty="0">
                <a:latin typeface="OpenDyslexic" pitchFamily="50" charset="0"/>
                <a:cs typeface="Times New Roman" charset="0"/>
              </a:rPr>
              <a:t>a) Flysch de la région d’Oloron Sainte Marie</a:t>
            </a:r>
            <a:endParaRPr lang="fr-FR" sz="1400" b="1" dirty="0">
              <a:solidFill>
                <a:srgbClr val="0000FF"/>
              </a:solidFill>
              <a:latin typeface="OpenDyslexic" pitchFamily="50" charset="0"/>
              <a:cs typeface="Times New Roman" charset="0"/>
            </a:endParaRPr>
          </a:p>
          <a:p>
            <a:pPr marL="457200" indent="-457200" algn="just"/>
            <a:r>
              <a:rPr lang="fr-FR" sz="1400" b="1" dirty="0">
                <a:latin typeface="OpenDyslexic" pitchFamily="50" charset="0"/>
                <a:cs typeface="Times New Roman" charset="0"/>
              </a:rPr>
              <a:t> </a:t>
            </a:r>
          </a:p>
          <a:p>
            <a:pPr marL="457200" indent="-457200" algn="just"/>
            <a:r>
              <a:rPr lang="fr-FR" sz="1400" b="1" i="1" dirty="0">
                <a:latin typeface="OpenDyslexic" pitchFamily="50" charset="0"/>
                <a:cs typeface="Times New Roman" charset="0"/>
              </a:rPr>
              <a:t>b) Calcaire </a:t>
            </a:r>
            <a:r>
              <a:rPr lang="fr-FR" sz="1400" b="1" i="1" dirty="0" err="1">
                <a:latin typeface="OpenDyslexic" pitchFamily="50" charset="0"/>
                <a:cs typeface="Times New Roman" charset="0"/>
              </a:rPr>
              <a:t>Urgonien</a:t>
            </a:r>
            <a:r>
              <a:rPr lang="fr-FR" sz="1400" b="1" i="1" dirty="0">
                <a:latin typeface="OpenDyslexic" pitchFamily="50" charset="0"/>
                <a:cs typeface="Times New Roman" charset="0"/>
              </a:rPr>
              <a:t> de la région d’Oloron </a:t>
            </a:r>
            <a:r>
              <a:rPr lang="fr-FR" sz="1400" b="1" i="1" dirty="0" smtClean="0">
                <a:latin typeface="OpenDyslexic" pitchFamily="50" charset="0"/>
                <a:cs typeface="Times New Roman" charset="0"/>
              </a:rPr>
              <a:t>Sainte-Marie</a:t>
            </a:r>
            <a:endParaRPr lang="fr-FR" sz="1400" b="1" dirty="0">
              <a:solidFill>
                <a:srgbClr val="0000FF"/>
              </a:solidFill>
              <a:latin typeface="OpenDyslexic" pitchFamily="50" charset="0"/>
              <a:cs typeface="Times New Roman" charset="0"/>
            </a:endParaRPr>
          </a:p>
          <a:p>
            <a:pPr marL="457200" indent="-457200" algn="just"/>
            <a:r>
              <a:rPr lang="fr-FR" sz="1400" b="1" dirty="0">
                <a:latin typeface="OpenDyslexic" pitchFamily="50" charset="0"/>
                <a:cs typeface="Times New Roman" charset="0"/>
              </a:rPr>
              <a:t> </a:t>
            </a:r>
          </a:p>
          <a:p>
            <a:pPr marL="457200" indent="-457200" algn="just"/>
            <a:r>
              <a:rPr lang="fr-FR" sz="1400" b="1" i="1" dirty="0">
                <a:latin typeface="OpenDyslexic" pitchFamily="50" charset="0"/>
                <a:cs typeface="Times New Roman" charset="0"/>
              </a:rPr>
              <a:t>c) Des microfossiles du Tertiaire et de la limite Crétacé – Tertiaire dans le Pays Basque</a:t>
            </a:r>
            <a:endParaRPr lang="fr-FR" sz="1400" b="1" dirty="0">
              <a:solidFill>
                <a:srgbClr val="0000FF"/>
              </a:solidFill>
              <a:latin typeface="OpenDyslexic" pitchFamily="50" charset="0"/>
              <a:cs typeface="Times New Roman" charset="0"/>
            </a:endParaRPr>
          </a:p>
          <a:p>
            <a:pPr marL="457200" indent="-457200" algn="just"/>
            <a:r>
              <a:rPr lang="fr-FR" sz="1400" b="1" dirty="0">
                <a:latin typeface="OpenDyslexic" pitchFamily="50" charset="0"/>
                <a:cs typeface="Times New Roman" charset="0"/>
              </a:rPr>
              <a:t> </a:t>
            </a:r>
          </a:p>
          <a:p>
            <a:pPr marL="457200" indent="-457200" algn="just"/>
            <a:r>
              <a:rPr lang="fr-FR" sz="1400" b="1" i="1" dirty="0">
                <a:latin typeface="OpenDyslexic" pitchFamily="50" charset="0"/>
                <a:cs typeface="Times New Roman" charset="0"/>
              </a:rPr>
              <a:t>d) Poudingue de </a:t>
            </a:r>
            <a:r>
              <a:rPr lang="fr-FR" sz="1400" b="1" i="1" dirty="0" err="1">
                <a:latin typeface="OpenDyslexic" pitchFamily="50" charset="0"/>
                <a:cs typeface="Times New Roman" charset="0"/>
              </a:rPr>
              <a:t>Palassou</a:t>
            </a:r>
            <a:r>
              <a:rPr lang="fr-FR" sz="1400" b="1" i="1" dirty="0">
                <a:latin typeface="OpenDyslexic" pitchFamily="50" charset="0"/>
                <a:cs typeface="Times New Roman" charset="0"/>
              </a:rPr>
              <a:t> (Région de Foix)</a:t>
            </a:r>
          </a:p>
          <a:p>
            <a:pPr marL="457200" indent="-457200" algn="just"/>
            <a:endParaRPr lang="fr-FR" sz="1400" b="1" i="1" dirty="0">
              <a:latin typeface="OpenDyslexic" pitchFamily="50" charset="0"/>
              <a:cs typeface="Times New Roman" charset="0"/>
            </a:endParaRPr>
          </a:p>
          <a:p>
            <a:pPr marL="457200" indent="-457200" algn="just"/>
            <a:endParaRPr lang="fr-FR" sz="1400" b="1" i="1" dirty="0">
              <a:cs typeface="Times New Roman" charset="0"/>
            </a:endParaRPr>
          </a:p>
          <a:p>
            <a:pPr marL="457200" indent="-457200" algn="just"/>
            <a:endParaRPr lang="fr-FR" sz="1400" b="1" i="1" dirty="0">
              <a:cs typeface="Times New Roman" charset="0"/>
            </a:endParaRPr>
          </a:p>
          <a:p>
            <a:pPr marL="457200" indent="-457200" algn="just"/>
            <a:r>
              <a:rPr lang="fr-FR" sz="1400" b="1" i="1" dirty="0">
                <a:latin typeface="OpenDyslexic" pitchFamily="50" charset="0"/>
                <a:cs typeface="Times New Roman" charset="0"/>
              </a:rPr>
              <a:t>ATELIER N°2 : Les déformations</a:t>
            </a:r>
          </a:p>
          <a:p>
            <a:pPr marL="457200" indent="-457200" algn="just"/>
            <a:endParaRPr lang="fr-FR" sz="1400" b="1" i="1" dirty="0">
              <a:cs typeface="Times New Roman" charset="0"/>
            </a:endParaRPr>
          </a:p>
          <a:p>
            <a:pPr marL="457200" indent="-457200" algn="just"/>
            <a:endParaRPr lang="fr-FR" sz="1400" b="1" i="1" dirty="0">
              <a:cs typeface="Times New Roman" charset="0"/>
            </a:endParaRPr>
          </a:p>
          <a:p>
            <a:pPr marL="457200" indent="-457200" algn="just"/>
            <a:endParaRPr lang="fr-FR" sz="1400" b="1" i="1" dirty="0">
              <a:cs typeface="Times New Roman" charset="0"/>
            </a:endParaRPr>
          </a:p>
          <a:p>
            <a:pPr marL="457200" indent="-457200" algn="just"/>
            <a:endParaRPr lang="fr-FR" sz="1400" b="1" i="1" dirty="0">
              <a:cs typeface="Times New Roman" charset="0"/>
            </a:endParaRPr>
          </a:p>
          <a:p>
            <a:pPr marL="457200" indent="-457200" algn="just"/>
            <a:r>
              <a:rPr lang="fr-FR" sz="1400" b="1" i="1" dirty="0">
                <a:latin typeface="OpenDyslexic" pitchFamily="50" charset="0"/>
                <a:cs typeface="Times New Roman" charset="0"/>
              </a:rPr>
              <a:t>ATELIER N°3 : Des roches endogènes de l’ère secondaire</a:t>
            </a:r>
          </a:p>
          <a:p>
            <a:pPr marL="457200" indent="-457200" algn="just"/>
            <a:endParaRPr lang="fr-FR" sz="1400" b="1" i="1" dirty="0">
              <a:latin typeface="OpenDyslexic" pitchFamily="50" charset="0"/>
              <a:cs typeface="Times New Roman" charset="0"/>
            </a:endParaRPr>
          </a:p>
          <a:p>
            <a:pPr marL="457200" indent="-457200" algn="just"/>
            <a:r>
              <a:rPr lang="fr-FR" sz="1400" b="1" i="1" dirty="0">
                <a:latin typeface="OpenDyslexic" pitchFamily="50" charset="0"/>
                <a:cs typeface="Times New Roman" charset="0"/>
              </a:rPr>
              <a:t>a) Les Ophites du Trias (Région d’Oloron Sainte Marie)</a:t>
            </a:r>
          </a:p>
          <a:p>
            <a:pPr marL="457200" indent="-457200" algn="just">
              <a:buFontTx/>
              <a:buChar char="•"/>
            </a:pPr>
            <a:endParaRPr lang="fr-FR" sz="1400" b="1" i="1" dirty="0">
              <a:latin typeface="OpenDyslexic" pitchFamily="50" charset="0"/>
              <a:cs typeface="Times New Roman" charset="0"/>
            </a:endParaRPr>
          </a:p>
          <a:p>
            <a:pPr marL="457200" indent="-457200" algn="just"/>
            <a:r>
              <a:rPr lang="fr-FR" sz="1400" b="1" i="1" dirty="0">
                <a:latin typeface="OpenDyslexic" pitchFamily="50" charset="0"/>
                <a:cs typeface="Times New Roman" charset="0"/>
              </a:rPr>
              <a:t>b) La </a:t>
            </a:r>
            <a:r>
              <a:rPr lang="fr-FR" sz="1400" b="1" i="1" dirty="0" err="1">
                <a:latin typeface="OpenDyslexic" pitchFamily="50" charset="0"/>
                <a:cs typeface="Times New Roman" charset="0"/>
              </a:rPr>
              <a:t>Lherzolite</a:t>
            </a:r>
            <a:r>
              <a:rPr lang="fr-FR" sz="1400" b="1" i="1" dirty="0">
                <a:latin typeface="OpenDyslexic" pitchFamily="50" charset="0"/>
                <a:cs typeface="Times New Roman" charset="0"/>
              </a:rPr>
              <a:t> des Pyrénées</a:t>
            </a:r>
            <a:endParaRPr lang="fr-FR" sz="1400" b="1" dirty="0"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Organisation de la séance de TP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457200" y="1219200"/>
            <a:ext cx="857929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fr-FR" sz="1800" b="1" dirty="0">
                <a:latin typeface="OpenDyslexic" pitchFamily="50" charset="0"/>
                <a:cs typeface="Times New Roman" charset="0"/>
              </a:rPr>
              <a:t>A. Les déformations : notions élémentaires</a:t>
            </a:r>
          </a:p>
          <a:p>
            <a:pPr eaLnBrk="0" hangingPunct="0">
              <a:buFont typeface="Wingdings" pitchFamily="2" charset="2"/>
              <a:buNone/>
            </a:pPr>
            <a:endParaRPr lang="fr-FR" sz="1800" b="1" dirty="0">
              <a:latin typeface="OpenDyslexic" pitchFamily="50" charset="0"/>
              <a:cs typeface="Times New Roman" charset="0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fr-FR" sz="1800" b="1" dirty="0">
                <a:latin typeface="OpenDyslexic" pitchFamily="50" charset="0"/>
                <a:cs typeface="Times New Roman" charset="0"/>
              </a:rPr>
              <a:t>	I - Les principaux types de déformation à l’échelle du Globe</a:t>
            </a:r>
          </a:p>
          <a:p>
            <a:pPr eaLnBrk="0" hangingPunct="0">
              <a:buFont typeface="Wingdings" pitchFamily="2" charset="2"/>
              <a:buNone/>
            </a:pPr>
            <a:r>
              <a:rPr lang="fr-FR" sz="1800" b="1" dirty="0">
                <a:latin typeface="OpenDyslexic" pitchFamily="50" charset="0"/>
                <a:cs typeface="Times New Roman" charset="0"/>
              </a:rPr>
              <a:t>	II – Notions de forces et de contraintes</a:t>
            </a:r>
          </a:p>
          <a:p>
            <a:pPr eaLnBrk="0" hangingPunct="0">
              <a:buFont typeface="Wingdings" pitchFamily="2" charset="2"/>
              <a:buNone/>
            </a:pPr>
            <a:r>
              <a:rPr lang="fr-FR" sz="1800" b="1" dirty="0">
                <a:latin typeface="OpenDyslexic" pitchFamily="50" charset="0"/>
                <a:cs typeface="Times New Roman" charset="0"/>
              </a:rPr>
              <a:t>	III – Notions de Déformation</a:t>
            </a:r>
          </a:p>
          <a:p>
            <a:pPr eaLnBrk="0" hangingPunct="0">
              <a:buFont typeface="Wingdings" pitchFamily="2" charset="2"/>
              <a:buNone/>
            </a:pPr>
            <a:r>
              <a:rPr lang="fr-FR" sz="1800" b="1" dirty="0">
                <a:latin typeface="OpenDyslexic" pitchFamily="50" charset="0"/>
                <a:cs typeface="Times New Roman" charset="0"/>
              </a:rPr>
              <a:t>	IV – Relations entre Contraintes et Déformation</a:t>
            </a:r>
          </a:p>
          <a:p>
            <a:pPr eaLnBrk="0" hangingPunct="0">
              <a:buFont typeface="Wingdings" pitchFamily="2" charset="2"/>
              <a:buNone/>
            </a:pPr>
            <a:endParaRPr lang="fr-FR" sz="1800" b="1" dirty="0">
              <a:latin typeface="OpenDyslexic" pitchFamily="50" charset="0"/>
              <a:cs typeface="Times New Roman" charset="0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fr-FR" sz="1800" b="1" dirty="0">
                <a:latin typeface="OpenDyslexic" pitchFamily="50" charset="0"/>
                <a:cs typeface="Times New Roman" charset="0"/>
              </a:rPr>
              <a:t>B. La tectonique cassante</a:t>
            </a:r>
          </a:p>
          <a:p>
            <a:pPr eaLnBrk="0" hangingPunct="0">
              <a:buFont typeface="Wingdings" pitchFamily="2" charset="2"/>
              <a:buNone/>
            </a:pPr>
            <a:endParaRPr lang="fr-FR" sz="1800" b="1" dirty="0">
              <a:latin typeface="OpenDyslexic" pitchFamily="50" charset="0"/>
              <a:cs typeface="Times New Roman" charset="0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fr-FR" sz="1800" b="1" dirty="0">
                <a:latin typeface="OpenDyslexic" pitchFamily="50" charset="0"/>
                <a:cs typeface="Times New Roman" charset="0"/>
              </a:rPr>
              <a:t>C. La tectonique souple</a:t>
            </a:r>
          </a:p>
          <a:p>
            <a:pPr eaLnBrk="0" hangingPunct="0">
              <a:buFont typeface="Wingdings" pitchFamily="2" charset="2"/>
              <a:buNone/>
            </a:pPr>
            <a:endParaRPr lang="fr-FR" sz="1800" b="1" dirty="0">
              <a:latin typeface="OpenDyslexic" pitchFamily="50" charset="0"/>
              <a:cs typeface="Times New Roman" charset="0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fr-FR" sz="1800" b="1" dirty="0">
                <a:latin typeface="OpenDyslexic" pitchFamily="50" charset="0"/>
                <a:cs typeface="Times New Roman" charset="0"/>
              </a:rPr>
              <a:t>D. Les niveaux structuraux</a:t>
            </a:r>
          </a:p>
          <a:p>
            <a:pPr eaLnBrk="0" hangingPunct="0">
              <a:buFont typeface="Wingdings" pitchFamily="2" charset="2"/>
              <a:buNone/>
            </a:pPr>
            <a:endParaRPr lang="fr-FR" sz="1800" b="1" dirty="0">
              <a:cs typeface="Times New Roman" charset="0"/>
            </a:endParaRPr>
          </a:p>
        </p:txBody>
      </p:sp>
      <p:sp>
        <p:nvSpPr>
          <p:cNvPr id="5124" name="Text Box 12"/>
          <p:cNvSpPr txBox="1">
            <a:spLocks noChangeArrowheads="1"/>
          </p:cNvSpPr>
          <p:nvPr/>
        </p:nvSpPr>
        <p:spPr bwMode="auto">
          <a:xfrm>
            <a:off x="457200" y="609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latin typeface="OpenDyslexic" pitchFamily="50" charset="0"/>
              </a:rPr>
              <a:t>Les déformations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6394722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http://www-geol.unine.ch/cours/geol/09_structure.htm</a:t>
            </a:r>
          </a:p>
        </p:txBody>
      </p:sp>
      <p:pic>
        <p:nvPicPr>
          <p:cNvPr id="6148" name="Picture 4" descr="Hiatlasfold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9560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 - Les principaux types de déformation à l’échelle du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Globe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chelle_de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3914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953000" y="60960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 - Les principaux types de déformation à l’échelle du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Globe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4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eplacement_limi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4114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arte_arc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068960"/>
            <a:ext cx="45466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8600" y="4876800"/>
            <a:ext cx="4191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JOLIVET, L., La déformation des continents.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HERMANN.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724400" y="5888360"/>
            <a:ext cx="1840247" cy="307777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>
                <a:latin typeface="OpenDyslexic" pitchFamily="50" charset="0"/>
              </a:rPr>
              <a:t>PLAQUE IBERIQUE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588224" y="3275657"/>
            <a:ext cx="2203873" cy="307777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>
                <a:latin typeface="OpenDyslexic" pitchFamily="50" charset="0"/>
              </a:rPr>
              <a:t>PLAQUE EUROPEENNE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 rot="720000">
            <a:off x="5410200" y="5507360"/>
            <a:ext cx="1905000" cy="304800"/>
          </a:xfrm>
          <a:prstGeom prst="curvedUpArrow">
            <a:avLst>
              <a:gd name="adj1" fmla="val 125000"/>
              <a:gd name="adj2" fmla="val 250000"/>
              <a:gd name="adj3" fmla="val 33333"/>
            </a:avLst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 - Les principaux types de déformation à l’échelle du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Globe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ans titr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860425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Bibliographi</a:t>
            </a:r>
            <a:r>
              <a:rPr lang="fr-FR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664" y="5085184"/>
            <a:ext cx="7314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443A31"/>
                </a:solidFill>
                <a:latin typeface="OpenDyslexic" pitchFamily="50" charset="0"/>
              </a:rPr>
              <a:t>http://www2.ggl.ulaval.ca/personnel/bourque/intro.pt/planete_terre.html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ordonplates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305800" cy="53641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 - Les principaux types de déformation à l’échelle du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Globe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ntrainte_fo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52500"/>
            <a:ext cx="510540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981200" y="5257800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CONTRAINTE UNIAXIALE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419600" y="5257800"/>
            <a:ext cx="228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CONTRAINTE TRIAXIALE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340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85800" y="457200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L’état des contraintes des roches de l’écorce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II – Notions de forces et de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lipsoide_contrainte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7818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3340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II – Notions de forces et de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85800" y="457200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L’état des contraintes des roches de l’écorce</a:t>
            </a:r>
          </a:p>
        </p:txBody>
      </p:sp>
    </p:spTree>
    <p:extLst>
      <p:ext uri="{BB962C8B-B14F-4D97-AF65-F5344CB8AC3E}">
        <p14:creationId xmlns:p14="http://schemas.microsoft.com/office/powerpoint/2010/main" val="35851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ntrainte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57474"/>
            <a:ext cx="78486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708648" y="6237312"/>
            <a:ext cx="48237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 smtClean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 smtClean="0">
                <a:latin typeface="OpenDyslexic" pitchFamily="50" charset="0"/>
              </a:rPr>
              <a:t>Eds</a:t>
            </a:r>
            <a:r>
              <a:rPr lang="fr-FR" sz="800" dirty="0" smtClean="0">
                <a:latin typeface="OpenDyslexic" pitchFamily="50" charset="0"/>
              </a:rPr>
              <a:t> HERMANN.</a:t>
            </a:r>
            <a:endParaRPr lang="fr-FR" sz="800" dirty="0">
              <a:latin typeface="OpenDyslexic" pitchFamily="50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320620" y="4149080"/>
            <a:ext cx="1659685" cy="73866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smtClean="0">
                <a:latin typeface="OpenDyslexic" pitchFamily="50" charset="0"/>
              </a:rPr>
              <a:t>Contrainte</a:t>
            </a:r>
          </a:p>
          <a:p>
            <a:r>
              <a:rPr lang="fr-FR" sz="1400" dirty="0" smtClean="0">
                <a:latin typeface="OpenDyslexic" pitchFamily="50" charset="0"/>
              </a:rPr>
              <a:t>- </a:t>
            </a:r>
            <a:r>
              <a:rPr lang="fr-FR" sz="1400" dirty="0">
                <a:latin typeface="OpenDyslexic" pitchFamily="50" charset="0"/>
              </a:rPr>
              <a:t>hydrostatique</a:t>
            </a:r>
          </a:p>
          <a:p>
            <a:r>
              <a:rPr lang="fr-FR" sz="1400" dirty="0" smtClean="0">
                <a:latin typeface="OpenDyslexic" pitchFamily="50" charset="0"/>
              </a:rPr>
              <a:t>- </a:t>
            </a:r>
            <a:r>
              <a:rPr lang="fr-FR" sz="1400" dirty="0" err="1">
                <a:latin typeface="OpenDyslexic" pitchFamily="50" charset="0"/>
              </a:rPr>
              <a:t>lithostatique</a:t>
            </a:r>
            <a:endParaRPr lang="fr-FR" sz="1400" dirty="0">
              <a:latin typeface="OpenDyslexic" pitchFamily="50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148064" y="4168308"/>
            <a:ext cx="2456185" cy="73866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OpenDyslexic" pitchFamily="50" charset="0"/>
              </a:rPr>
              <a:t>Contrainte </a:t>
            </a:r>
            <a:r>
              <a:rPr lang="fr-FR" sz="1400" dirty="0" err="1">
                <a:latin typeface="OpenDyslexic" pitchFamily="50" charset="0"/>
              </a:rPr>
              <a:t>lithostatique</a:t>
            </a:r>
            <a:endParaRPr lang="fr-FR" sz="1400" dirty="0">
              <a:latin typeface="OpenDyslexic" pitchFamily="50" charset="0"/>
            </a:endParaRPr>
          </a:p>
          <a:p>
            <a:pPr algn="ctr"/>
            <a:r>
              <a:rPr lang="fr-FR" sz="1400" dirty="0">
                <a:latin typeface="OpenDyslexic" pitchFamily="50" charset="0"/>
              </a:rPr>
              <a:t>+</a:t>
            </a:r>
          </a:p>
          <a:p>
            <a:pPr algn="ctr"/>
            <a:r>
              <a:rPr lang="fr-FR" sz="1400" dirty="0">
                <a:latin typeface="OpenDyslexic" pitchFamily="50" charset="0"/>
              </a:rPr>
              <a:t>Contrainte tectonique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II – Notions de forces et de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5800" y="457200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L’état des contraintes des roches de l’écorce</a:t>
            </a:r>
          </a:p>
        </p:txBody>
      </p:sp>
    </p:spTree>
    <p:extLst>
      <p:ext uri="{BB962C8B-B14F-4D97-AF65-F5344CB8AC3E}">
        <p14:creationId xmlns:p14="http://schemas.microsoft.com/office/powerpoint/2010/main" val="262027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eformation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827" name="Picture 3" descr="deformation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828" name="Picture 4" descr="deformation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829" name="Picture 5" descr="deformation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830" name="Picture 6" descr="deform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33400"/>
            <a:ext cx="3732212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838200" y="533400"/>
            <a:ext cx="243765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Définitions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III – Notions de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essaisdef_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0104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919837" y="6165304"/>
            <a:ext cx="4038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http://www-geol.unine.ch/cours/geol/tremblement_terre.htm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838200" y="381000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Comportement élastique et plastique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IV – Relations entre contraintes et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ssaisdef_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81063"/>
            <a:ext cx="5334000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33400" y="5029200"/>
            <a:ext cx="6054824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Dyslexic" pitchFamily="50" charset="0"/>
                <a:cs typeface="Times New Roman" charset="0"/>
              </a:rPr>
              <a:t>Comportement cassant : les roches ne subissent peu ou pas de déformation plastique avant la rupture.</a:t>
            </a:r>
            <a:endParaRPr lang="fr-FR" sz="1600" dirty="0">
              <a:latin typeface="OpenDyslexic" pitchFamily="50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33400" y="5867400"/>
            <a:ext cx="6054824" cy="5905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1600">
                <a:latin typeface="OpenDyslexic" pitchFamily="50" charset="0"/>
                <a:cs typeface="Times New Roman" charset="0"/>
              </a:rPr>
              <a:t>Comportement ductile : les roches subissent de grandes déformations plastique.</a:t>
            </a:r>
            <a:r>
              <a:rPr lang="fr-FR" sz="1600">
                <a:latin typeface="OpenDyslexic" pitchFamily="50" charset="0"/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A. IV – Relations entre contraintes et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364116"/>
            <a:ext cx="632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Comportement élastique et plastique</a:t>
            </a:r>
          </a:p>
        </p:txBody>
      </p:sp>
    </p:spTree>
    <p:extLst>
      <p:ext uri="{BB962C8B-B14F-4D97-AF65-F5344CB8AC3E}">
        <p14:creationId xmlns:p14="http://schemas.microsoft.com/office/powerpoint/2010/main" val="40498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mexifaillenormal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077200" cy="5664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4102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http://www-geol.unine.ch/cours/geol/09_structure.htm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B.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cassante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0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aille_norm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381635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faille_in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300" y="1090613"/>
            <a:ext cx="387350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decroche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698875"/>
            <a:ext cx="32480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chevauche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438525"/>
            <a:ext cx="4953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343400" y="6248400"/>
            <a:ext cx="457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http://www.ggl.ulaval.ca/personnel/bourque/intro.pt/planete_terre.html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B.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cassante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1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saisdef_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57912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57200" y="4922004"/>
            <a:ext cx="5791200" cy="52322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OpenDyslexic" pitchFamily="50" charset="0"/>
                <a:cs typeface="Times New Roman" charset="0"/>
              </a:rPr>
              <a:t>Comportement cassant : les roches ne subissent peu ou pas de déformation plastique avant la rupture.</a:t>
            </a:r>
            <a:endParaRPr lang="fr-FR" sz="1400" dirty="0">
              <a:latin typeface="OpenDyslexic" pitchFamily="50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57200" y="5589240"/>
            <a:ext cx="5791200" cy="52322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1400" dirty="0">
                <a:latin typeface="OpenDyslexic" pitchFamily="50" charset="0"/>
                <a:cs typeface="Times New Roman" charset="0"/>
              </a:rPr>
              <a:t>Comportement ductile : les roches subissent de grandes déformations plastique.</a:t>
            </a:r>
            <a:r>
              <a:rPr lang="fr-FR" sz="1400" dirty="0">
                <a:latin typeface="OpenDyslexic" pitchFamily="50" charset="0"/>
              </a:rPr>
              <a:t>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seb\Mes documents\Enseignement\DEUG\SVT202\Cours\Cours_pyrenees\Les_roches_des_pyrenees\carte_arc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7239000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 descr="C:\Documents and Settings\seb\Mes documents\Enseignement\DEUG\SVT202\Cours\Cours_pyrenees\unites_pyrene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124200"/>
            <a:ext cx="51816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67200" y="609600"/>
            <a:ext cx="4637088" cy="4114800"/>
            <a:chOff x="2688" y="384"/>
            <a:chExt cx="2921" cy="2592"/>
          </a:xfrm>
        </p:grpSpPr>
        <p:grpSp>
          <p:nvGrpSpPr>
            <p:cNvPr id="6150" name="Group 7"/>
            <p:cNvGrpSpPr>
              <a:grpSpLocks/>
            </p:cNvGrpSpPr>
            <p:nvPr/>
          </p:nvGrpSpPr>
          <p:grpSpPr bwMode="auto">
            <a:xfrm>
              <a:off x="2688" y="384"/>
              <a:ext cx="2921" cy="2592"/>
              <a:chOff x="2688" y="384"/>
              <a:chExt cx="2921" cy="2592"/>
            </a:xfrm>
          </p:grpSpPr>
          <p:pic>
            <p:nvPicPr>
              <p:cNvPr id="6152" name="Picture 5" descr="C:\Documents and Settings\seb\Mes documents\Enseignement\DEUG\SVT202\Cours\Cours_pyrenees\Les_roches_des_pyrenees\aneto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28" y="384"/>
                <a:ext cx="2681" cy="1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53" name="Oval 6"/>
              <p:cNvSpPr>
                <a:spLocks noChangeArrowheads="1"/>
              </p:cNvSpPr>
              <p:nvPr/>
            </p:nvSpPr>
            <p:spPr bwMode="auto">
              <a:xfrm>
                <a:off x="2688" y="292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6151" name="Text Box 8"/>
            <p:cNvSpPr txBox="1">
              <a:spLocks noChangeArrowheads="1"/>
            </p:cNvSpPr>
            <p:nvPr/>
          </p:nvSpPr>
          <p:spPr bwMode="auto">
            <a:xfrm>
              <a:off x="3005" y="472"/>
              <a:ext cx="1900" cy="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800" dirty="0">
                  <a:solidFill>
                    <a:srgbClr val="443A31"/>
                  </a:solidFill>
                  <a:latin typeface="OpenDyslexic" pitchFamily="50" charset="0"/>
                </a:rPr>
                <a:t>PIC D’ANETO : 3404 m</a:t>
              </a: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Présentation des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Pyrénées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li_terminolog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629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37333" y="4736694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596336" y="685800"/>
            <a:ext cx="1163216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Les </a:t>
            </a:r>
            <a:r>
              <a:rPr lang="fr-FR" sz="1800" dirty="0" smtClean="0">
                <a:latin typeface="OpenDyslexic" pitchFamily="50" charset="0"/>
              </a:rPr>
              <a:t>plis</a:t>
            </a:r>
            <a:endParaRPr lang="fr-FR" sz="1800" dirty="0">
              <a:latin typeface="OpenDyslexi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li_terminologie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0772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83568" y="450912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lis_semblables_isopa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556260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276600" y="6150648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60388" y="4164013"/>
            <a:ext cx="2370137" cy="3762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Pli semblable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563938" y="4152900"/>
            <a:ext cx="2370137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Pli </a:t>
            </a:r>
            <a:r>
              <a:rPr lang="fr-FR" sz="1800" dirty="0" err="1">
                <a:latin typeface="OpenDyslexic" pitchFamily="50" charset="0"/>
              </a:rPr>
              <a:t>isopaque</a:t>
            </a:r>
            <a:endParaRPr lang="fr-FR" sz="1800" dirty="0">
              <a:latin typeface="OpenDyslexic" pitchFamily="50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lis_isopa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75438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33400" y="5830888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6385719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http://www-geol.unine.ch/cours/geol/09_structure.htm</a:t>
            </a:r>
          </a:p>
        </p:txBody>
      </p:sp>
      <p:pic>
        <p:nvPicPr>
          <p:cNvPr id="29699" name="Picture 3" descr="Hiatlasfold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9560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li_droit_semblab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7848600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6028925"/>
            <a:ext cx="457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http://www.ggl.ulaval.ca/personnel/bourque/intro.pt/planete_terre.html</a:t>
            </a:r>
          </a:p>
        </p:txBody>
      </p:sp>
    </p:spTree>
    <p:extLst>
      <p:ext uri="{BB962C8B-B14F-4D97-AF65-F5344CB8AC3E}">
        <p14:creationId xmlns:p14="http://schemas.microsoft.com/office/powerpoint/2010/main" val="284384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isopaque_cou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4582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57200" y="6265863"/>
            <a:ext cx="457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http://www.ggl.ulaval.ca/personnel/bourque/intro.pt/planete_terre.html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78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lissement_isopa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29987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276600" y="6367891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886200" y="3124200"/>
            <a:ext cx="28956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Replis  / Disharmonies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86200" y="5334000"/>
            <a:ext cx="28956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Failles inverses</a:t>
            </a:r>
          </a:p>
        </p:txBody>
      </p:sp>
      <p:sp>
        <p:nvSpPr>
          <p:cNvPr id="34823" name="Text Box 19"/>
          <p:cNvSpPr txBox="1">
            <a:spLocks noChangeArrowheads="1"/>
          </p:cNvSpPr>
          <p:nvPr/>
        </p:nvSpPr>
        <p:spPr bwMode="auto">
          <a:xfrm>
            <a:off x="6096000" y="533400"/>
            <a:ext cx="28956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Le pli </a:t>
            </a:r>
            <a:r>
              <a:rPr lang="fr-FR" sz="1800" dirty="0" err="1">
                <a:latin typeface="OpenDyslexic" pitchFamily="50" charset="0"/>
              </a:rPr>
              <a:t>isopaque</a:t>
            </a:r>
            <a:endParaRPr lang="fr-FR" sz="1800" dirty="0">
              <a:latin typeface="OpenDyslexic" pitchFamily="50" charset="0"/>
            </a:endParaRPr>
          </a:p>
        </p:txBody>
      </p:sp>
      <p:pic>
        <p:nvPicPr>
          <p:cNvPr id="230420" name="Picture 20" descr="plis_charniere_deforme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219200"/>
            <a:ext cx="20780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808913" y="2057400"/>
            <a:ext cx="604837" cy="1381125"/>
            <a:chOff x="4920" y="816"/>
            <a:chExt cx="381" cy="870"/>
          </a:xfrm>
        </p:grpSpPr>
        <p:sp>
          <p:nvSpPr>
            <p:cNvPr id="34826" name="Freeform 22"/>
            <p:cNvSpPr>
              <a:spLocks/>
            </p:cNvSpPr>
            <p:nvPr/>
          </p:nvSpPr>
          <p:spPr bwMode="auto">
            <a:xfrm>
              <a:off x="4968" y="816"/>
              <a:ext cx="168" cy="870"/>
            </a:xfrm>
            <a:custGeom>
              <a:avLst/>
              <a:gdLst>
                <a:gd name="T0" fmla="*/ 168 w 168"/>
                <a:gd name="T1" fmla="*/ 0 h 870"/>
                <a:gd name="T2" fmla="*/ 132 w 168"/>
                <a:gd name="T3" fmla="*/ 42 h 870"/>
                <a:gd name="T4" fmla="*/ 102 w 168"/>
                <a:gd name="T5" fmla="*/ 96 h 870"/>
                <a:gd name="T6" fmla="*/ 78 w 168"/>
                <a:gd name="T7" fmla="*/ 153 h 870"/>
                <a:gd name="T8" fmla="*/ 57 w 168"/>
                <a:gd name="T9" fmla="*/ 219 h 870"/>
                <a:gd name="T10" fmla="*/ 42 w 168"/>
                <a:gd name="T11" fmla="*/ 267 h 870"/>
                <a:gd name="T12" fmla="*/ 21 w 168"/>
                <a:gd name="T13" fmla="*/ 318 h 870"/>
                <a:gd name="T14" fmla="*/ 3 w 168"/>
                <a:gd name="T15" fmla="*/ 369 h 870"/>
                <a:gd name="T16" fmla="*/ 3 w 168"/>
                <a:gd name="T17" fmla="*/ 411 h 870"/>
                <a:gd name="T18" fmla="*/ 12 w 168"/>
                <a:gd name="T19" fmla="*/ 456 h 870"/>
                <a:gd name="T20" fmla="*/ 33 w 168"/>
                <a:gd name="T21" fmla="*/ 510 h 870"/>
                <a:gd name="T22" fmla="*/ 54 w 168"/>
                <a:gd name="T23" fmla="*/ 594 h 870"/>
                <a:gd name="T24" fmla="*/ 42 w 168"/>
                <a:gd name="T25" fmla="*/ 681 h 870"/>
                <a:gd name="T26" fmla="*/ 51 w 168"/>
                <a:gd name="T27" fmla="*/ 750 h 870"/>
                <a:gd name="T28" fmla="*/ 60 w 168"/>
                <a:gd name="T29" fmla="*/ 816 h 870"/>
                <a:gd name="T30" fmla="*/ 60 w 168"/>
                <a:gd name="T31" fmla="*/ 870 h 8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8"/>
                <a:gd name="T49" fmla="*/ 0 h 870"/>
                <a:gd name="T50" fmla="*/ 168 w 168"/>
                <a:gd name="T51" fmla="*/ 870 h 8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8" h="870">
                  <a:moveTo>
                    <a:pt x="168" y="0"/>
                  </a:moveTo>
                  <a:cubicBezTo>
                    <a:pt x="155" y="13"/>
                    <a:pt x="143" y="26"/>
                    <a:pt x="132" y="42"/>
                  </a:cubicBezTo>
                  <a:cubicBezTo>
                    <a:pt x="121" y="58"/>
                    <a:pt x="111" y="78"/>
                    <a:pt x="102" y="96"/>
                  </a:cubicBezTo>
                  <a:cubicBezTo>
                    <a:pt x="93" y="114"/>
                    <a:pt x="85" y="133"/>
                    <a:pt x="78" y="153"/>
                  </a:cubicBezTo>
                  <a:cubicBezTo>
                    <a:pt x="71" y="173"/>
                    <a:pt x="63" y="200"/>
                    <a:pt x="57" y="219"/>
                  </a:cubicBezTo>
                  <a:cubicBezTo>
                    <a:pt x="51" y="238"/>
                    <a:pt x="48" y="251"/>
                    <a:pt x="42" y="267"/>
                  </a:cubicBezTo>
                  <a:cubicBezTo>
                    <a:pt x="36" y="283"/>
                    <a:pt x="27" y="301"/>
                    <a:pt x="21" y="318"/>
                  </a:cubicBezTo>
                  <a:cubicBezTo>
                    <a:pt x="15" y="335"/>
                    <a:pt x="6" y="354"/>
                    <a:pt x="3" y="369"/>
                  </a:cubicBezTo>
                  <a:cubicBezTo>
                    <a:pt x="0" y="384"/>
                    <a:pt x="2" y="397"/>
                    <a:pt x="3" y="411"/>
                  </a:cubicBezTo>
                  <a:cubicBezTo>
                    <a:pt x="4" y="425"/>
                    <a:pt x="7" y="440"/>
                    <a:pt x="12" y="456"/>
                  </a:cubicBezTo>
                  <a:cubicBezTo>
                    <a:pt x="17" y="472"/>
                    <a:pt x="26" y="487"/>
                    <a:pt x="33" y="510"/>
                  </a:cubicBezTo>
                  <a:cubicBezTo>
                    <a:pt x="40" y="533"/>
                    <a:pt x="53" y="566"/>
                    <a:pt x="54" y="594"/>
                  </a:cubicBezTo>
                  <a:cubicBezTo>
                    <a:pt x="55" y="622"/>
                    <a:pt x="42" y="655"/>
                    <a:pt x="42" y="681"/>
                  </a:cubicBezTo>
                  <a:cubicBezTo>
                    <a:pt x="42" y="707"/>
                    <a:pt x="48" y="728"/>
                    <a:pt x="51" y="750"/>
                  </a:cubicBezTo>
                  <a:cubicBezTo>
                    <a:pt x="54" y="772"/>
                    <a:pt x="58" y="796"/>
                    <a:pt x="60" y="816"/>
                  </a:cubicBezTo>
                  <a:cubicBezTo>
                    <a:pt x="62" y="836"/>
                    <a:pt x="61" y="853"/>
                    <a:pt x="60" y="870"/>
                  </a:cubicBezTo>
                </a:path>
              </a:pathLst>
            </a:cu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27" name="Freeform 23"/>
            <p:cNvSpPr>
              <a:spLocks/>
            </p:cNvSpPr>
            <p:nvPr/>
          </p:nvSpPr>
          <p:spPr bwMode="auto">
            <a:xfrm>
              <a:off x="4992" y="1104"/>
              <a:ext cx="279" cy="444"/>
            </a:xfrm>
            <a:custGeom>
              <a:avLst/>
              <a:gdLst>
                <a:gd name="T0" fmla="*/ 0 w 279"/>
                <a:gd name="T1" fmla="*/ 0 h 444"/>
                <a:gd name="T2" fmla="*/ 36 w 279"/>
                <a:gd name="T3" fmla="*/ 42 h 444"/>
                <a:gd name="T4" fmla="*/ 48 w 279"/>
                <a:gd name="T5" fmla="*/ 69 h 444"/>
                <a:gd name="T6" fmla="*/ 60 w 279"/>
                <a:gd name="T7" fmla="*/ 102 h 444"/>
                <a:gd name="T8" fmla="*/ 87 w 279"/>
                <a:gd name="T9" fmla="*/ 138 h 444"/>
                <a:gd name="T10" fmla="*/ 126 w 279"/>
                <a:gd name="T11" fmla="*/ 180 h 444"/>
                <a:gd name="T12" fmla="*/ 153 w 279"/>
                <a:gd name="T13" fmla="*/ 216 h 444"/>
                <a:gd name="T14" fmla="*/ 171 w 279"/>
                <a:gd name="T15" fmla="*/ 249 h 444"/>
                <a:gd name="T16" fmla="*/ 198 w 279"/>
                <a:gd name="T17" fmla="*/ 297 h 444"/>
                <a:gd name="T18" fmla="*/ 225 w 279"/>
                <a:gd name="T19" fmla="*/ 348 h 444"/>
                <a:gd name="T20" fmla="*/ 255 w 279"/>
                <a:gd name="T21" fmla="*/ 414 h 444"/>
                <a:gd name="T22" fmla="*/ 279 w 279"/>
                <a:gd name="T23" fmla="*/ 444 h 4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9"/>
                <a:gd name="T37" fmla="*/ 0 h 444"/>
                <a:gd name="T38" fmla="*/ 279 w 279"/>
                <a:gd name="T39" fmla="*/ 444 h 4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9" h="444">
                  <a:moveTo>
                    <a:pt x="0" y="0"/>
                  </a:moveTo>
                  <a:cubicBezTo>
                    <a:pt x="14" y="15"/>
                    <a:pt x="28" y="31"/>
                    <a:pt x="36" y="42"/>
                  </a:cubicBezTo>
                  <a:cubicBezTo>
                    <a:pt x="44" y="53"/>
                    <a:pt x="44" y="59"/>
                    <a:pt x="48" y="69"/>
                  </a:cubicBezTo>
                  <a:cubicBezTo>
                    <a:pt x="52" y="79"/>
                    <a:pt x="54" y="91"/>
                    <a:pt x="60" y="102"/>
                  </a:cubicBezTo>
                  <a:cubicBezTo>
                    <a:pt x="66" y="113"/>
                    <a:pt x="76" y="125"/>
                    <a:pt x="87" y="138"/>
                  </a:cubicBezTo>
                  <a:cubicBezTo>
                    <a:pt x="98" y="151"/>
                    <a:pt x="115" y="167"/>
                    <a:pt x="126" y="180"/>
                  </a:cubicBezTo>
                  <a:cubicBezTo>
                    <a:pt x="137" y="193"/>
                    <a:pt x="146" y="204"/>
                    <a:pt x="153" y="216"/>
                  </a:cubicBezTo>
                  <a:cubicBezTo>
                    <a:pt x="160" y="228"/>
                    <a:pt x="164" y="236"/>
                    <a:pt x="171" y="249"/>
                  </a:cubicBezTo>
                  <a:cubicBezTo>
                    <a:pt x="178" y="262"/>
                    <a:pt x="189" y="280"/>
                    <a:pt x="198" y="297"/>
                  </a:cubicBezTo>
                  <a:cubicBezTo>
                    <a:pt x="207" y="314"/>
                    <a:pt x="216" y="329"/>
                    <a:pt x="225" y="348"/>
                  </a:cubicBezTo>
                  <a:cubicBezTo>
                    <a:pt x="234" y="367"/>
                    <a:pt x="246" y="398"/>
                    <a:pt x="255" y="414"/>
                  </a:cubicBezTo>
                  <a:cubicBezTo>
                    <a:pt x="264" y="430"/>
                    <a:pt x="271" y="437"/>
                    <a:pt x="279" y="444"/>
                  </a:cubicBezTo>
                </a:path>
              </a:pathLst>
            </a:cu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28" name="Line 24"/>
            <p:cNvSpPr>
              <a:spLocks noChangeShapeType="1"/>
            </p:cNvSpPr>
            <p:nvPr/>
          </p:nvSpPr>
          <p:spPr bwMode="auto">
            <a:xfrm>
              <a:off x="4935" y="1248"/>
              <a:ext cx="57" cy="162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29" name="Line 25"/>
            <p:cNvSpPr>
              <a:spLocks noChangeShapeType="1"/>
            </p:cNvSpPr>
            <p:nvPr/>
          </p:nvSpPr>
          <p:spPr bwMode="auto">
            <a:xfrm>
              <a:off x="5007" y="1236"/>
              <a:ext cx="57" cy="162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30" name="Line 26"/>
            <p:cNvSpPr>
              <a:spLocks noChangeShapeType="1"/>
            </p:cNvSpPr>
            <p:nvPr/>
          </p:nvSpPr>
          <p:spPr bwMode="auto">
            <a:xfrm>
              <a:off x="5166" y="1434"/>
              <a:ext cx="66" cy="141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31" name="Line 27"/>
            <p:cNvSpPr>
              <a:spLocks noChangeShapeType="1"/>
            </p:cNvSpPr>
            <p:nvPr/>
          </p:nvSpPr>
          <p:spPr bwMode="auto">
            <a:xfrm>
              <a:off x="5235" y="1398"/>
              <a:ext cx="66" cy="141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32" name="Line 28"/>
            <p:cNvSpPr>
              <a:spLocks noChangeShapeType="1"/>
            </p:cNvSpPr>
            <p:nvPr/>
          </p:nvSpPr>
          <p:spPr bwMode="auto">
            <a:xfrm>
              <a:off x="5238" y="1401"/>
              <a:ext cx="57" cy="45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33" name="Line 29"/>
            <p:cNvSpPr>
              <a:spLocks noChangeShapeType="1"/>
            </p:cNvSpPr>
            <p:nvPr/>
          </p:nvSpPr>
          <p:spPr bwMode="auto">
            <a:xfrm>
              <a:off x="5178" y="1530"/>
              <a:ext cx="57" cy="45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34" name="Line 30"/>
            <p:cNvSpPr>
              <a:spLocks noChangeShapeType="1"/>
            </p:cNvSpPr>
            <p:nvPr/>
          </p:nvSpPr>
          <p:spPr bwMode="auto">
            <a:xfrm flipV="1">
              <a:off x="5067" y="1332"/>
              <a:ext cx="15" cy="6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35" name="Line 31"/>
            <p:cNvSpPr>
              <a:spLocks noChangeShapeType="1"/>
            </p:cNvSpPr>
            <p:nvPr/>
          </p:nvSpPr>
          <p:spPr bwMode="auto">
            <a:xfrm flipH="1">
              <a:off x="4920" y="1254"/>
              <a:ext cx="12" cy="6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plis_disharmonique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7772400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57200" y="6119813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C. La tectonique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souple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5181600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609600" y="5257800"/>
            <a:ext cx="7848600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Dyslexic" pitchFamily="50" charset="0"/>
                <a:cs typeface="Times New Roman" charset="0"/>
              </a:rPr>
              <a:t>Niveau structural : </a:t>
            </a:r>
            <a:r>
              <a:rPr lang="fr-FR" sz="1600" b="1" i="1" dirty="0">
                <a:latin typeface="OpenDyslexic" pitchFamily="50" charset="0"/>
                <a:cs typeface="Times New Roman" charset="0"/>
              </a:rPr>
              <a:t>domaine de l’écorce où les mécanismes dominants de la déformation restent les mêmes</a:t>
            </a:r>
            <a:r>
              <a:rPr lang="fr-FR" sz="1600" dirty="0">
                <a:latin typeface="OpenDyslexic" pitchFamily="50" charset="0"/>
                <a:cs typeface="Times New Roman" charset="0"/>
              </a:rPr>
              <a:t> (M. </a:t>
            </a:r>
            <a:r>
              <a:rPr lang="fr-FR" sz="1600" dirty="0" err="1">
                <a:latin typeface="OpenDyslexic" pitchFamily="50" charset="0"/>
                <a:cs typeface="Times New Roman" charset="0"/>
              </a:rPr>
              <a:t>Mattauer</a:t>
            </a:r>
            <a:r>
              <a:rPr lang="fr-FR" sz="1600" dirty="0" smtClean="0">
                <a:latin typeface="OpenDyslexic" pitchFamily="50" charset="0"/>
                <a:cs typeface="Times New Roman" charset="0"/>
              </a:rPr>
              <a:t>).</a:t>
            </a:r>
            <a:endParaRPr lang="fr-FR" sz="1600" dirty="0">
              <a:latin typeface="OpenDyslexic" pitchFamily="50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09600" y="4648200"/>
            <a:ext cx="457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http://www.ggl.ulaval.ca/personnel/bourque/intro.pt/planete_terre.html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D. Les niveaux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structuraux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026" descr="C:\Documents and Settings\seb\Mes documents\Enseignement\DEUG\SVT202\Cours\Cours_pyrenees\echelle_temps_pet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29035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1028"/>
          <p:cNvSpPr>
            <a:spLocks noChangeShapeType="1"/>
          </p:cNvSpPr>
          <p:nvPr/>
        </p:nvSpPr>
        <p:spPr bwMode="auto">
          <a:xfrm flipV="1">
            <a:off x="3581400" y="4114800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174" name="Text Box 1029"/>
          <p:cNvSpPr txBox="1">
            <a:spLocks noChangeArrowheads="1"/>
          </p:cNvSpPr>
          <p:nvPr/>
        </p:nvSpPr>
        <p:spPr bwMode="auto">
          <a:xfrm>
            <a:off x="3635375" y="4297363"/>
            <a:ext cx="29471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43A31"/>
                </a:solidFill>
                <a:latin typeface="OpenDyslexic" pitchFamily="50" charset="0"/>
              </a:rPr>
              <a:t>Cycle calédonien</a:t>
            </a:r>
          </a:p>
        </p:txBody>
      </p:sp>
      <p:sp>
        <p:nvSpPr>
          <p:cNvPr id="7175" name="Line 1030"/>
          <p:cNvSpPr>
            <a:spLocks noChangeShapeType="1"/>
          </p:cNvSpPr>
          <p:nvPr/>
        </p:nvSpPr>
        <p:spPr bwMode="auto">
          <a:xfrm flipV="1">
            <a:off x="3581400" y="3200400"/>
            <a:ext cx="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176" name="Text Box 1031"/>
          <p:cNvSpPr txBox="1">
            <a:spLocks noChangeArrowheads="1"/>
          </p:cNvSpPr>
          <p:nvPr/>
        </p:nvSpPr>
        <p:spPr bwMode="auto">
          <a:xfrm>
            <a:off x="3636963" y="3429000"/>
            <a:ext cx="2786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43A31"/>
                </a:solidFill>
                <a:latin typeface="OpenDyslexic" pitchFamily="50" charset="0"/>
              </a:rPr>
              <a:t>Cycle hercynien</a:t>
            </a:r>
          </a:p>
        </p:txBody>
      </p:sp>
      <p:sp>
        <p:nvSpPr>
          <p:cNvPr id="7177" name="Line 1032"/>
          <p:cNvSpPr>
            <a:spLocks noChangeShapeType="1"/>
          </p:cNvSpPr>
          <p:nvPr/>
        </p:nvSpPr>
        <p:spPr bwMode="auto">
          <a:xfrm flipH="1" flipV="1">
            <a:off x="3581400" y="927100"/>
            <a:ext cx="3175" cy="2247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178" name="Text Box 1033"/>
          <p:cNvSpPr txBox="1">
            <a:spLocks noChangeArrowheads="1"/>
          </p:cNvSpPr>
          <p:nvPr/>
        </p:nvSpPr>
        <p:spPr bwMode="auto">
          <a:xfrm>
            <a:off x="3657600" y="1905000"/>
            <a:ext cx="1999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43A31"/>
                </a:solidFill>
                <a:latin typeface="OpenDyslexic" pitchFamily="50" charset="0"/>
              </a:rPr>
              <a:t>Cycle alpin</a:t>
            </a:r>
          </a:p>
        </p:txBody>
      </p:sp>
      <p:sp>
        <p:nvSpPr>
          <p:cNvPr id="7179" name="Text Box 1034"/>
          <p:cNvSpPr txBox="1">
            <a:spLocks noChangeArrowheads="1"/>
          </p:cNvSpPr>
          <p:nvPr/>
        </p:nvSpPr>
        <p:spPr bwMode="auto">
          <a:xfrm>
            <a:off x="3360738" y="484554"/>
            <a:ext cx="3867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43A31"/>
                </a:solidFill>
                <a:latin typeface="OpenDyslexic" pitchFamily="50" charset="0"/>
              </a:rPr>
              <a:t>CYCLES OROGENIQUES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Pyrénées : une chaîne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poly-orogénique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ssaisdef_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88620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essaisdef_p_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533400"/>
            <a:ext cx="389572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essaisdef_T_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05200"/>
            <a:ext cx="38862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826092" y="6374815"/>
            <a:ext cx="4038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http://www-geol.unine.ch/cours/geol/tremblement_terre.htm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D. Les niveaux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structuraux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iv_structural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48768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AutoShape 3"/>
          <p:cNvSpPr>
            <a:spLocks noChangeArrowheads="1"/>
          </p:cNvSpPr>
          <p:nvPr/>
        </p:nvSpPr>
        <p:spPr bwMode="auto">
          <a:xfrm rot="7380000">
            <a:off x="2686050" y="1276350"/>
            <a:ext cx="647700" cy="4343400"/>
          </a:xfrm>
          <a:prstGeom prst="upArrow">
            <a:avLst>
              <a:gd name="adj1" fmla="val 50000"/>
              <a:gd name="adj2" fmla="val 167647"/>
            </a:avLst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8917" name="Picture 5" descr="niv_structural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609600"/>
            <a:ext cx="17922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5940152" y="1600200"/>
            <a:ext cx="1451248" cy="22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fr-FR" sz="1200" b="1" dirty="0">
                <a:latin typeface="OpenDyslexic" pitchFamily="50" charset="0"/>
              </a:rPr>
              <a:t>Cisaillement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5940152" y="2819400"/>
            <a:ext cx="1451248" cy="22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fr-FR" sz="1200" b="1" dirty="0" smtClean="0">
                <a:latin typeface="OpenDyslexic" pitchFamily="50" charset="0"/>
              </a:rPr>
              <a:t>Flexion</a:t>
            </a:r>
            <a:endParaRPr lang="fr-FR" sz="1200" b="1" dirty="0">
              <a:latin typeface="OpenDyslexic" pitchFamily="50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5940152" y="4038600"/>
            <a:ext cx="1451248" cy="22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fr-FR" sz="1200" b="1" dirty="0">
                <a:latin typeface="OpenDyslexic" pitchFamily="50" charset="0"/>
              </a:rPr>
              <a:t>Aplatissement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5940152" y="5105400"/>
            <a:ext cx="1451248" cy="22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fr-FR" sz="1200" b="1" dirty="0">
                <a:latin typeface="OpenDyslexic" pitchFamily="50" charset="0"/>
              </a:rPr>
              <a:t>Écoulement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D. Les niveaux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structuraux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niv_structural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609600"/>
            <a:ext cx="17922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pic>
        <p:nvPicPr>
          <p:cNvPr id="39945" name="Picture 9" descr="niv_structural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1162050"/>
            <a:ext cx="5199063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D. Les niveaux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structuraux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940152" y="1600200"/>
            <a:ext cx="1451248" cy="22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fr-FR" sz="1200" b="1" dirty="0">
                <a:latin typeface="OpenDyslexic" pitchFamily="50" charset="0"/>
              </a:rPr>
              <a:t>Cisaillement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940152" y="2819400"/>
            <a:ext cx="1451248" cy="22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fr-FR" sz="1200" b="1" dirty="0" smtClean="0">
                <a:latin typeface="OpenDyslexic" pitchFamily="50" charset="0"/>
              </a:rPr>
              <a:t>Flexion</a:t>
            </a:r>
            <a:endParaRPr lang="fr-FR" sz="1200" b="1" dirty="0">
              <a:latin typeface="OpenDyslexic" pitchFamily="50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940152" y="4038600"/>
            <a:ext cx="1451248" cy="22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fr-FR" sz="1200" b="1" dirty="0">
                <a:latin typeface="OpenDyslexic" pitchFamily="50" charset="0"/>
              </a:rPr>
              <a:t>Aplatissement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940152" y="5105400"/>
            <a:ext cx="1451248" cy="228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fr-FR" sz="1200" b="1" dirty="0">
                <a:latin typeface="OpenDyslexic" pitchFamily="50" charset="0"/>
              </a:rPr>
              <a:t>Écoulement</a:t>
            </a:r>
          </a:p>
        </p:txBody>
      </p:sp>
    </p:spTree>
    <p:extLst>
      <p:ext uri="{BB962C8B-B14F-4D97-AF65-F5344CB8AC3E}">
        <p14:creationId xmlns:p14="http://schemas.microsoft.com/office/powerpoint/2010/main" val="18882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niv_structural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4692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28600" y="6356122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05400" y="558800"/>
            <a:ext cx="3046413" cy="1498600"/>
            <a:chOff x="3216" y="352"/>
            <a:chExt cx="1919" cy="944"/>
          </a:xfrm>
        </p:grpSpPr>
        <p:pic>
          <p:nvPicPr>
            <p:cNvPr id="40975" name="Picture 6" descr="niveau_cisaillemen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5" y="352"/>
              <a:ext cx="1440" cy="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6" name="AutoShape 7"/>
            <p:cNvSpPr>
              <a:spLocks/>
            </p:cNvSpPr>
            <p:nvPr/>
          </p:nvSpPr>
          <p:spPr bwMode="auto">
            <a:xfrm>
              <a:off x="3216" y="528"/>
              <a:ext cx="96" cy="720"/>
            </a:xfrm>
            <a:prstGeom prst="rightBrace">
              <a:avLst>
                <a:gd name="adj1" fmla="val 625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105400" y="2057400"/>
            <a:ext cx="3122613" cy="1384300"/>
            <a:chOff x="3216" y="1296"/>
            <a:chExt cx="1967" cy="872"/>
          </a:xfrm>
        </p:grpSpPr>
        <p:pic>
          <p:nvPicPr>
            <p:cNvPr id="40973" name="Picture 9" descr="niveau_pli_isopaque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2" y="1296"/>
              <a:ext cx="1441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4" name="AutoShape 10"/>
            <p:cNvSpPr>
              <a:spLocks/>
            </p:cNvSpPr>
            <p:nvPr/>
          </p:nvSpPr>
          <p:spPr bwMode="auto">
            <a:xfrm>
              <a:off x="3216" y="1296"/>
              <a:ext cx="96" cy="864"/>
            </a:xfrm>
            <a:prstGeom prst="rightBrace">
              <a:avLst>
                <a:gd name="adj1" fmla="val 75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105400" y="4756150"/>
            <a:ext cx="3429000" cy="1416050"/>
            <a:chOff x="3216" y="2996"/>
            <a:chExt cx="2160" cy="892"/>
          </a:xfrm>
        </p:grpSpPr>
        <p:pic>
          <p:nvPicPr>
            <p:cNvPr id="40971" name="Picture 12" descr="niveau_ecoulemen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2996"/>
              <a:ext cx="1440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2" name="AutoShape 13"/>
            <p:cNvSpPr>
              <a:spLocks/>
            </p:cNvSpPr>
            <p:nvPr/>
          </p:nvSpPr>
          <p:spPr bwMode="auto">
            <a:xfrm>
              <a:off x="3216" y="3168"/>
              <a:ext cx="96" cy="432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105400" y="3429000"/>
            <a:ext cx="3275013" cy="1524000"/>
            <a:chOff x="3216" y="2160"/>
            <a:chExt cx="2063" cy="960"/>
          </a:xfrm>
        </p:grpSpPr>
        <p:sp>
          <p:nvSpPr>
            <p:cNvPr id="40969" name="AutoShape 15"/>
            <p:cNvSpPr>
              <a:spLocks/>
            </p:cNvSpPr>
            <p:nvPr/>
          </p:nvSpPr>
          <p:spPr bwMode="auto">
            <a:xfrm>
              <a:off x="3216" y="2208"/>
              <a:ext cx="96" cy="912"/>
            </a:xfrm>
            <a:prstGeom prst="rightBrace">
              <a:avLst>
                <a:gd name="adj1" fmla="val 791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40970" name="Picture 16" descr="niveau_plis_semblable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0" y="2160"/>
              <a:ext cx="1439" cy="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D. Les niveaux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structuraux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8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oupe_chaine_symetri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541020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niveaux_structuraux_chaine_peneplan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440238"/>
            <a:ext cx="42672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D. Les niveaux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structuraux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1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1524000"/>
            <a:ext cx="644420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Introduction : présentation des Pyrénées</a:t>
            </a:r>
          </a:p>
          <a:p>
            <a:pPr indent="449263" eaLnBrk="0" hangingPunct="0">
              <a:buFont typeface="Wingdings" pitchFamily="2" charset="2"/>
              <a:buNone/>
            </a:pPr>
            <a:endParaRPr lang="fr-FR" sz="1800" b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I. Les roches de l’ère secondaire</a:t>
            </a:r>
          </a:p>
          <a:p>
            <a:pPr indent="449263" eaLnBrk="0" hangingPunct="0">
              <a:buFont typeface="Wingdings" pitchFamily="2" charset="2"/>
              <a:buNone/>
            </a:pPr>
            <a:endParaRPr lang="fr-FR" sz="800" b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</a:t>
            </a: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A. Au Trias</a:t>
            </a:r>
            <a:endParaRPr lang="fr-FR" sz="1800" i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B. Au Jurassique et au Crétacé inférieur</a:t>
            </a: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C. Au Crétacé supérieur</a:t>
            </a:r>
          </a:p>
          <a:p>
            <a:pPr indent="449263" eaLnBrk="0" hangingPunct="0">
              <a:buFont typeface="Wingdings" pitchFamily="2" charset="2"/>
              <a:buNone/>
            </a:pPr>
            <a:endParaRPr lang="fr-FR" sz="1800" b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II. Les roches de l’ère tertiaire</a:t>
            </a: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</a:t>
            </a: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A. La limite Crétacé – </a:t>
            </a:r>
            <a:r>
              <a:rPr lang="fr-FR" sz="1800" dirty="0" smtClean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Tertiaire</a:t>
            </a:r>
            <a:endParaRPr lang="fr-FR" sz="1800" i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B. Dans les Pyrénées centrales</a:t>
            </a: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	C. Dans les Pyrénées occidentales</a:t>
            </a:r>
          </a:p>
          <a:p>
            <a:pPr indent="449263" eaLnBrk="0" hangingPunct="0">
              <a:buFont typeface="Wingdings" pitchFamily="2" charset="2"/>
              <a:buNone/>
            </a:pPr>
            <a:endParaRPr lang="fr-FR" sz="1800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>
              <a:buFont typeface="Wingdings" pitchFamily="2" charset="2"/>
              <a:buNone/>
            </a:pPr>
            <a:r>
              <a:rPr lang="fr-FR" sz="1800" b="1" dirty="0">
                <a:solidFill>
                  <a:srgbClr val="443A31"/>
                </a:solidFill>
                <a:latin typeface="OpenDyslexic" pitchFamily="50" charset="0"/>
                <a:cs typeface="Times New Roman" pitchFamily="18" charset="0"/>
              </a:rPr>
              <a:t>Conclusion</a:t>
            </a:r>
            <a:endParaRPr lang="fr-FR" sz="1200" b="1" dirty="0">
              <a:solidFill>
                <a:srgbClr val="443A31"/>
              </a:solidFill>
              <a:latin typeface="OpenDyslexic" pitchFamily="50" charset="0"/>
              <a:cs typeface="Times New Roman" pitchFamily="18" charset="0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152400" y="561975"/>
            <a:ext cx="879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600" i="1" dirty="0">
                <a:solidFill>
                  <a:srgbClr val="443A31"/>
                </a:solidFill>
                <a:latin typeface="OpenDyslexic" pitchFamily="50" charset="0"/>
              </a:rPr>
              <a:t>Les roches des Pyrénées</a:t>
            </a:r>
          </a:p>
        </p:txBody>
      </p:sp>
      <p:pic>
        <p:nvPicPr>
          <p:cNvPr id="8197" name="Picture 12" descr="C:\Documents and Settings\seb\Mes documents\Enseignement\DEUG\SVT202\Cours\Cours_pyrenees\echelle_temps_pet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524000"/>
            <a:ext cx="22780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 descr="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8910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6876256" y="609600"/>
            <a:ext cx="1734344" cy="461665"/>
          </a:xfrm>
          <a:prstGeom prst="rect">
            <a:avLst/>
          </a:prstGeom>
          <a:solidFill>
            <a:srgbClr val="009DE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smtClean="0">
                <a:solidFill>
                  <a:srgbClr val="443A31"/>
                </a:solidFill>
                <a:latin typeface="OpenDyslexic" pitchFamily="50" charset="0"/>
              </a:rPr>
              <a:t>Fascicule</a:t>
            </a:r>
            <a:endParaRPr lang="fr-FR" dirty="0">
              <a:solidFill>
                <a:srgbClr val="443A31"/>
              </a:solidFill>
              <a:latin typeface="OpenDyslexic" pitchFamily="50" charset="0"/>
            </a:endParaRPr>
          </a:p>
        </p:txBody>
      </p:sp>
      <p:pic>
        <p:nvPicPr>
          <p:cNvPr id="87051" name="Picture 11" descr="log_tri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48910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57200" y="609600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rgbClr val="443A31"/>
                </a:solidFill>
                <a:latin typeface="OpenDyslexic" pitchFamily="50" charset="0"/>
              </a:rPr>
              <a:t>Au TRIAS : conglomérats du massif de la Rhune</a:t>
            </a:r>
          </a:p>
        </p:txBody>
      </p:sp>
      <p:pic>
        <p:nvPicPr>
          <p:cNvPr id="10244" name="Picture 5" descr="C:\Documents and Settings\seb\Mes documents\Enseignement\DEUG\SVT202\Cours\Cours_pyrenees\Les_roches_des_pyrenees\Dsc01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94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6" descr="C:\Documents and Settings\seb\Mes documents\Enseignement\DEUG\SVT202\Cours\Cours_pyrenees\unites_pyrene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41910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 descr="C:\Documents and Settings\seb\Mes documents\Enseignement\DEUG\SVT202\Cours\Cours_pyrenees\Les_roches_des_pyrenees\gres rou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572000"/>
            <a:ext cx="30480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27384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roches de l’ère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secondaire : Le Trias</a:t>
            </a:r>
            <a:r>
              <a:rPr lang="fr-FR" sz="800" dirty="0" smtClean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13317</TotalTime>
  <Words>1263</Words>
  <Application>Microsoft Office PowerPoint</Application>
  <PresentationFormat>Affichage à l'écran (4:3)</PresentationFormat>
  <Paragraphs>266</Paragraphs>
  <Slides>64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5" baseType="lpstr"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seb</cp:lastModifiedBy>
  <cp:revision>252</cp:revision>
  <dcterms:created xsi:type="dcterms:W3CDTF">2002-09-05T11:25:23Z</dcterms:created>
  <dcterms:modified xsi:type="dcterms:W3CDTF">2014-02-14T15:40:14Z</dcterms:modified>
</cp:coreProperties>
</file>