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51" autoAdjust="0"/>
  </p:normalViewPr>
  <p:slideViewPr>
    <p:cSldViewPr>
      <p:cViewPr varScale="1">
        <p:scale>
          <a:sx n="80" d="100"/>
          <a:sy n="80" d="100"/>
        </p:scale>
        <p:origin x="-24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EA8D7-71FC-4C89-B479-E8A8D6B43B32}" type="datetimeFigureOut">
              <a:rPr lang="fr-FR" smtClean="0"/>
              <a:t>03/03/2014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833EC-45A5-44B3-94B4-8DD395D4C6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74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CEA40-B91D-4207-AD9C-D7D4D207868B}" type="slidenum">
              <a:rPr lang="fr-FR"/>
              <a:pPr/>
              <a:t>10</a:t>
            </a:fld>
            <a:endParaRPr lang="fr-F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9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35496" y="6580584"/>
            <a:ext cx="457200" cy="3048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9DE0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DCE37727-CC04-7A46-938D-2CCFF056F773}" type="slidenum">
              <a:rPr lang="fr-FR" sz="1000" smtClean="0">
                <a:solidFill>
                  <a:srgbClr val="009DE0"/>
                </a:solidFill>
                <a:latin typeface="OpenDyslexic" pitchFamily="50" charset="0"/>
              </a:rPr>
              <a:pPr/>
              <a:t>‹N°›</a:t>
            </a:fld>
            <a:endParaRPr lang="fr-FR" sz="1000" dirty="0">
              <a:solidFill>
                <a:srgbClr val="009DE0"/>
              </a:solidFill>
              <a:latin typeface="OpenDyslexic" pitchFamily="50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23081" y="6609873"/>
            <a:ext cx="25010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solidFill>
                  <a:srgbClr val="009DE0"/>
                </a:solidFill>
                <a:latin typeface="OpenDyslexic" pitchFamily="50" charset="0"/>
              </a:rPr>
              <a:t>S1TE4W01 - Géologie structurale</a:t>
            </a:r>
            <a:endParaRPr lang="fr-FR" sz="1000" b="0" dirty="0">
              <a:solidFill>
                <a:srgbClr val="009DE0"/>
              </a:solidFill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3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6" descr="mos_lp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36096" y="5546478"/>
            <a:ext cx="3635896" cy="112288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1520" y="5229200"/>
            <a:ext cx="4114800" cy="1323439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solidFill>
                  <a:srgbClr val="443A31"/>
                </a:solidFill>
                <a:latin typeface="OpenDyslexic" pitchFamily="50" charset="0"/>
                <a:cs typeface="Arial" panose="020B0604020202020204" pitchFamily="34" charset="0"/>
              </a:rPr>
              <a:t>Sébastien </a:t>
            </a:r>
            <a:r>
              <a:rPr lang="fr-FR" sz="2000" b="1" dirty="0" err="1">
                <a:solidFill>
                  <a:srgbClr val="443A31"/>
                </a:solidFill>
                <a:latin typeface="OpenDyslexic" pitchFamily="50" charset="0"/>
                <a:cs typeface="Arial" panose="020B0604020202020204" pitchFamily="34" charset="0"/>
              </a:rPr>
              <a:t>Zaragosi</a:t>
            </a:r>
            <a:endParaRPr lang="fr-FR" sz="2000" b="1" dirty="0">
              <a:solidFill>
                <a:srgbClr val="443A31"/>
              </a:solidFill>
              <a:latin typeface="OpenDyslexic" pitchFamily="50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 b="1" dirty="0">
                <a:solidFill>
                  <a:srgbClr val="443A31"/>
                </a:solidFill>
                <a:latin typeface="OpenDyslexic" pitchFamily="50" charset="0"/>
                <a:cs typeface="Arial" panose="020B0604020202020204" pitchFamily="34" charset="0"/>
              </a:rPr>
              <a:t>Université </a:t>
            </a:r>
            <a:r>
              <a:rPr lang="fr-FR" sz="2000" b="1" dirty="0" smtClean="0">
                <a:solidFill>
                  <a:srgbClr val="443A31"/>
                </a:solidFill>
                <a:latin typeface="OpenDyslexic" pitchFamily="50" charset="0"/>
                <a:cs typeface="Arial" panose="020B0604020202020204" pitchFamily="34" charset="0"/>
              </a:rPr>
              <a:t>de Bordeaux</a:t>
            </a:r>
            <a:endParaRPr lang="fr-FR" sz="2000" b="1" dirty="0">
              <a:solidFill>
                <a:srgbClr val="443A31"/>
              </a:solidFill>
              <a:latin typeface="OpenDyslexic" pitchFamily="50" charset="0"/>
              <a:cs typeface="Arial" panose="020B0604020202020204" pitchFamily="34" charset="0"/>
            </a:endParaRPr>
          </a:p>
          <a:p>
            <a:pPr lvl="0" algn="ctr">
              <a:spcBef>
                <a:spcPct val="50000"/>
              </a:spcBef>
            </a:pPr>
            <a:r>
              <a:rPr lang="fr-FR" sz="2000" b="1" dirty="0">
                <a:solidFill>
                  <a:srgbClr val="443A31"/>
                </a:solidFill>
                <a:latin typeface="OpenDyslexic" pitchFamily="50" charset="0"/>
                <a:cs typeface="Arial" panose="020B0604020202020204" pitchFamily="34" charset="0"/>
              </a:rPr>
              <a:t>http</a:t>
            </a:r>
            <a:r>
              <a:rPr lang="fr-FR" sz="2000" b="1" dirty="0" smtClean="0">
                <a:solidFill>
                  <a:srgbClr val="443A31"/>
                </a:solidFill>
                <a:latin typeface="OpenDyslexic" pitchFamily="50" charset="0"/>
                <a:cs typeface="Arial" panose="020B0604020202020204" pitchFamily="34" charset="0"/>
              </a:rPr>
              <a:t>://www.zaragosi.fr</a:t>
            </a:r>
            <a:endParaRPr lang="fr-FR" sz="2000" b="1" dirty="0">
              <a:latin typeface="OpenDyslexic" pitchFamily="50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1520" y="437471"/>
            <a:ext cx="8640960" cy="175432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443A31"/>
                </a:solidFill>
                <a:latin typeface="OpenDyslexic" pitchFamily="50" charset="0"/>
              </a:rPr>
              <a:t>Niveaux structuraux </a:t>
            </a:r>
            <a:r>
              <a:rPr lang="fr-FR" sz="3600" b="1" dirty="0" smtClean="0">
                <a:solidFill>
                  <a:srgbClr val="443A31"/>
                </a:solidFill>
                <a:latin typeface="OpenDyslexic" pitchFamily="50" charset="0"/>
              </a:rPr>
              <a:t>et déformations au niveau de la chaîne</a:t>
            </a:r>
            <a:endParaRPr lang="fr-FR" sz="3600" b="1" dirty="0">
              <a:solidFill>
                <a:srgbClr val="443A31"/>
              </a:solidFill>
              <a:latin typeface="OpenDyslexic" pitchFamily="50" charset="0"/>
            </a:endParaRPr>
          </a:p>
        </p:txBody>
      </p:sp>
      <p:pic>
        <p:nvPicPr>
          <p:cNvPr id="13" name="Picture 3" descr="C:\Users\seb\Desktop\LogoUniversiteBordeau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3460105" cy="10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ec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8534400" cy="2101850"/>
          </a:xfrm>
          <a:prstGeom prst="rect">
            <a:avLst/>
          </a:prstGeom>
          <a:noFill/>
        </p:spPr>
      </p:pic>
      <p:pic>
        <p:nvPicPr>
          <p:cNvPr id="38923" name="Picture 11" descr="ecors_localis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63563"/>
            <a:ext cx="5562600" cy="3398837"/>
          </a:xfrm>
          <a:prstGeom prst="rect">
            <a:avLst/>
          </a:prstGeom>
          <a:noFill/>
        </p:spPr>
      </p:pic>
      <p:grpSp>
        <p:nvGrpSpPr>
          <p:cNvPr id="38969" name="Group 57"/>
          <p:cNvGrpSpPr>
            <a:grpSpLocks/>
          </p:cNvGrpSpPr>
          <p:nvPr/>
        </p:nvGrpSpPr>
        <p:grpSpPr bwMode="auto">
          <a:xfrm>
            <a:off x="609600" y="5334000"/>
            <a:ext cx="8210550" cy="565150"/>
            <a:chOff x="384" y="3360"/>
            <a:chExt cx="5172" cy="356"/>
          </a:xfrm>
        </p:grpSpPr>
        <p:grpSp>
          <p:nvGrpSpPr>
            <p:cNvPr id="38928" name="Group 16"/>
            <p:cNvGrpSpPr>
              <a:grpSpLocks/>
            </p:cNvGrpSpPr>
            <p:nvPr/>
          </p:nvGrpSpPr>
          <p:grpSpPr bwMode="auto">
            <a:xfrm>
              <a:off x="384" y="3360"/>
              <a:ext cx="5172" cy="356"/>
              <a:chOff x="384" y="3360"/>
              <a:chExt cx="5172" cy="356"/>
            </a:xfrm>
          </p:grpSpPr>
          <p:sp>
            <p:nvSpPr>
              <p:cNvPr id="38926" name="Freeform 14"/>
              <p:cNvSpPr>
                <a:spLocks/>
              </p:cNvSpPr>
              <p:nvPr/>
            </p:nvSpPr>
            <p:spPr bwMode="auto">
              <a:xfrm>
                <a:off x="384" y="3431"/>
                <a:ext cx="2824" cy="28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32" y="17"/>
                  </a:cxn>
                  <a:cxn ang="0">
                    <a:pos x="512" y="13"/>
                  </a:cxn>
                  <a:cxn ang="0">
                    <a:pos x="784" y="1"/>
                  </a:cxn>
                  <a:cxn ang="0">
                    <a:pos x="988" y="9"/>
                  </a:cxn>
                  <a:cxn ang="0">
                    <a:pos x="1196" y="13"/>
                  </a:cxn>
                  <a:cxn ang="0">
                    <a:pos x="1616" y="49"/>
                  </a:cxn>
                  <a:cxn ang="0">
                    <a:pos x="1972" y="89"/>
                  </a:cxn>
                  <a:cxn ang="0">
                    <a:pos x="2196" y="109"/>
                  </a:cxn>
                  <a:cxn ang="0">
                    <a:pos x="2420" y="153"/>
                  </a:cxn>
                  <a:cxn ang="0">
                    <a:pos x="2720" y="245"/>
                  </a:cxn>
                  <a:cxn ang="0">
                    <a:pos x="2824" y="285"/>
                  </a:cxn>
                </a:cxnLst>
                <a:rect l="0" t="0" r="r" b="b"/>
                <a:pathLst>
                  <a:path w="2824" h="285">
                    <a:moveTo>
                      <a:pt x="0" y="25"/>
                    </a:moveTo>
                    <a:cubicBezTo>
                      <a:pt x="73" y="22"/>
                      <a:pt x="147" y="19"/>
                      <a:pt x="232" y="17"/>
                    </a:cubicBezTo>
                    <a:cubicBezTo>
                      <a:pt x="317" y="15"/>
                      <a:pt x="420" y="16"/>
                      <a:pt x="512" y="13"/>
                    </a:cubicBezTo>
                    <a:cubicBezTo>
                      <a:pt x="604" y="10"/>
                      <a:pt x="705" y="2"/>
                      <a:pt x="784" y="1"/>
                    </a:cubicBezTo>
                    <a:cubicBezTo>
                      <a:pt x="863" y="0"/>
                      <a:pt x="919" y="7"/>
                      <a:pt x="988" y="9"/>
                    </a:cubicBezTo>
                    <a:cubicBezTo>
                      <a:pt x="1057" y="11"/>
                      <a:pt x="1091" y="6"/>
                      <a:pt x="1196" y="13"/>
                    </a:cubicBezTo>
                    <a:cubicBezTo>
                      <a:pt x="1301" y="20"/>
                      <a:pt x="1487" y="36"/>
                      <a:pt x="1616" y="49"/>
                    </a:cubicBezTo>
                    <a:cubicBezTo>
                      <a:pt x="1745" y="62"/>
                      <a:pt x="1875" y="79"/>
                      <a:pt x="1972" y="89"/>
                    </a:cubicBezTo>
                    <a:cubicBezTo>
                      <a:pt x="2069" y="99"/>
                      <a:pt x="2121" y="98"/>
                      <a:pt x="2196" y="109"/>
                    </a:cubicBezTo>
                    <a:cubicBezTo>
                      <a:pt x="2271" y="120"/>
                      <a:pt x="2333" y="130"/>
                      <a:pt x="2420" y="153"/>
                    </a:cubicBezTo>
                    <a:cubicBezTo>
                      <a:pt x="2507" y="176"/>
                      <a:pt x="2653" y="223"/>
                      <a:pt x="2720" y="245"/>
                    </a:cubicBezTo>
                    <a:cubicBezTo>
                      <a:pt x="2787" y="267"/>
                      <a:pt x="2805" y="276"/>
                      <a:pt x="2824" y="285"/>
                    </a:cubicBezTo>
                  </a:path>
                </a:pathLst>
              </a:custGeom>
              <a:noFill/>
              <a:ln w="38100" cap="flat">
                <a:solidFill>
                  <a:srgbClr val="FF33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27" name="Freeform 15"/>
              <p:cNvSpPr>
                <a:spLocks/>
              </p:cNvSpPr>
              <p:nvPr/>
            </p:nvSpPr>
            <p:spPr bwMode="auto">
              <a:xfrm>
                <a:off x="3840" y="3360"/>
                <a:ext cx="1716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8"/>
                  </a:cxn>
                  <a:cxn ang="0">
                    <a:pos x="228" y="48"/>
                  </a:cxn>
                  <a:cxn ang="0">
                    <a:pos x="336" y="84"/>
                  </a:cxn>
                  <a:cxn ang="0">
                    <a:pos x="424" y="80"/>
                  </a:cxn>
                  <a:cxn ang="0">
                    <a:pos x="592" y="60"/>
                  </a:cxn>
                  <a:cxn ang="0">
                    <a:pos x="732" y="40"/>
                  </a:cxn>
                  <a:cxn ang="0">
                    <a:pos x="872" y="24"/>
                  </a:cxn>
                  <a:cxn ang="0">
                    <a:pos x="1012" y="12"/>
                  </a:cxn>
                  <a:cxn ang="0">
                    <a:pos x="1164" y="16"/>
                  </a:cxn>
                  <a:cxn ang="0">
                    <a:pos x="1348" y="8"/>
                  </a:cxn>
                  <a:cxn ang="0">
                    <a:pos x="1716" y="0"/>
                  </a:cxn>
                </a:cxnLst>
                <a:rect l="0" t="0" r="r" b="b"/>
                <a:pathLst>
                  <a:path w="1716" h="89">
                    <a:moveTo>
                      <a:pt x="0" y="0"/>
                    </a:moveTo>
                    <a:cubicBezTo>
                      <a:pt x="45" y="0"/>
                      <a:pt x="90" y="0"/>
                      <a:pt x="128" y="8"/>
                    </a:cubicBezTo>
                    <a:cubicBezTo>
                      <a:pt x="166" y="16"/>
                      <a:pt x="193" y="35"/>
                      <a:pt x="228" y="48"/>
                    </a:cubicBezTo>
                    <a:cubicBezTo>
                      <a:pt x="263" y="61"/>
                      <a:pt x="303" y="79"/>
                      <a:pt x="336" y="84"/>
                    </a:cubicBezTo>
                    <a:cubicBezTo>
                      <a:pt x="369" y="89"/>
                      <a:pt x="381" y="84"/>
                      <a:pt x="424" y="80"/>
                    </a:cubicBezTo>
                    <a:cubicBezTo>
                      <a:pt x="467" y="76"/>
                      <a:pt x="541" y="67"/>
                      <a:pt x="592" y="60"/>
                    </a:cubicBezTo>
                    <a:cubicBezTo>
                      <a:pt x="643" y="53"/>
                      <a:pt x="685" y="46"/>
                      <a:pt x="732" y="40"/>
                    </a:cubicBezTo>
                    <a:cubicBezTo>
                      <a:pt x="779" y="34"/>
                      <a:pt x="825" y="29"/>
                      <a:pt x="872" y="24"/>
                    </a:cubicBezTo>
                    <a:cubicBezTo>
                      <a:pt x="919" y="19"/>
                      <a:pt x="963" y="13"/>
                      <a:pt x="1012" y="12"/>
                    </a:cubicBezTo>
                    <a:cubicBezTo>
                      <a:pt x="1061" y="11"/>
                      <a:pt x="1108" y="17"/>
                      <a:pt x="1164" y="16"/>
                    </a:cubicBezTo>
                    <a:cubicBezTo>
                      <a:pt x="1220" y="15"/>
                      <a:pt x="1256" y="11"/>
                      <a:pt x="1348" y="8"/>
                    </a:cubicBezTo>
                    <a:cubicBezTo>
                      <a:pt x="1440" y="5"/>
                      <a:pt x="1578" y="2"/>
                      <a:pt x="1716" y="0"/>
                    </a:cubicBezTo>
                  </a:path>
                </a:pathLst>
              </a:custGeom>
              <a:noFill/>
              <a:ln w="38100" cap="flat">
                <a:solidFill>
                  <a:srgbClr val="FF33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1344" y="3504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/>
                <a:t>MANTEAU</a:t>
              </a:r>
            </a:p>
          </p:txBody>
        </p:sp>
      </p:grpSp>
      <p:grpSp>
        <p:nvGrpSpPr>
          <p:cNvPr id="38968" name="Group 56"/>
          <p:cNvGrpSpPr>
            <a:grpSpLocks/>
          </p:cNvGrpSpPr>
          <p:nvPr/>
        </p:nvGrpSpPr>
        <p:grpSpPr bwMode="auto">
          <a:xfrm>
            <a:off x="1462088" y="4143375"/>
            <a:ext cx="6872287" cy="1790700"/>
            <a:chOff x="921" y="2610"/>
            <a:chExt cx="4329" cy="1128"/>
          </a:xfrm>
        </p:grpSpPr>
        <p:grpSp>
          <p:nvGrpSpPr>
            <p:cNvPr id="38950" name="Group 38"/>
            <p:cNvGrpSpPr>
              <a:grpSpLocks/>
            </p:cNvGrpSpPr>
            <p:nvPr/>
          </p:nvGrpSpPr>
          <p:grpSpPr bwMode="auto">
            <a:xfrm>
              <a:off x="1056" y="2847"/>
              <a:ext cx="4194" cy="891"/>
              <a:chOff x="1056" y="2847"/>
              <a:chExt cx="4194" cy="891"/>
            </a:xfrm>
          </p:grpSpPr>
          <p:sp>
            <p:nvSpPr>
              <p:cNvPr id="38930" name="Freeform 18"/>
              <p:cNvSpPr>
                <a:spLocks/>
              </p:cNvSpPr>
              <p:nvPr/>
            </p:nvSpPr>
            <p:spPr bwMode="auto">
              <a:xfrm>
                <a:off x="3343" y="2880"/>
                <a:ext cx="491" cy="858"/>
              </a:xfrm>
              <a:custGeom>
                <a:avLst/>
                <a:gdLst/>
                <a:ahLst/>
                <a:cxnLst>
                  <a:cxn ang="0">
                    <a:pos x="257" y="0"/>
                  </a:cxn>
                  <a:cxn ang="0">
                    <a:pos x="275" y="57"/>
                  </a:cxn>
                  <a:cxn ang="0">
                    <a:pos x="266" y="123"/>
                  </a:cxn>
                  <a:cxn ang="0">
                    <a:pos x="239" y="150"/>
                  </a:cxn>
                  <a:cxn ang="0">
                    <a:pos x="152" y="183"/>
                  </a:cxn>
                  <a:cxn ang="0">
                    <a:pos x="74" y="237"/>
                  </a:cxn>
                  <a:cxn ang="0">
                    <a:pos x="35" y="258"/>
                  </a:cxn>
                  <a:cxn ang="0">
                    <a:pos x="23" y="303"/>
                  </a:cxn>
                  <a:cxn ang="0">
                    <a:pos x="11" y="402"/>
                  </a:cxn>
                  <a:cxn ang="0">
                    <a:pos x="14" y="498"/>
                  </a:cxn>
                  <a:cxn ang="0">
                    <a:pos x="98" y="606"/>
                  </a:cxn>
                  <a:cxn ang="0">
                    <a:pos x="311" y="756"/>
                  </a:cxn>
                  <a:cxn ang="0">
                    <a:pos x="491" y="858"/>
                  </a:cxn>
                </a:cxnLst>
                <a:rect l="0" t="0" r="r" b="b"/>
                <a:pathLst>
                  <a:path w="491" h="858">
                    <a:moveTo>
                      <a:pt x="257" y="0"/>
                    </a:moveTo>
                    <a:cubicBezTo>
                      <a:pt x="265" y="18"/>
                      <a:pt x="274" y="37"/>
                      <a:pt x="275" y="57"/>
                    </a:cubicBezTo>
                    <a:cubicBezTo>
                      <a:pt x="276" y="77"/>
                      <a:pt x="272" y="108"/>
                      <a:pt x="266" y="123"/>
                    </a:cubicBezTo>
                    <a:cubicBezTo>
                      <a:pt x="260" y="138"/>
                      <a:pt x="258" y="140"/>
                      <a:pt x="239" y="150"/>
                    </a:cubicBezTo>
                    <a:cubicBezTo>
                      <a:pt x="220" y="160"/>
                      <a:pt x="179" y="169"/>
                      <a:pt x="152" y="183"/>
                    </a:cubicBezTo>
                    <a:cubicBezTo>
                      <a:pt x="125" y="197"/>
                      <a:pt x="93" y="224"/>
                      <a:pt x="74" y="237"/>
                    </a:cubicBezTo>
                    <a:cubicBezTo>
                      <a:pt x="55" y="250"/>
                      <a:pt x="43" y="247"/>
                      <a:pt x="35" y="258"/>
                    </a:cubicBezTo>
                    <a:cubicBezTo>
                      <a:pt x="27" y="269"/>
                      <a:pt x="27" y="279"/>
                      <a:pt x="23" y="303"/>
                    </a:cubicBezTo>
                    <a:cubicBezTo>
                      <a:pt x="19" y="327"/>
                      <a:pt x="12" y="370"/>
                      <a:pt x="11" y="402"/>
                    </a:cubicBezTo>
                    <a:cubicBezTo>
                      <a:pt x="10" y="434"/>
                      <a:pt x="0" y="464"/>
                      <a:pt x="14" y="498"/>
                    </a:cubicBezTo>
                    <a:cubicBezTo>
                      <a:pt x="28" y="532"/>
                      <a:pt x="49" y="563"/>
                      <a:pt x="98" y="606"/>
                    </a:cubicBezTo>
                    <a:cubicBezTo>
                      <a:pt x="147" y="649"/>
                      <a:pt x="246" y="714"/>
                      <a:pt x="311" y="756"/>
                    </a:cubicBezTo>
                    <a:cubicBezTo>
                      <a:pt x="376" y="798"/>
                      <a:pt x="433" y="828"/>
                      <a:pt x="491" y="858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31" name="Freeform 19"/>
              <p:cNvSpPr>
                <a:spLocks/>
              </p:cNvSpPr>
              <p:nvPr/>
            </p:nvSpPr>
            <p:spPr bwMode="auto">
              <a:xfrm>
                <a:off x="1392" y="2880"/>
                <a:ext cx="2034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30"/>
                  </a:cxn>
                  <a:cxn ang="0">
                    <a:pos x="57" y="57"/>
                  </a:cxn>
                  <a:cxn ang="0">
                    <a:pos x="105" y="69"/>
                  </a:cxn>
                  <a:cxn ang="0">
                    <a:pos x="249" y="81"/>
                  </a:cxn>
                  <a:cxn ang="0">
                    <a:pos x="495" y="93"/>
                  </a:cxn>
                  <a:cxn ang="0">
                    <a:pos x="801" y="108"/>
                  </a:cxn>
                  <a:cxn ang="0">
                    <a:pos x="1095" y="126"/>
                  </a:cxn>
                  <a:cxn ang="0">
                    <a:pos x="1173" y="129"/>
                  </a:cxn>
                  <a:cxn ang="0">
                    <a:pos x="1269" y="165"/>
                  </a:cxn>
                  <a:cxn ang="0">
                    <a:pos x="1404" y="213"/>
                  </a:cxn>
                  <a:cxn ang="0">
                    <a:pos x="1653" y="393"/>
                  </a:cxn>
                  <a:cxn ang="0">
                    <a:pos x="1854" y="513"/>
                  </a:cxn>
                  <a:cxn ang="0">
                    <a:pos x="2034" y="588"/>
                  </a:cxn>
                </a:cxnLst>
                <a:rect l="0" t="0" r="r" b="b"/>
                <a:pathLst>
                  <a:path w="2034" h="588">
                    <a:moveTo>
                      <a:pt x="0" y="0"/>
                    </a:moveTo>
                    <a:cubicBezTo>
                      <a:pt x="15" y="10"/>
                      <a:pt x="30" y="21"/>
                      <a:pt x="39" y="30"/>
                    </a:cubicBezTo>
                    <a:cubicBezTo>
                      <a:pt x="48" y="39"/>
                      <a:pt x="46" y="50"/>
                      <a:pt x="57" y="57"/>
                    </a:cubicBezTo>
                    <a:cubicBezTo>
                      <a:pt x="68" y="64"/>
                      <a:pt x="73" y="65"/>
                      <a:pt x="105" y="69"/>
                    </a:cubicBezTo>
                    <a:cubicBezTo>
                      <a:pt x="137" y="73"/>
                      <a:pt x="184" y="77"/>
                      <a:pt x="249" y="81"/>
                    </a:cubicBezTo>
                    <a:cubicBezTo>
                      <a:pt x="314" y="85"/>
                      <a:pt x="403" y="88"/>
                      <a:pt x="495" y="93"/>
                    </a:cubicBezTo>
                    <a:cubicBezTo>
                      <a:pt x="587" y="98"/>
                      <a:pt x="701" y="103"/>
                      <a:pt x="801" y="108"/>
                    </a:cubicBezTo>
                    <a:cubicBezTo>
                      <a:pt x="901" y="113"/>
                      <a:pt x="1033" y="122"/>
                      <a:pt x="1095" y="126"/>
                    </a:cubicBezTo>
                    <a:cubicBezTo>
                      <a:pt x="1157" y="130"/>
                      <a:pt x="1144" y="122"/>
                      <a:pt x="1173" y="129"/>
                    </a:cubicBezTo>
                    <a:cubicBezTo>
                      <a:pt x="1202" y="136"/>
                      <a:pt x="1231" y="151"/>
                      <a:pt x="1269" y="165"/>
                    </a:cubicBezTo>
                    <a:cubicBezTo>
                      <a:pt x="1307" y="179"/>
                      <a:pt x="1340" y="175"/>
                      <a:pt x="1404" y="213"/>
                    </a:cubicBezTo>
                    <a:cubicBezTo>
                      <a:pt x="1468" y="251"/>
                      <a:pt x="1578" y="343"/>
                      <a:pt x="1653" y="393"/>
                    </a:cubicBezTo>
                    <a:cubicBezTo>
                      <a:pt x="1728" y="443"/>
                      <a:pt x="1790" y="480"/>
                      <a:pt x="1854" y="513"/>
                    </a:cubicBezTo>
                    <a:cubicBezTo>
                      <a:pt x="1918" y="546"/>
                      <a:pt x="1976" y="567"/>
                      <a:pt x="2034" y="588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32" name="Freeform 20"/>
              <p:cNvSpPr>
                <a:spLocks/>
              </p:cNvSpPr>
              <p:nvPr/>
            </p:nvSpPr>
            <p:spPr bwMode="auto">
              <a:xfrm>
                <a:off x="1056" y="2880"/>
                <a:ext cx="429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2"/>
                  </a:cxn>
                  <a:cxn ang="0">
                    <a:pos x="105" y="57"/>
                  </a:cxn>
                  <a:cxn ang="0">
                    <a:pos x="195" y="60"/>
                  </a:cxn>
                  <a:cxn ang="0">
                    <a:pos x="429" y="69"/>
                  </a:cxn>
                </a:cxnLst>
                <a:rect l="0" t="0" r="r" b="b"/>
                <a:pathLst>
                  <a:path w="429" h="69">
                    <a:moveTo>
                      <a:pt x="0" y="0"/>
                    </a:moveTo>
                    <a:cubicBezTo>
                      <a:pt x="15" y="16"/>
                      <a:pt x="31" y="33"/>
                      <a:pt x="48" y="42"/>
                    </a:cubicBezTo>
                    <a:cubicBezTo>
                      <a:pt x="65" y="51"/>
                      <a:pt x="81" y="54"/>
                      <a:pt x="105" y="57"/>
                    </a:cubicBezTo>
                    <a:cubicBezTo>
                      <a:pt x="129" y="60"/>
                      <a:pt x="141" y="58"/>
                      <a:pt x="195" y="60"/>
                    </a:cubicBezTo>
                    <a:cubicBezTo>
                      <a:pt x="249" y="62"/>
                      <a:pt x="339" y="65"/>
                      <a:pt x="429" y="69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33" name="Freeform 21"/>
              <p:cNvSpPr>
                <a:spLocks/>
              </p:cNvSpPr>
              <p:nvPr/>
            </p:nvSpPr>
            <p:spPr bwMode="auto">
              <a:xfrm>
                <a:off x="1584" y="2880"/>
                <a:ext cx="138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39"/>
                  </a:cxn>
                  <a:cxn ang="0">
                    <a:pos x="78" y="69"/>
                  </a:cxn>
                  <a:cxn ang="0">
                    <a:pos x="138" y="84"/>
                  </a:cxn>
                </a:cxnLst>
                <a:rect l="0" t="0" r="r" b="b"/>
                <a:pathLst>
                  <a:path w="138" h="84">
                    <a:moveTo>
                      <a:pt x="0" y="0"/>
                    </a:moveTo>
                    <a:cubicBezTo>
                      <a:pt x="8" y="14"/>
                      <a:pt x="17" y="28"/>
                      <a:pt x="30" y="39"/>
                    </a:cubicBezTo>
                    <a:cubicBezTo>
                      <a:pt x="43" y="50"/>
                      <a:pt x="60" y="62"/>
                      <a:pt x="78" y="69"/>
                    </a:cubicBezTo>
                    <a:cubicBezTo>
                      <a:pt x="96" y="76"/>
                      <a:pt x="117" y="80"/>
                      <a:pt x="138" y="84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39" name="Freeform 27"/>
              <p:cNvSpPr>
                <a:spLocks/>
              </p:cNvSpPr>
              <p:nvPr/>
            </p:nvSpPr>
            <p:spPr bwMode="auto">
              <a:xfrm>
                <a:off x="2928" y="2853"/>
                <a:ext cx="288" cy="171"/>
              </a:xfrm>
              <a:custGeom>
                <a:avLst/>
                <a:gdLst/>
                <a:ahLst/>
                <a:cxnLst>
                  <a:cxn ang="0">
                    <a:pos x="288" y="171"/>
                  </a:cxn>
                  <a:cxn ang="0">
                    <a:pos x="237" y="129"/>
                  </a:cxn>
                  <a:cxn ang="0">
                    <a:pos x="165" y="78"/>
                  </a:cxn>
                  <a:cxn ang="0">
                    <a:pos x="84" y="36"/>
                  </a:cxn>
                  <a:cxn ang="0">
                    <a:pos x="0" y="0"/>
                  </a:cxn>
                </a:cxnLst>
                <a:rect l="0" t="0" r="r" b="b"/>
                <a:pathLst>
                  <a:path w="288" h="171">
                    <a:moveTo>
                      <a:pt x="288" y="171"/>
                    </a:moveTo>
                    <a:cubicBezTo>
                      <a:pt x="272" y="157"/>
                      <a:pt x="257" y="144"/>
                      <a:pt x="237" y="129"/>
                    </a:cubicBezTo>
                    <a:cubicBezTo>
                      <a:pt x="217" y="114"/>
                      <a:pt x="190" y="93"/>
                      <a:pt x="165" y="78"/>
                    </a:cubicBezTo>
                    <a:cubicBezTo>
                      <a:pt x="140" y="63"/>
                      <a:pt x="112" y="49"/>
                      <a:pt x="84" y="36"/>
                    </a:cubicBezTo>
                    <a:cubicBezTo>
                      <a:pt x="56" y="23"/>
                      <a:pt x="28" y="11"/>
                      <a:pt x="0" y="0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1" name="Freeform 29"/>
              <p:cNvSpPr>
                <a:spLocks/>
              </p:cNvSpPr>
              <p:nvPr/>
            </p:nvSpPr>
            <p:spPr bwMode="auto">
              <a:xfrm>
                <a:off x="2376" y="2847"/>
                <a:ext cx="717" cy="273"/>
              </a:xfrm>
              <a:custGeom>
                <a:avLst/>
                <a:gdLst/>
                <a:ahLst/>
                <a:cxnLst>
                  <a:cxn ang="0">
                    <a:pos x="696" y="273"/>
                  </a:cxn>
                  <a:cxn ang="0">
                    <a:pos x="717" y="264"/>
                  </a:cxn>
                  <a:cxn ang="0">
                    <a:pos x="600" y="198"/>
                  </a:cxn>
                  <a:cxn ang="0">
                    <a:pos x="477" y="138"/>
                  </a:cxn>
                  <a:cxn ang="0">
                    <a:pos x="333" y="81"/>
                  </a:cxn>
                  <a:cxn ang="0">
                    <a:pos x="186" y="39"/>
                  </a:cxn>
                  <a:cxn ang="0">
                    <a:pos x="0" y="0"/>
                  </a:cxn>
                </a:cxnLst>
                <a:rect l="0" t="0" r="r" b="b"/>
                <a:pathLst>
                  <a:path w="717" h="273">
                    <a:moveTo>
                      <a:pt x="696" y="273"/>
                    </a:moveTo>
                    <a:lnTo>
                      <a:pt x="717" y="264"/>
                    </a:lnTo>
                    <a:cubicBezTo>
                      <a:pt x="701" y="252"/>
                      <a:pt x="640" y="219"/>
                      <a:pt x="600" y="198"/>
                    </a:cubicBezTo>
                    <a:cubicBezTo>
                      <a:pt x="560" y="177"/>
                      <a:pt x="521" y="157"/>
                      <a:pt x="477" y="138"/>
                    </a:cubicBezTo>
                    <a:cubicBezTo>
                      <a:pt x="433" y="119"/>
                      <a:pt x="382" y="97"/>
                      <a:pt x="333" y="81"/>
                    </a:cubicBezTo>
                    <a:cubicBezTo>
                      <a:pt x="284" y="65"/>
                      <a:pt x="241" y="52"/>
                      <a:pt x="186" y="39"/>
                    </a:cubicBezTo>
                    <a:cubicBezTo>
                      <a:pt x="131" y="26"/>
                      <a:pt x="65" y="13"/>
                      <a:pt x="0" y="0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6" name="Freeform 34"/>
              <p:cNvSpPr>
                <a:spLocks/>
              </p:cNvSpPr>
              <p:nvPr/>
            </p:nvSpPr>
            <p:spPr bwMode="auto">
              <a:xfrm>
                <a:off x="3366" y="2912"/>
                <a:ext cx="1884" cy="256"/>
              </a:xfrm>
              <a:custGeom>
                <a:avLst/>
                <a:gdLst/>
                <a:ahLst/>
                <a:cxnLst>
                  <a:cxn ang="0">
                    <a:pos x="1866" y="16"/>
                  </a:cxn>
                  <a:cxn ang="0">
                    <a:pos x="1884" y="1"/>
                  </a:cxn>
                  <a:cxn ang="0">
                    <a:pos x="1776" y="10"/>
                  </a:cxn>
                  <a:cxn ang="0">
                    <a:pos x="1527" y="25"/>
                  </a:cxn>
                  <a:cxn ang="0">
                    <a:pos x="1380" y="25"/>
                  </a:cxn>
                  <a:cxn ang="0">
                    <a:pos x="1272" y="43"/>
                  </a:cxn>
                  <a:cxn ang="0">
                    <a:pos x="1173" y="49"/>
                  </a:cxn>
                  <a:cxn ang="0">
                    <a:pos x="999" y="58"/>
                  </a:cxn>
                  <a:cxn ang="0">
                    <a:pos x="891" y="97"/>
                  </a:cxn>
                  <a:cxn ang="0">
                    <a:pos x="813" y="118"/>
                  </a:cxn>
                  <a:cxn ang="0">
                    <a:pos x="714" y="124"/>
                  </a:cxn>
                  <a:cxn ang="0">
                    <a:pos x="588" y="136"/>
                  </a:cxn>
                  <a:cxn ang="0">
                    <a:pos x="456" y="151"/>
                  </a:cxn>
                  <a:cxn ang="0">
                    <a:pos x="354" y="175"/>
                  </a:cxn>
                  <a:cxn ang="0">
                    <a:pos x="252" y="184"/>
                  </a:cxn>
                  <a:cxn ang="0">
                    <a:pos x="102" y="220"/>
                  </a:cxn>
                  <a:cxn ang="0">
                    <a:pos x="0" y="256"/>
                  </a:cxn>
                </a:cxnLst>
                <a:rect l="0" t="0" r="r" b="b"/>
                <a:pathLst>
                  <a:path w="1884" h="256">
                    <a:moveTo>
                      <a:pt x="1866" y="16"/>
                    </a:moveTo>
                    <a:lnTo>
                      <a:pt x="1884" y="1"/>
                    </a:lnTo>
                    <a:cubicBezTo>
                      <a:pt x="1869" y="0"/>
                      <a:pt x="1836" y="6"/>
                      <a:pt x="1776" y="10"/>
                    </a:cubicBezTo>
                    <a:cubicBezTo>
                      <a:pt x="1716" y="14"/>
                      <a:pt x="1593" y="22"/>
                      <a:pt x="1527" y="25"/>
                    </a:cubicBezTo>
                    <a:cubicBezTo>
                      <a:pt x="1461" y="28"/>
                      <a:pt x="1422" y="22"/>
                      <a:pt x="1380" y="25"/>
                    </a:cubicBezTo>
                    <a:cubicBezTo>
                      <a:pt x="1338" y="28"/>
                      <a:pt x="1306" y="39"/>
                      <a:pt x="1272" y="43"/>
                    </a:cubicBezTo>
                    <a:cubicBezTo>
                      <a:pt x="1238" y="47"/>
                      <a:pt x="1218" y="47"/>
                      <a:pt x="1173" y="49"/>
                    </a:cubicBezTo>
                    <a:cubicBezTo>
                      <a:pt x="1128" y="51"/>
                      <a:pt x="1046" y="50"/>
                      <a:pt x="999" y="58"/>
                    </a:cubicBezTo>
                    <a:cubicBezTo>
                      <a:pt x="952" y="66"/>
                      <a:pt x="922" y="87"/>
                      <a:pt x="891" y="97"/>
                    </a:cubicBezTo>
                    <a:cubicBezTo>
                      <a:pt x="860" y="107"/>
                      <a:pt x="842" y="114"/>
                      <a:pt x="813" y="118"/>
                    </a:cubicBezTo>
                    <a:cubicBezTo>
                      <a:pt x="784" y="122"/>
                      <a:pt x="751" y="121"/>
                      <a:pt x="714" y="124"/>
                    </a:cubicBezTo>
                    <a:cubicBezTo>
                      <a:pt x="677" y="127"/>
                      <a:pt x="631" y="132"/>
                      <a:pt x="588" y="136"/>
                    </a:cubicBezTo>
                    <a:cubicBezTo>
                      <a:pt x="545" y="140"/>
                      <a:pt x="495" y="145"/>
                      <a:pt x="456" y="151"/>
                    </a:cubicBezTo>
                    <a:cubicBezTo>
                      <a:pt x="417" y="157"/>
                      <a:pt x="388" y="170"/>
                      <a:pt x="354" y="175"/>
                    </a:cubicBezTo>
                    <a:cubicBezTo>
                      <a:pt x="320" y="180"/>
                      <a:pt x="294" y="176"/>
                      <a:pt x="252" y="184"/>
                    </a:cubicBezTo>
                    <a:cubicBezTo>
                      <a:pt x="210" y="192"/>
                      <a:pt x="144" y="208"/>
                      <a:pt x="102" y="220"/>
                    </a:cubicBezTo>
                    <a:cubicBezTo>
                      <a:pt x="60" y="232"/>
                      <a:pt x="30" y="244"/>
                      <a:pt x="0" y="256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7" name="Freeform 35"/>
              <p:cNvSpPr>
                <a:spLocks/>
              </p:cNvSpPr>
              <p:nvPr/>
            </p:nvSpPr>
            <p:spPr bwMode="auto">
              <a:xfrm>
                <a:off x="4032" y="2880"/>
                <a:ext cx="293" cy="162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5" y="30"/>
                  </a:cxn>
                  <a:cxn ang="0">
                    <a:pos x="240" y="63"/>
                  </a:cxn>
                  <a:cxn ang="0">
                    <a:pos x="141" y="129"/>
                  </a:cxn>
                  <a:cxn ang="0">
                    <a:pos x="66" y="141"/>
                  </a:cxn>
                  <a:cxn ang="0">
                    <a:pos x="0" y="162"/>
                  </a:cxn>
                </a:cxnLst>
                <a:rect l="0" t="0" r="r" b="b"/>
                <a:pathLst>
                  <a:path w="293" h="162">
                    <a:moveTo>
                      <a:pt x="288" y="0"/>
                    </a:moveTo>
                    <a:cubicBezTo>
                      <a:pt x="290" y="10"/>
                      <a:pt x="293" y="20"/>
                      <a:pt x="285" y="30"/>
                    </a:cubicBezTo>
                    <a:cubicBezTo>
                      <a:pt x="277" y="40"/>
                      <a:pt x="264" y="47"/>
                      <a:pt x="240" y="63"/>
                    </a:cubicBezTo>
                    <a:cubicBezTo>
                      <a:pt x="216" y="79"/>
                      <a:pt x="170" y="116"/>
                      <a:pt x="141" y="129"/>
                    </a:cubicBezTo>
                    <a:cubicBezTo>
                      <a:pt x="112" y="142"/>
                      <a:pt x="90" y="136"/>
                      <a:pt x="66" y="141"/>
                    </a:cubicBezTo>
                    <a:cubicBezTo>
                      <a:pt x="42" y="146"/>
                      <a:pt x="21" y="154"/>
                      <a:pt x="0" y="162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8" name="Freeform 36"/>
              <p:cNvSpPr>
                <a:spLocks/>
              </p:cNvSpPr>
              <p:nvPr/>
            </p:nvSpPr>
            <p:spPr bwMode="auto">
              <a:xfrm>
                <a:off x="3600" y="2874"/>
                <a:ext cx="264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90" y="99"/>
                  </a:cxn>
                  <a:cxn ang="0">
                    <a:pos x="198" y="48"/>
                  </a:cxn>
                  <a:cxn ang="0">
                    <a:pos x="264" y="0"/>
                  </a:cxn>
                </a:cxnLst>
                <a:rect l="0" t="0" r="r" b="b"/>
                <a:pathLst>
                  <a:path w="264" h="150">
                    <a:moveTo>
                      <a:pt x="0" y="150"/>
                    </a:moveTo>
                    <a:cubicBezTo>
                      <a:pt x="28" y="133"/>
                      <a:pt x="57" y="116"/>
                      <a:pt x="90" y="99"/>
                    </a:cubicBezTo>
                    <a:cubicBezTo>
                      <a:pt x="123" y="82"/>
                      <a:pt x="169" y="64"/>
                      <a:pt x="198" y="48"/>
                    </a:cubicBezTo>
                    <a:cubicBezTo>
                      <a:pt x="227" y="32"/>
                      <a:pt x="245" y="16"/>
                      <a:pt x="264" y="0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9" name="Freeform 37"/>
              <p:cNvSpPr>
                <a:spLocks/>
              </p:cNvSpPr>
              <p:nvPr/>
            </p:nvSpPr>
            <p:spPr bwMode="auto">
              <a:xfrm>
                <a:off x="4437" y="2880"/>
                <a:ext cx="75" cy="8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3" y="36"/>
                  </a:cxn>
                  <a:cxn ang="0">
                    <a:pos x="18" y="75"/>
                  </a:cxn>
                  <a:cxn ang="0">
                    <a:pos x="0" y="87"/>
                  </a:cxn>
                </a:cxnLst>
                <a:rect l="0" t="0" r="r" b="b"/>
                <a:pathLst>
                  <a:path w="75" h="87">
                    <a:moveTo>
                      <a:pt x="75" y="0"/>
                    </a:moveTo>
                    <a:cubicBezTo>
                      <a:pt x="73" y="12"/>
                      <a:pt x="72" y="24"/>
                      <a:pt x="63" y="36"/>
                    </a:cubicBezTo>
                    <a:cubicBezTo>
                      <a:pt x="54" y="48"/>
                      <a:pt x="29" y="66"/>
                      <a:pt x="18" y="75"/>
                    </a:cubicBezTo>
                    <a:cubicBezTo>
                      <a:pt x="7" y="84"/>
                      <a:pt x="3" y="85"/>
                      <a:pt x="0" y="87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951" name="Freeform 39"/>
            <p:cNvSpPr>
              <a:spLocks/>
            </p:cNvSpPr>
            <p:nvPr/>
          </p:nvSpPr>
          <p:spPr bwMode="auto">
            <a:xfrm rot="-2600111">
              <a:off x="921" y="2625"/>
              <a:ext cx="92" cy="234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192" y="336"/>
                </a:cxn>
                <a:cxn ang="0">
                  <a:pos x="48" y="336"/>
                </a:cxn>
                <a:cxn ang="0">
                  <a:pos x="48" y="624"/>
                </a:cxn>
                <a:cxn ang="0">
                  <a:pos x="0" y="624"/>
                </a:cxn>
              </a:cxnLst>
              <a:rect l="0" t="0" r="r" b="b"/>
              <a:pathLst>
                <a:path w="192" h="624">
                  <a:moveTo>
                    <a:pt x="0" y="624"/>
                  </a:moveTo>
                  <a:lnTo>
                    <a:pt x="0" y="0"/>
                  </a:lnTo>
                  <a:lnTo>
                    <a:pt x="192" y="336"/>
                  </a:lnTo>
                  <a:lnTo>
                    <a:pt x="48" y="336"/>
                  </a:lnTo>
                  <a:lnTo>
                    <a:pt x="48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54" name="Freeform 42"/>
            <p:cNvSpPr>
              <a:spLocks/>
            </p:cNvSpPr>
            <p:nvPr/>
          </p:nvSpPr>
          <p:spPr bwMode="auto">
            <a:xfrm rot="-2600111">
              <a:off x="1274" y="2629"/>
              <a:ext cx="92" cy="234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192" y="336"/>
                </a:cxn>
                <a:cxn ang="0">
                  <a:pos x="48" y="336"/>
                </a:cxn>
                <a:cxn ang="0">
                  <a:pos x="48" y="624"/>
                </a:cxn>
                <a:cxn ang="0">
                  <a:pos x="0" y="624"/>
                </a:cxn>
              </a:cxnLst>
              <a:rect l="0" t="0" r="r" b="b"/>
              <a:pathLst>
                <a:path w="192" h="624">
                  <a:moveTo>
                    <a:pt x="0" y="624"/>
                  </a:moveTo>
                  <a:lnTo>
                    <a:pt x="0" y="0"/>
                  </a:lnTo>
                  <a:lnTo>
                    <a:pt x="192" y="336"/>
                  </a:lnTo>
                  <a:lnTo>
                    <a:pt x="48" y="336"/>
                  </a:lnTo>
                  <a:lnTo>
                    <a:pt x="48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55" name="Freeform 43"/>
            <p:cNvSpPr>
              <a:spLocks/>
            </p:cNvSpPr>
            <p:nvPr/>
          </p:nvSpPr>
          <p:spPr bwMode="auto">
            <a:xfrm rot="-2600111">
              <a:off x="1470" y="2621"/>
              <a:ext cx="92" cy="234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192" y="336"/>
                </a:cxn>
                <a:cxn ang="0">
                  <a:pos x="48" y="336"/>
                </a:cxn>
                <a:cxn ang="0">
                  <a:pos x="48" y="624"/>
                </a:cxn>
                <a:cxn ang="0">
                  <a:pos x="0" y="624"/>
                </a:cxn>
              </a:cxnLst>
              <a:rect l="0" t="0" r="r" b="b"/>
              <a:pathLst>
                <a:path w="192" h="624">
                  <a:moveTo>
                    <a:pt x="0" y="624"/>
                  </a:moveTo>
                  <a:lnTo>
                    <a:pt x="0" y="0"/>
                  </a:lnTo>
                  <a:lnTo>
                    <a:pt x="192" y="336"/>
                  </a:lnTo>
                  <a:lnTo>
                    <a:pt x="48" y="336"/>
                  </a:lnTo>
                  <a:lnTo>
                    <a:pt x="48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56" name="Freeform 44"/>
            <p:cNvSpPr>
              <a:spLocks/>
            </p:cNvSpPr>
            <p:nvPr/>
          </p:nvSpPr>
          <p:spPr bwMode="auto">
            <a:xfrm rot="552598" flipH="1">
              <a:off x="4443" y="2611"/>
              <a:ext cx="96" cy="234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192" y="336"/>
                </a:cxn>
                <a:cxn ang="0">
                  <a:pos x="48" y="336"/>
                </a:cxn>
                <a:cxn ang="0">
                  <a:pos x="48" y="624"/>
                </a:cxn>
                <a:cxn ang="0">
                  <a:pos x="0" y="624"/>
                </a:cxn>
              </a:cxnLst>
              <a:rect l="0" t="0" r="r" b="b"/>
              <a:pathLst>
                <a:path w="192" h="624">
                  <a:moveTo>
                    <a:pt x="0" y="624"/>
                  </a:moveTo>
                  <a:lnTo>
                    <a:pt x="0" y="0"/>
                  </a:lnTo>
                  <a:lnTo>
                    <a:pt x="192" y="336"/>
                  </a:lnTo>
                  <a:lnTo>
                    <a:pt x="48" y="336"/>
                  </a:lnTo>
                  <a:lnTo>
                    <a:pt x="48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957" name="Freeform 45"/>
            <p:cNvSpPr>
              <a:spLocks/>
            </p:cNvSpPr>
            <p:nvPr/>
          </p:nvSpPr>
          <p:spPr bwMode="auto">
            <a:xfrm rot="552598" flipH="1">
              <a:off x="4264" y="2610"/>
              <a:ext cx="96" cy="234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192" y="336"/>
                </a:cxn>
                <a:cxn ang="0">
                  <a:pos x="48" y="336"/>
                </a:cxn>
                <a:cxn ang="0">
                  <a:pos x="48" y="624"/>
                </a:cxn>
                <a:cxn ang="0">
                  <a:pos x="0" y="624"/>
                </a:cxn>
              </a:cxnLst>
              <a:rect l="0" t="0" r="r" b="b"/>
              <a:pathLst>
                <a:path w="192" h="624">
                  <a:moveTo>
                    <a:pt x="0" y="624"/>
                  </a:moveTo>
                  <a:lnTo>
                    <a:pt x="0" y="0"/>
                  </a:lnTo>
                  <a:lnTo>
                    <a:pt x="192" y="336"/>
                  </a:lnTo>
                  <a:lnTo>
                    <a:pt x="48" y="336"/>
                  </a:lnTo>
                  <a:lnTo>
                    <a:pt x="48" y="624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381000" y="6324600"/>
            <a:ext cx="594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 err="1">
                <a:latin typeface="OpenDyslexic" pitchFamily="50" charset="0"/>
              </a:rPr>
              <a:t>Choukroune</a:t>
            </a:r>
            <a:r>
              <a:rPr lang="fr-FR" sz="800" dirty="0">
                <a:latin typeface="OpenDyslexic" pitchFamily="50" charset="0"/>
              </a:rPr>
              <a:t>, P.  1989, Les Pyrénées vues par ECORS : un image </a:t>
            </a:r>
            <a:r>
              <a:rPr lang="fr-FR" sz="800" dirty="0" err="1">
                <a:latin typeface="OpenDyslexic" pitchFamily="50" charset="0"/>
              </a:rPr>
              <a:t>inatendue</a:t>
            </a:r>
            <a:r>
              <a:rPr lang="fr-FR" sz="800" dirty="0">
                <a:latin typeface="OpenDyslexic" pitchFamily="50" charset="0"/>
              </a:rPr>
              <a:t>. La recherche.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96838" y="692696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Pyrénées</a:t>
            </a:r>
            <a:endParaRPr lang="fr-FR" dirty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200" dirty="0">
                <a:solidFill>
                  <a:schemeClr val="bg1"/>
                </a:solidFill>
                <a:latin typeface="OpenDyslexic" pitchFamily="50" charset="0"/>
              </a:rPr>
              <a:t>II – Les niveaux </a:t>
            </a:r>
            <a:r>
              <a:rPr lang="fr-FR" sz="1200" dirty="0" smtClean="0">
                <a:solidFill>
                  <a:schemeClr val="bg1"/>
                </a:solidFill>
                <a:latin typeface="OpenDyslexic" pitchFamily="50" charset="0"/>
              </a:rPr>
              <a:t>structuraux</a:t>
            </a:r>
            <a:endParaRPr lang="fr-FR" sz="800" dirty="0">
              <a:solidFill>
                <a:srgbClr val="331910"/>
              </a:solidFill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ChangeArrowheads="1"/>
          </p:cNvSpPr>
          <p:nvPr/>
        </p:nvSpPr>
        <p:spPr bwMode="auto">
          <a:xfrm>
            <a:off x="0" y="685800"/>
            <a:ext cx="9144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fr-FR" sz="1600" b="1" i="1" dirty="0">
                <a:latin typeface="OpenDyslexic" pitchFamily="50" charset="0"/>
                <a:cs typeface="Times New Roman" pitchFamily="18" charset="0"/>
              </a:rPr>
              <a:t>COURS N° 4 : </a:t>
            </a:r>
            <a:r>
              <a:rPr lang="fr-FR" sz="1600" b="1" i="1" dirty="0" smtClean="0">
                <a:latin typeface="OpenDyslexic" pitchFamily="50" charset="0"/>
                <a:cs typeface="Times New Roman" pitchFamily="18" charset="0"/>
              </a:rPr>
              <a:t>Niveaux structuraux et </a:t>
            </a:r>
            <a:r>
              <a:rPr lang="fr-FR" sz="1600" b="1" i="1" dirty="0">
                <a:latin typeface="OpenDyslexic" pitchFamily="50" charset="0"/>
                <a:cs typeface="Times New Roman" pitchFamily="18" charset="0"/>
              </a:rPr>
              <a:t>déformations au niveau de la chaîne.</a:t>
            </a:r>
          </a:p>
          <a:p>
            <a:pPr indent="449263"/>
            <a:endParaRPr lang="fr-FR" sz="1600" i="1" dirty="0">
              <a:latin typeface="OpenDyslexic" pitchFamily="50" charset="0"/>
              <a:cs typeface="Times New Roman" pitchFamily="18" charset="0"/>
            </a:endParaRPr>
          </a:p>
          <a:p>
            <a:pPr indent="449263" eaLnBrk="0" hangingPunct="0"/>
            <a:r>
              <a:rPr lang="fr-FR" sz="1600" i="1" dirty="0">
                <a:latin typeface="OpenDyslexic" pitchFamily="50" charset="0"/>
                <a:cs typeface="Times New Roman" pitchFamily="18" charset="0"/>
              </a:rPr>
              <a:t>I – Déformations et déplacements lithosphériques</a:t>
            </a:r>
          </a:p>
          <a:p>
            <a:pPr indent="449263" eaLnBrk="0" hangingPunct="0"/>
            <a:endParaRPr lang="fr-FR" sz="1600" i="1" dirty="0">
              <a:latin typeface="OpenDyslexic" pitchFamily="50" charset="0"/>
              <a:cs typeface="Times New Roman" pitchFamily="18" charset="0"/>
            </a:endParaRPr>
          </a:p>
          <a:p>
            <a:pPr indent="449263" eaLnBrk="0" hangingPunct="0"/>
            <a:r>
              <a:rPr lang="fr-FR" sz="1600" i="1" dirty="0">
                <a:latin typeface="OpenDyslexic" pitchFamily="50" charset="0"/>
                <a:cs typeface="Times New Roman" pitchFamily="18" charset="0"/>
              </a:rPr>
              <a:t>II - Les niveaux structuraux</a:t>
            </a:r>
          </a:p>
          <a:p>
            <a:pPr indent="449263" eaLnBrk="0" hangingPunct="0"/>
            <a:r>
              <a:rPr lang="fr-FR" sz="1600" i="1" dirty="0">
                <a:latin typeface="OpenDyslexic" pitchFamily="50" charset="0"/>
                <a:cs typeface="Times New Roman" pitchFamily="18" charset="0"/>
              </a:rPr>
              <a:t>a –  Notions élémentaires</a:t>
            </a:r>
          </a:p>
          <a:p>
            <a:pPr indent="449263" eaLnBrk="0" hangingPunct="0"/>
            <a:r>
              <a:rPr lang="fr-FR" sz="1600" i="1" dirty="0">
                <a:latin typeface="OpenDyslexic" pitchFamily="50" charset="0"/>
                <a:cs typeface="Times New Roman" pitchFamily="18" charset="0"/>
              </a:rPr>
              <a:t>b – A l’échelle de la chaîne de montagne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200" dirty="0" smtClean="0">
                <a:solidFill>
                  <a:schemeClr val="bg1"/>
                </a:solidFill>
                <a:latin typeface="OpenDyslexic" pitchFamily="50" charset="0"/>
              </a:rPr>
              <a:t>Plan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Enseignement\Habilitaion\BST504\2004_2005\Cours\deplacements_lithosph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37629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6016" y="736792"/>
            <a:ext cx="4211960" cy="107721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>
                <a:latin typeface="OpenDyslexic" pitchFamily="50" charset="0"/>
                <a:cs typeface="Times New Roman" pitchFamily="18" charset="0"/>
              </a:rPr>
              <a:t>Les principales déformations se font au cours de deux stades précis : </a:t>
            </a:r>
          </a:p>
          <a:p>
            <a:r>
              <a:rPr lang="fr-FR" sz="1600" dirty="0">
                <a:latin typeface="OpenDyslexic" pitchFamily="50" charset="0"/>
                <a:cs typeface="Times New Roman" pitchFamily="18" charset="0"/>
              </a:rPr>
              <a:t> 	</a:t>
            </a:r>
            <a:r>
              <a:rPr lang="fr-FR" sz="1600" b="1" i="1" dirty="0">
                <a:latin typeface="OpenDyslexic" pitchFamily="50" charset="0"/>
                <a:cs typeface="Times New Roman" pitchFamily="18" charset="0"/>
              </a:rPr>
              <a:t>L'amincissement initial</a:t>
            </a:r>
          </a:p>
          <a:p>
            <a:r>
              <a:rPr lang="fr-FR" sz="1600" b="1" i="1" dirty="0">
                <a:latin typeface="OpenDyslexic" pitchFamily="50" charset="0"/>
                <a:cs typeface="Times New Roman" pitchFamily="18" charset="0"/>
              </a:rPr>
              <a:t>	La collision continentale</a:t>
            </a:r>
            <a:endParaRPr lang="fr-FR" sz="1600" b="1" i="1" dirty="0">
              <a:latin typeface="OpenDyslexic" pitchFamily="50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200" dirty="0">
                <a:solidFill>
                  <a:schemeClr val="bg1"/>
                </a:solidFill>
                <a:latin typeface="OpenDyslexic" pitchFamily="50" charset="0"/>
              </a:rPr>
              <a:t>I – Déformations et déplacements </a:t>
            </a:r>
            <a:r>
              <a:rPr lang="fr-FR" sz="1200" dirty="0" smtClean="0">
                <a:solidFill>
                  <a:schemeClr val="bg1"/>
                </a:solidFill>
                <a:latin typeface="OpenDyslexic" pitchFamily="50" charset="0"/>
              </a:rPr>
              <a:t>lithosphériques</a:t>
            </a:r>
            <a:r>
              <a:rPr lang="fr-FR" sz="800" dirty="0">
                <a:solidFill>
                  <a:schemeClr val="bg1"/>
                </a:solidFill>
              </a:rPr>
              <a:t>	 </a:t>
            </a:r>
            <a:endParaRPr 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Enseignement\Habilitaion\BST504\2003_2004\Cours\1.53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1816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67744" y="5257800"/>
            <a:ext cx="6190456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>
                <a:latin typeface="OpenDyslexic" pitchFamily="50" charset="0"/>
                <a:cs typeface="Times New Roman" pitchFamily="18" charset="0"/>
              </a:rPr>
              <a:t>Niveau structural : </a:t>
            </a:r>
            <a:r>
              <a:rPr lang="fr-FR" sz="1600" b="1" i="1" dirty="0">
                <a:latin typeface="OpenDyslexic" pitchFamily="50" charset="0"/>
                <a:cs typeface="Times New Roman" pitchFamily="18" charset="0"/>
              </a:rPr>
              <a:t>domaine de l’écorce où les mécanismes dominants de la déformation restent les mêmes</a:t>
            </a:r>
            <a:r>
              <a:rPr lang="fr-FR" sz="1600" dirty="0">
                <a:latin typeface="OpenDyslexic" pitchFamily="50" charset="0"/>
                <a:cs typeface="Times New Roman" pitchFamily="18" charset="0"/>
              </a:rPr>
              <a:t> (M. </a:t>
            </a:r>
            <a:r>
              <a:rPr lang="fr-FR" sz="1600" dirty="0" err="1">
                <a:latin typeface="OpenDyslexic" pitchFamily="50" charset="0"/>
                <a:cs typeface="Times New Roman" pitchFamily="18" charset="0"/>
              </a:rPr>
              <a:t>Mattauer</a:t>
            </a:r>
            <a:r>
              <a:rPr lang="fr-FR" sz="1600" dirty="0">
                <a:latin typeface="OpenDyslexic" pitchFamily="50" charset="0"/>
                <a:cs typeface="Times New Roman" pitchFamily="18" charset="0"/>
              </a:rPr>
              <a:t>)</a:t>
            </a:r>
            <a:endParaRPr lang="fr-FR" sz="1600" dirty="0">
              <a:latin typeface="OpenDyslexic" pitchFamily="50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9600" y="4648200"/>
            <a:ext cx="4572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800" dirty="0">
                <a:latin typeface="OpenDyslexic" pitchFamily="50" charset="0"/>
              </a:rPr>
              <a:t>http://www.ggl.ulaval.ca/personnel/bourque/intro.pt/planete_terre.html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200" dirty="0">
                <a:solidFill>
                  <a:schemeClr val="bg1"/>
                </a:solidFill>
                <a:latin typeface="OpenDyslexic" pitchFamily="50" charset="0"/>
              </a:rPr>
              <a:t>II – Les niveaux </a:t>
            </a:r>
            <a:r>
              <a:rPr lang="fr-FR" sz="1200" dirty="0" smtClean="0">
                <a:solidFill>
                  <a:schemeClr val="bg1"/>
                </a:solidFill>
                <a:latin typeface="OpenDyslexic" pitchFamily="50" charset="0"/>
              </a:rPr>
              <a:t>structuraux</a:t>
            </a:r>
            <a:endParaRPr lang="fr-FR" sz="800" dirty="0">
              <a:solidFill>
                <a:srgbClr val="331910"/>
              </a:solidFill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Enseignement\Habilitaion\BST504\2003_2004\Cours\essaisdef_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8862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Enseignement\Habilitaion\BST504\2003_2004\Cours\essaisdef_p_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533400"/>
            <a:ext cx="38957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Enseignement\Habilitaion\BST504\2003_2004\Cours\essaisdef_T_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886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53000" y="6354763"/>
            <a:ext cx="4038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800" dirty="0">
                <a:latin typeface="OpenDyslexic" pitchFamily="50" charset="0"/>
              </a:rPr>
              <a:t>http://www-geol.unine.ch/cours/geol/tremblement_terre.htm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200" dirty="0">
                <a:solidFill>
                  <a:schemeClr val="bg1"/>
                </a:solidFill>
                <a:latin typeface="OpenDyslexic" pitchFamily="50" charset="0"/>
              </a:rPr>
              <a:t>II – Les niveaux </a:t>
            </a:r>
            <a:r>
              <a:rPr lang="fr-FR" sz="1200" dirty="0" smtClean="0">
                <a:solidFill>
                  <a:schemeClr val="bg1"/>
                </a:solidFill>
                <a:latin typeface="OpenDyslexic" pitchFamily="50" charset="0"/>
              </a:rPr>
              <a:t>structuraux</a:t>
            </a:r>
            <a:endParaRPr lang="fr-FR" sz="800" dirty="0">
              <a:solidFill>
                <a:srgbClr val="331910"/>
              </a:solidFill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Enseignement\Habilitaion\BST504\2003_2004\Cours\niv_structural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4876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 rot="7380000">
            <a:off x="2686050" y="1276350"/>
            <a:ext cx="647700" cy="4343400"/>
          </a:xfrm>
          <a:prstGeom prst="upArrow">
            <a:avLst>
              <a:gd name="adj1" fmla="val 50000"/>
              <a:gd name="adj2" fmla="val 167647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73" name="Picture 5" descr="C:\Enseignement\Habilitaion\BST504\2003_2004\Cours\niv_structural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7922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24200" y="6248400"/>
            <a:ext cx="5867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800" dirty="0">
                <a:latin typeface="OpenDyslexic" pitchFamily="50" charset="0"/>
              </a:rPr>
              <a:t>MATTAUER, M. Les déformations des matériaux de l’écorce terrestre. </a:t>
            </a:r>
            <a:r>
              <a:rPr lang="fr-FR" sz="800" dirty="0" err="1">
                <a:latin typeface="OpenDyslexic" pitchFamily="50" charset="0"/>
              </a:rPr>
              <a:t>Eds</a:t>
            </a:r>
            <a:r>
              <a:rPr lang="fr-FR" sz="800" dirty="0">
                <a:latin typeface="OpenDyslexic" pitchFamily="50" charset="0"/>
              </a:rPr>
              <a:t> HERMANN.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96000" y="1600200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/>
              <a:t>Cisaillement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0" y="2819400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/>
              <a:t>Flexion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0" y="4038600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/>
              <a:t>Aplatissement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96000" y="5105400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/>
              <a:t>Écoulement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200" dirty="0">
                <a:solidFill>
                  <a:schemeClr val="bg1"/>
                </a:solidFill>
                <a:latin typeface="OpenDyslexic" pitchFamily="50" charset="0"/>
              </a:rPr>
              <a:t>II – Les niveaux </a:t>
            </a:r>
            <a:r>
              <a:rPr lang="fr-FR" sz="1200" dirty="0" smtClean="0">
                <a:solidFill>
                  <a:schemeClr val="bg1"/>
                </a:solidFill>
                <a:latin typeface="OpenDyslexic" pitchFamily="50" charset="0"/>
              </a:rPr>
              <a:t>structuraux</a:t>
            </a:r>
            <a:endParaRPr lang="fr-FR" sz="800" dirty="0">
              <a:solidFill>
                <a:srgbClr val="331910"/>
              </a:solidFill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Enseignement\Habilitaion\BST504\2003_2004\Cours\niv_structural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7922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5867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800" dirty="0">
                <a:latin typeface="OpenDyslexic" pitchFamily="50" charset="0"/>
              </a:rPr>
              <a:t>MATTAUER, M. Les déformations des matériaux de l’écorce terrestre. </a:t>
            </a:r>
            <a:r>
              <a:rPr lang="fr-FR" sz="800" dirty="0" err="1">
                <a:latin typeface="OpenDyslexic" pitchFamily="50" charset="0"/>
              </a:rPr>
              <a:t>Eds</a:t>
            </a:r>
            <a:r>
              <a:rPr lang="fr-FR" sz="800" dirty="0">
                <a:latin typeface="OpenDyslexic" pitchFamily="50" charset="0"/>
              </a:rPr>
              <a:t> HERMANN.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0" y="1600200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/>
              <a:t>Cisaillement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0" y="2819400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/>
              <a:t>Flexion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0" y="4038600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/>
              <a:t>Aplatissement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0" y="5105400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/>
              <a:t>Ecoulement</a:t>
            </a:r>
          </a:p>
        </p:txBody>
      </p:sp>
      <p:pic>
        <p:nvPicPr>
          <p:cNvPr id="8201" name="Picture 9" descr="C:\Enseignement\Habilitaion\BST504\2003_2004\Cours\niv_structural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162050"/>
            <a:ext cx="51990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200" dirty="0">
                <a:solidFill>
                  <a:schemeClr val="bg1"/>
                </a:solidFill>
                <a:latin typeface="OpenDyslexic" pitchFamily="50" charset="0"/>
              </a:rPr>
              <a:t>II – Les niveaux </a:t>
            </a:r>
            <a:r>
              <a:rPr lang="fr-FR" sz="1200" dirty="0" smtClean="0">
                <a:solidFill>
                  <a:schemeClr val="bg1"/>
                </a:solidFill>
                <a:latin typeface="OpenDyslexic" pitchFamily="50" charset="0"/>
              </a:rPr>
              <a:t>structuraux</a:t>
            </a:r>
            <a:endParaRPr lang="fr-FR" sz="800" dirty="0">
              <a:solidFill>
                <a:srgbClr val="331910"/>
              </a:solidFill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Enseignement\Habilitaion\BST504\2003_2004\Cours\niv_structural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6926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5867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800" dirty="0">
                <a:latin typeface="OpenDyslexic" pitchFamily="50" charset="0"/>
              </a:rPr>
              <a:t>MATTAUER, M. Les déformations des matériaux de l’écorce terrestre. </a:t>
            </a:r>
            <a:r>
              <a:rPr lang="fr-FR" sz="800" dirty="0" err="1">
                <a:latin typeface="OpenDyslexic" pitchFamily="50" charset="0"/>
              </a:rPr>
              <a:t>Eds</a:t>
            </a:r>
            <a:r>
              <a:rPr lang="fr-FR" sz="800" dirty="0">
                <a:latin typeface="OpenDyslexic" pitchFamily="50" charset="0"/>
              </a:rPr>
              <a:t> HERMANN.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05400" y="558800"/>
            <a:ext cx="3046413" cy="1498600"/>
            <a:chOff x="3216" y="352"/>
            <a:chExt cx="1919" cy="944"/>
          </a:xfrm>
        </p:grpSpPr>
        <p:pic>
          <p:nvPicPr>
            <p:cNvPr id="9231" name="Picture 6" descr="C:\Enseignement\Habilitaion\BST504\2003_2004\Cours\niveau_cisaillemen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" y="352"/>
              <a:ext cx="1440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AutoShape 7"/>
            <p:cNvSpPr>
              <a:spLocks/>
            </p:cNvSpPr>
            <p:nvPr/>
          </p:nvSpPr>
          <p:spPr bwMode="auto">
            <a:xfrm>
              <a:off x="3216" y="528"/>
              <a:ext cx="96" cy="720"/>
            </a:xfrm>
            <a:prstGeom prst="rightBrace">
              <a:avLst>
                <a:gd name="adj1" fmla="val 625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05400" y="2057400"/>
            <a:ext cx="3122613" cy="1384300"/>
            <a:chOff x="3216" y="1296"/>
            <a:chExt cx="1967" cy="872"/>
          </a:xfrm>
        </p:grpSpPr>
        <p:pic>
          <p:nvPicPr>
            <p:cNvPr id="9229" name="Picture 9" descr="C:\Enseignement\Habilitaion\BST504\2003_2004\Cours\niveau_pli_isopaque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296"/>
              <a:ext cx="1441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AutoShape 10"/>
            <p:cNvSpPr>
              <a:spLocks/>
            </p:cNvSpPr>
            <p:nvPr/>
          </p:nvSpPr>
          <p:spPr bwMode="auto">
            <a:xfrm>
              <a:off x="3216" y="1296"/>
              <a:ext cx="96" cy="864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105400" y="4756150"/>
            <a:ext cx="3429000" cy="1416050"/>
            <a:chOff x="3216" y="2996"/>
            <a:chExt cx="2160" cy="892"/>
          </a:xfrm>
        </p:grpSpPr>
        <p:pic>
          <p:nvPicPr>
            <p:cNvPr id="9227" name="Picture 12" descr="C:\Enseignement\Habilitaion\BST504\2003_2004\Cours\niveau_ecoulemen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996"/>
              <a:ext cx="1440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AutoShape 13"/>
            <p:cNvSpPr>
              <a:spLocks/>
            </p:cNvSpPr>
            <p:nvPr/>
          </p:nvSpPr>
          <p:spPr bwMode="auto">
            <a:xfrm>
              <a:off x="3216" y="3168"/>
              <a:ext cx="96" cy="432"/>
            </a:xfrm>
            <a:prstGeom prst="rightBrace">
              <a:avLst>
                <a:gd name="adj1" fmla="val 375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105400" y="3429000"/>
            <a:ext cx="3275013" cy="1524000"/>
            <a:chOff x="3216" y="2160"/>
            <a:chExt cx="2063" cy="960"/>
          </a:xfrm>
        </p:grpSpPr>
        <p:sp>
          <p:nvSpPr>
            <p:cNvPr id="9225" name="AutoShape 15"/>
            <p:cNvSpPr>
              <a:spLocks/>
            </p:cNvSpPr>
            <p:nvPr/>
          </p:nvSpPr>
          <p:spPr bwMode="auto">
            <a:xfrm>
              <a:off x="3216" y="2208"/>
              <a:ext cx="96" cy="912"/>
            </a:xfrm>
            <a:prstGeom prst="rightBrace">
              <a:avLst>
                <a:gd name="adj1" fmla="val 791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226" name="Picture 16" descr="C:\Enseignement\Habilitaion\BST504\2003_2004\Cours\niveau_plis_semblabl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160"/>
              <a:ext cx="1439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200" dirty="0">
                <a:solidFill>
                  <a:schemeClr val="bg1"/>
                </a:solidFill>
                <a:latin typeface="OpenDyslexic" pitchFamily="50" charset="0"/>
              </a:rPr>
              <a:t>II – Les niveaux </a:t>
            </a:r>
            <a:r>
              <a:rPr lang="fr-FR" sz="1200" dirty="0" smtClean="0">
                <a:solidFill>
                  <a:schemeClr val="bg1"/>
                </a:solidFill>
                <a:latin typeface="OpenDyslexic" pitchFamily="50" charset="0"/>
              </a:rPr>
              <a:t>structuraux</a:t>
            </a:r>
            <a:endParaRPr lang="fr-FR" sz="800" dirty="0">
              <a:solidFill>
                <a:srgbClr val="331910"/>
              </a:solidFill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Enseignement\Habilitaion\BST504\2003_2004\Cours\coupe_chaine_symetri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1722"/>
            <a:ext cx="5611518" cy="371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Enseignement\Habilitaion\BST504\2003_2004\Cours\niveaux_structuraux_chaine_peneplan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40238"/>
            <a:ext cx="42672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gradFill rotWithShape="0">
            <a:gsLst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787400">
              <a:spcBef>
                <a:spcPct val="50000"/>
              </a:spcBef>
              <a:tabLst>
                <a:tab pos="8380413" algn="l"/>
                <a:tab pos="8482013" algn="l"/>
              </a:tabLst>
              <a:defRPr/>
            </a:pPr>
            <a:r>
              <a:rPr lang="fr-FR" sz="1200" dirty="0">
                <a:solidFill>
                  <a:schemeClr val="bg1"/>
                </a:solidFill>
                <a:latin typeface="OpenDyslexic" pitchFamily="50" charset="0"/>
              </a:rPr>
              <a:t>II – Les niveaux </a:t>
            </a:r>
            <a:r>
              <a:rPr lang="fr-FR" sz="1200" dirty="0" smtClean="0">
                <a:solidFill>
                  <a:schemeClr val="bg1"/>
                </a:solidFill>
                <a:latin typeface="OpenDyslexic" pitchFamily="50" charset="0"/>
              </a:rPr>
              <a:t>structuraux</a:t>
            </a:r>
            <a:endParaRPr lang="fr-FR" sz="800" dirty="0">
              <a:solidFill>
                <a:srgbClr val="331910"/>
              </a:solidFill>
              <a:latin typeface="OpenDyslex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214</Words>
  <Application>Microsoft Office PowerPoint</Application>
  <PresentationFormat>Affichage à l'écran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seb</cp:lastModifiedBy>
  <cp:revision>6</cp:revision>
  <dcterms:created xsi:type="dcterms:W3CDTF">2014-01-24T12:58:43Z</dcterms:created>
  <dcterms:modified xsi:type="dcterms:W3CDTF">2014-03-03T07:41:13Z</dcterms:modified>
</cp:coreProperties>
</file>