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9" r:id="rId2"/>
    <p:sldId id="421" r:id="rId3"/>
    <p:sldId id="369" r:id="rId4"/>
    <p:sldId id="370" r:id="rId5"/>
    <p:sldId id="372" r:id="rId6"/>
    <p:sldId id="371" r:id="rId7"/>
    <p:sldId id="373" r:id="rId8"/>
    <p:sldId id="374" r:id="rId9"/>
    <p:sldId id="375" r:id="rId10"/>
    <p:sldId id="377" r:id="rId11"/>
    <p:sldId id="378" r:id="rId12"/>
    <p:sldId id="376" r:id="rId13"/>
    <p:sldId id="381" r:id="rId14"/>
    <p:sldId id="380" r:id="rId15"/>
    <p:sldId id="383" r:id="rId16"/>
    <p:sldId id="384" r:id="rId17"/>
    <p:sldId id="452" r:id="rId18"/>
    <p:sldId id="438" r:id="rId19"/>
    <p:sldId id="439" r:id="rId20"/>
    <p:sldId id="422" r:id="rId21"/>
    <p:sldId id="379" r:id="rId22"/>
    <p:sldId id="386" r:id="rId23"/>
    <p:sldId id="389" r:id="rId24"/>
    <p:sldId id="440" r:id="rId25"/>
    <p:sldId id="390" r:id="rId26"/>
    <p:sldId id="453" r:id="rId27"/>
    <p:sldId id="388" r:id="rId28"/>
    <p:sldId id="451" r:id="rId29"/>
    <p:sldId id="392" r:id="rId30"/>
    <p:sldId id="423" r:id="rId31"/>
    <p:sldId id="427" r:id="rId32"/>
    <p:sldId id="426" r:id="rId33"/>
    <p:sldId id="424" r:id="rId34"/>
    <p:sldId id="417" r:id="rId35"/>
    <p:sldId id="416" r:id="rId36"/>
    <p:sldId id="425" r:id="rId37"/>
    <p:sldId id="394" r:id="rId38"/>
    <p:sldId id="395" r:id="rId39"/>
    <p:sldId id="396" r:id="rId40"/>
    <p:sldId id="400" r:id="rId41"/>
    <p:sldId id="401" r:id="rId42"/>
    <p:sldId id="397" r:id="rId43"/>
    <p:sldId id="399" r:id="rId44"/>
    <p:sldId id="398" r:id="rId45"/>
    <p:sldId id="403" r:id="rId46"/>
    <p:sldId id="428" r:id="rId47"/>
    <p:sldId id="429" r:id="rId48"/>
    <p:sldId id="454" r:id="rId49"/>
    <p:sldId id="407" r:id="rId50"/>
    <p:sldId id="408" r:id="rId51"/>
    <p:sldId id="409" r:id="rId52"/>
    <p:sldId id="410" r:id="rId53"/>
    <p:sldId id="415" r:id="rId54"/>
    <p:sldId id="411" r:id="rId55"/>
    <p:sldId id="430" r:id="rId56"/>
    <p:sldId id="431" r:id="rId57"/>
    <p:sldId id="432" r:id="rId58"/>
    <p:sldId id="412" r:id="rId59"/>
    <p:sldId id="414" r:id="rId60"/>
    <p:sldId id="413" r:id="rId61"/>
    <p:sldId id="404" r:id="rId62"/>
    <p:sldId id="405" r:id="rId63"/>
    <p:sldId id="433" r:id="rId64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100" d="100"/>
          <a:sy n="100" d="100"/>
        </p:scale>
        <p:origin x="-1860" y="-4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defTabSz="954088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defTabSz="954088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 smtClean="0"/>
            </a:lvl1pPr>
          </a:lstStyle>
          <a:p>
            <a:pPr>
              <a:defRPr/>
            </a:pPr>
            <a:fld id="{26A77F05-21B4-440F-BED1-F02D70488B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265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2DA45-37F9-4546-930F-116951D42E40}" type="datetimeFigureOut">
              <a:rPr lang="fr-FR" smtClean="0"/>
              <a:t>03/03/2014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EC61B-8D8B-4E40-9BD6-AA24581010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95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ED063-1752-4195-9F74-727A7265F1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86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BB14-66A3-4D17-B3D8-E0FD1339C2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40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35496" y="6580584"/>
            <a:ext cx="457200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000" smtClean="0">
                <a:solidFill>
                  <a:srgbClr val="009DE0"/>
                </a:solidFill>
                <a:latin typeface="Arial Black" panose="020B0A04020102020204" pitchFamily="34" charset="0"/>
              </a:rPr>
              <a:pPr/>
              <a:t>‹N°›</a:t>
            </a:fld>
            <a:endParaRPr lang="fr-FR" sz="1000" dirty="0">
              <a:solidFill>
                <a:srgbClr val="009DE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23081" y="6609873"/>
            <a:ext cx="25010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0" dirty="0" smtClean="0">
                <a:solidFill>
                  <a:srgbClr val="009DE0"/>
                </a:solidFill>
                <a:latin typeface="Arial Black" panose="020B0A04020102020204" pitchFamily="34" charset="0"/>
              </a:rPr>
              <a:t>S1TE4W01 - Géologie structurale</a:t>
            </a:r>
            <a:endParaRPr lang="fr-FR" sz="1000" b="0" dirty="0">
              <a:solidFill>
                <a:srgbClr val="009DE0"/>
              </a:solidFill>
              <a:latin typeface="Arial Black" panose="020B0A040201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6" descr="pano_motels"/>
          <p:cNvPicPr>
            <a:picLocks noChangeAspect="1" noChangeArrowheads="1"/>
          </p:cNvPicPr>
          <p:nvPr/>
        </p:nvPicPr>
        <p:blipFill rotWithShape="1">
          <a:blip r:embed="rId2" cstate="print"/>
          <a:srcRect l="2747" t="1154" r="-3437" b="1154"/>
          <a:stretch/>
        </p:blipFill>
        <p:spPr bwMode="auto">
          <a:xfrm>
            <a:off x="0" y="1340768"/>
            <a:ext cx="9468544" cy="41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436096" y="5618486"/>
            <a:ext cx="3635896" cy="11228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1520" y="5514097"/>
            <a:ext cx="4114800" cy="1323439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Sébastien </a:t>
            </a:r>
            <a:r>
              <a:rPr lang="fr-FR" sz="2000" b="1" dirty="0" err="1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Zaragosi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Université 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de Bordeaux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lvl="0"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http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://www.zaragosi.fr</a:t>
            </a:r>
            <a:endParaRPr lang="fr-FR" sz="2000" b="1" dirty="0">
              <a:latin typeface="OpenDyslexic" pitchFamily="50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997968" y="68431"/>
            <a:ext cx="5472608" cy="1200329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443A31"/>
                </a:solidFill>
                <a:latin typeface="OpenDyslexic" pitchFamily="50" charset="0"/>
              </a:rPr>
              <a:t>Les déformations :</a:t>
            </a:r>
          </a:p>
          <a:p>
            <a:pPr algn="ctr"/>
            <a:r>
              <a:rPr lang="fr-FR" sz="3600" b="1" dirty="0" smtClean="0">
                <a:solidFill>
                  <a:srgbClr val="443A31"/>
                </a:solidFill>
                <a:latin typeface="OpenDyslexic" pitchFamily="50" charset="0"/>
              </a:rPr>
              <a:t>La tectonique souple</a:t>
            </a:r>
            <a:endParaRPr lang="fr-FR" sz="3600" b="1" dirty="0">
              <a:solidFill>
                <a:srgbClr val="443A31"/>
              </a:solidFill>
              <a:latin typeface="OpenDyslexic" pitchFamily="50" charset="0"/>
            </a:endParaRPr>
          </a:p>
        </p:txBody>
      </p:sp>
      <p:pic>
        <p:nvPicPr>
          <p:cNvPr id="12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589240"/>
            <a:ext cx="3460105" cy="107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lis_isopaque_semblable_anisopa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2657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275856" y="3429000"/>
            <a:ext cx="5328592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Isogones parallèles : pli anisopaque semblable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275856" y="1371600"/>
            <a:ext cx="5328592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Isogones divergents vers le haut : pli </a:t>
            </a:r>
            <a:r>
              <a:rPr lang="fr-FR" sz="1800" dirty="0" err="1">
                <a:latin typeface="OpenDyslexic" pitchFamily="50" charset="0"/>
              </a:rPr>
              <a:t>isopaque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3275856" y="5186363"/>
            <a:ext cx="5328592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Isogones convergents vers le haut : pli anisopaque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plis_semblables_isopaq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55626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60388" y="4164013"/>
            <a:ext cx="2370137" cy="3762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anisopaque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563938" y="4152900"/>
            <a:ext cx="2370137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isopaque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plis_isopa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5438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7381" y="6265863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http://www-geol.unine.ch/cours/geol/09_structure.htm</a:t>
            </a:r>
          </a:p>
        </p:txBody>
      </p:sp>
      <p:pic>
        <p:nvPicPr>
          <p:cNvPr id="14339" name="Picture 3" descr="Hiatlasfold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86507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li_droit_sembl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8486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0" y="6111081"/>
            <a:ext cx="45720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isopaque_de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582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6237892"/>
            <a:ext cx="45720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isopaque_cou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45820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6309900"/>
            <a:ext cx="45720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57200" y="548680"/>
            <a:ext cx="7355160" cy="6009236"/>
            <a:chOff x="457200" y="548680"/>
            <a:chExt cx="5943600" cy="4855978"/>
          </a:xfrm>
        </p:grpSpPr>
        <p:pic>
          <p:nvPicPr>
            <p:cNvPr id="46082" name="Picture 2" descr="detail_crenul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48680"/>
              <a:ext cx="5943600" cy="4124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3" name="Line 5"/>
            <p:cNvSpPr>
              <a:spLocks noChangeShapeType="1"/>
            </p:cNvSpPr>
            <p:nvPr/>
          </p:nvSpPr>
          <p:spPr bwMode="auto">
            <a:xfrm>
              <a:off x="4644008" y="5018895"/>
              <a:ext cx="3175" cy="385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46084" name="Text Box 6"/>
            <p:cNvSpPr txBox="1">
              <a:spLocks noChangeArrowheads="1"/>
            </p:cNvSpPr>
            <p:nvPr/>
          </p:nvSpPr>
          <p:spPr bwMode="auto">
            <a:xfrm>
              <a:off x="5062461" y="4912828"/>
              <a:ext cx="1143000" cy="373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dirty="0">
                  <a:latin typeface="OpenDyslexic" pitchFamily="50" charset="0"/>
                </a:rPr>
                <a:t>0.5cm</a:t>
              </a:r>
            </a:p>
          </p:txBody>
        </p:sp>
        <p:sp>
          <p:nvSpPr>
            <p:cNvPr id="46085" name="Line 8"/>
            <p:cNvSpPr>
              <a:spLocks noChangeShapeType="1"/>
            </p:cNvSpPr>
            <p:nvPr/>
          </p:nvSpPr>
          <p:spPr bwMode="auto">
            <a:xfrm flipH="1">
              <a:off x="4644008" y="5247495"/>
              <a:ext cx="1676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46086" name="Line 9"/>
            <p:cNvSpPr>
              <a:spLocks noChangeShapeType="1"/>
            </p:cNvSpPr>
            <p:nvPr/>
          </p:nvSpPr>
          <p:spPr bwMode="auto">
            <a:xfrm>
              <a:off x="6320408" y="5018895"/>
              <a:ext cx="3175" cy="3857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mot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Mot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91440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pano_mot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essaisdef_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57912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027"/>
          <p:cNvSpPr>
            <a:spLocks noChangeArrowheads="1"/>
          </p:cNvSpPr>
          <p:nvPr/>
        </p:nvSpPr>
        <p:spPr bwMode="auto">
          <a:xfrm>
            <a:off x="457200" y="5029200"/>
            <a:ext cx="6203032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600" dirty="0">
                <a:latin typeface="OpenDyslexic" pitchFamily="50" charset="0"/>
                <a:cs typeface="Times New Roman" pitchFamily="18" charset="0"/>
              </a:rPr>
              <a:t>Comportement cassant : les roches ne subissent peu ou pas de déformation plastique avant la rupture.</a:t>
            </a:r>
            <a:endParaRPr lang="fr-FR" sz="1600" dirty="0">
              <a:latin typeface="OpenDyslexic" pitchFamily="50" charset="0"/>
            </a:endParaRPr>
          </a:p>
        </p:txBody>
      </p:sp>
      <p:sp>
        <p:nvSpPr>
          <p:cNvPr id="3076" name="Rectangle 1028"/>
          <p:cNvSpPr>
            <a:spLocks noChangeArrowheads="1"/>
          </p:cNvSpPr>
          <p:nvPr/>
        </p:nvSpPr>
        <p:spPr bwMode="auto">
          <a:xfrm>
            <a:off x="457200" y="5867400"/>
            <a:ext cx="6203032" cy="5905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FR" sz="1600" dirty="0">
                <a:latin typeface="OpenDyslexic" pitchFamily="50" charset="0"/>
                <a:cs typeface="Times New Roman" pitchFamily="18" charset="0"/>
              </a:rPr>
              <a:t>Comportement ductile : les roches subissent de grandes déformations plastique.</a:t>
            </a:r>
            <a:r>
              <a:rPr lang="fr-FR" sz="1600" dirty="0">
                <a:latin typeface="OpenDyslexic" pitchFamily="50" charset="0"/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Relations entre Contraintes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490538" y="1658938"/>
            <a:ext cx="3577406" cy="18732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 3 La Tectonique Souple</a:t>
            </a:r>
          </a:p>
          <a:p>
            <a:pPr indent="449263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La Géométrie des Plis et Terminologie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Processus du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 pli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isopaque</a:t>
            </a:r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par flexion-glissement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 pli semblable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 plissement par écoulement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Représentation cyclosphérique d’un pli cylindrique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III – Microstructures Associées au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 de flux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-  La foliation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La schistosité de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crénulation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La schistosité de fracture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schistosité - plissement 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Les linéations  d’intersection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 d’allongement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linéations minéralogiques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linéations de gaufrage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linéations plissement  </a:t>
            </a:r>
            <a:endParaRPr lang="fr-FR" i="1" dirty="0"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plis_isopaq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7480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plissement_flex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7051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657600" y="5257800"/>
            <a:ext cx="2570584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à déformation de flanc continue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657600" y="1066800"/>
            <a:ext cx="2570584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à déformation de charnière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657600" y="3082925"/>
            <a:ext cx="2570584" cy="92333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à déformation de flanc discontinue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plis_failles_conjugu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68580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28" descr="plis_f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121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1030"/>
          <p:cNvSpPr txBox="1">
            <a:spLocks noChangeArrowheads="1"/>
          </p:cNvSpPr>
          <p:nvPr/>
        </p:nvSpPr>
        <p:spPr bwMode="auto">
          <a:xfrm>
            <a:off x="457200" y="63246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26630" name="Text Box 1031"/>
          <p:cNvSpPr txBox="1">
            <a:spLocks noChangeArrowheads="1"/>
          </p:cNvSpPr>
          <p:nvPr/>
        </p:nvSpPr>
        <p:spPr bwMode="auto">
          <a:xfrm>
            <a:off x="251520" y="533400"/>
            <a:ext cx="403860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Déformations sur les flancs</a:t>
            </a:r>
            <a:endParaRPr lang="fr-FR" sz="1800" dirty="0">
              <a:latin typeface="OpenDyslexic" pitchFamily="50" charset="0"/>
            </a:endParaRPr>
          </a:p>
        </p:txBody>
      </p:sp>
      <p:pic>
        <p:nvPicPr>
          <p:cNvPr id="149512" name="Picture 1032" descr="DSC076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20713"/>
            <a:ext cx="3586163" cy="26892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251520" y="533400"/>
            <a:ext cx="3662004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Déformations sur les flancs</a:t>
            </a:r>
            <a:endParaRPr lang="fr-FR" sz="1800" dirty="0">
              <a:latin typeface="OpenDyslexic" pitchFamily="50" charset="0"/>
            </a:endParaRPr>
          </a:p>
        </p:txBody>
      </p:sp>
      <p:pic>
        <p:nvPicPr>
          <p:cNvPr id="27652" name="Picture 7" descr="DSC07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52663"/>
            <a:ext cx="57594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DSC077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92150"/>
            <a:ext cx="35210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7019925" y="2636838"/>
            <a:ext cx="215900" cy="1444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grpSp>
        <p:nvGrpSpPr>
          <p:cNvPr id="205837" name="Group 13"/>
          <p:cNvGrpSpPr>
            <a:grpSpLocks/>
          </p:cNvGrpSpPr>
          <p:nvPr/>
        </p:nvGrpSpPr>
        <p:grpSpPr bwMode="auto">
          <a:xfrm>
            <a:off x="468313" y="3644900"/>
            <a:ext cx="4810125" cy="923925"/>
            <a:chOff x="295" y="2296"/>
            <a:chExt cx="3030" cy="582"/>
          </a:xfrm>
        </p:grpSpPr>
        <p:sp>
          <p:nvSpPr>
            <p:cNvPr id="27656" name="AutoShape 11"/>
            <p:cNvSpPr>
              <a:spLocks noChangeArrowheads="1"/>
            </p:cNvSpPr>
            <p:nvPr/>
          </p:nvSpPr>
          <p:spPr bwMode="auto">
            <a:xfrm rot="600000">
              <a:off x="295" y="2296"/>
              <a:ext cx="672" cy="264"/>
            </a:xfrm>
            <a:prstGeom prst="rightArrow">
              <a:avLst>
                <a:gd name="adj1" fmla="val 50000"/>
                <a:gd name="adj2" fmla="val 6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7657" name="AutoShape 12"/>
            <p:cNvSpPr>
              <a:spLocks noChangeArrowheads="1"/>
            </p:cNvSpPr>
            <p:nvPr/>
          </p:nvSpPr>
          <p:spPr bwMode="auto">
            <a:xfrm rot="-10500000">
              <a:off x="2653" y="2614"/>
              <a:ext cx="672" cy="264"/>
            </a:xfrm>
            <a:prstGeom prst="rightArrow">
              <a:avLst>
                <a:gd name="adj1" fmla="val 50000"/>
                <a:gd name="adj2" fmla="val 6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OpenDyslexic" pitchFamily="50" charset="0"/>
              </a:endParaRP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stries_glissement_banc_ba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92" y="1633985"/>
            <a:ext cx="5256584" cy="262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638300" y="4281305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1520" y="533400"/>
            <a:ext cx="3662004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Déformations sur les flancs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89919" y="1052736"/>
            <a:ext cx="4082356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Le glissement bancs sur bancs</a:t>
            </a:r>
            <a:endParaRPr lang="fr-FR" sz="1800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pli_deformation_charni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4" y="914400"/>
            <a:ext cx="39766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plis_charniere_deforme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75" y="2669026"/>
            <a:ext cx="257175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Line 6"/>
          <p:cNvSpPr>
            <a:spLocks noChangeShapeType="1"/>
          </p:cNvSpPr>
          <p:nvPr/>
        </p:nvSpPr>
        <p:spPr bwMode="auto">
          <a:xfrm>
            <a:off x="5530250" y="5164137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25606" name="Line 9"/>
          <p:cNvSpPr>
            <a:spLocks noChangeShapeType="1"/>
          </p:cNvSpPr>
          <p:nvPr/>
        </p:nvSpPr>
        <p:spPr bwMode="auto">
          <a:xfrm>
            <a:off x="6063650" y="5087937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25607" name="Line 10"/>
          <p:cNvSpPr>
            <a:spLocks noChangeShapeType="1"/>
          </p:cNvSpPr>
          <p:nvPr/>
        </p:nvSpPr>
        <p:spPr bwMode="auto">
          <a:xfrm>
            <a:off x="5530250" y="5087937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5454050" y="47831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OpenDyslexic" pitchFamily="50" charset="0"/>
              </a:rPr>
              <a:t>1cm</a:t>
            </a:r>
          </a:p>
        </p:txBody>
      </p:sp>
      <p:sp>
        <p:nvSpPr>
          <p:cNvPr id="25609" name="Text Box 13"/>
          <p:cNvSpPr txBox="1">
            <a:spLocks noChangeArrowheads="1"/>
          </p:cNvSpPr>
          <p:nvPr/>
        </p:nvSpPr>
        <p:spPr bwMode="auto">
          <a:xfrm>
            <a:off x="457200" y="63246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251520" y="533400"/>
            <a:ext cx="411480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Déformations sur la charnière</a:t>
            </a:r>
            <a:endParaRPr lang="fr-FR" sz="1800" dirty="0">
              <a:latin typeface="OpenDyslexic" pitchFamily="50" charset="0"/>
            </a:endParaRPr>
          </a:p>
        </p:txBody>
      </p:sp>
      <p:pic>
        <p:nvPicPr>
          <p:cNvPr id="25611" name="Picture 15" descr="plis_charniere_deforme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250"/>
            <a:ext cx="24907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72" name="Group 16"/>
          <p:cNvGrpSpPr>
            <a:grpSpLocks/>
          </p:cNvGrpSpPr>
          <p:nvPr/>
        </p:nvGrpSpPr>
        <p:grpSpPr bwMode="auto">
          <a:xfrm>
            <a:off x="5635625" y="1470025"/>
            <a:ext cx="714375" cy="1655763"/>
            <a:chOff x="4920" y="816"/>
            <a:chExt cx="381" cy="870"/>
          </a:xfrm>
        </p:grpSpPr>
        <p:sp>
          <p:nvSpPr>
            <p:cNvPr id="25613" name="Freeform 17"/>
            <p:cNvSpPr>
              <a:spLocks/>
            </p:cNvSpPr>
            <p:nvPr/>
          </p:nvSpPr>
          <p:spPr bwMode="auto">
            <a:xfrm>
              <a:off x="4968" y="816"/>
              <a:ext cx="168" cy="870"/>
            </a:xfrm>
            <a:custGeom>
              <a:avLst/>
              <a:gdLst>
                <a:gd name="T0" fmla="*/ 168 w 168"/>
                <a:gd name="T1" fmla="*/ 0 h 870"/>
                <a:gd name="T2" fmla="*/ 132 w 168"/>
                <a:gd name="T3" fmla="*/ 42 h 870"/>
                <a:gd name="T4" fmla="*/ 102 w 168"/>
                <a:gd name="T5" fmla="*/ 96 h 870"/>
                <a:gd name="T6" fmla="*/ 78 w 168"/>
                <a:gd name="T7" fmla="*/ 153 h 870"/>
                <a:gd name="T8" fmla="*/ 57 w 168"/>
                <a:gd name="T9" fmla="*/ 219 h 870"/>
                <a:gd name="T10" fmla="*/ 42 w 168"/>
                <a:gd name="T11" fmla="*/ 267 h 870"/>
                <a:gd name="T12" fmla="*/ 21 w 168"/>
                <a:gd name="T13" fmla="*/ 318 h 870"/>
                <a:gd name="T14" fmla="*/ 3 w 168"/>
                <a:gd name="T15" fmla="*/ 369 h 870"/>
                <a:gd name="T16" fmla="*/ 3 w 168"/>
                <a:gd name="T17" fmla="*/ 411 h 870"/>
                <a:gd name="T18" fmla="*/ 12 w 168"/>
                <a:gd name="T19" fmla="*/ 456 h 870"/>
                <a:gd name="T20" fmla="*/ 33 w 168"/>
                <a:gd name="T21" fmla="*/ 510 h 870"/>
                <a:gd name="T22" fmla="*/ 54 w 168"/>
                <a:gd name="T23" fmla="*/ 594 h 870"/>
                <a:gd name="T24" fmla="*/ 42 w 168"/>
                <a:gd name="T25" fmla="*/ 681 h 870"/>
                <a:gd name="T26" fmla="*/ 51 w 168"/>
                <a:gd name="T27" fmla="*/ 750 h 870"/>
                <a:gd name="T28" fmla="*/ 60 w 168"/>
                <a:gd name="T29" fmla="*/ 816 h 870"/>
                <a:gd name="T30" fmla="*/ 60 w 168"/>
                <a:gd name="T31" fmla="*/ 870 h 8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8" h="870">
                  <a:moveTo>
                    <a:pt x="168" y="0"/>
                  </a:moveTo>
                  <a:cubicBezTo>
                    <a:pt x="155" y="13"/>
                    <a:pt x="143" y="26"/>
                    <a:pt x="132" y="42"/>
                  </a:cubicBezTo>
                  <a:cubicBezTo>
                    <a:pt x="121" y="58"/>
                    <a:pt x="111" y="78"/>
                    <a:pt x="102" y="96"/>
                  </a:cubicBezTo>
                  <a:cubicBezTo>
                    <a:pt x="93" y="114"/>
                    <a:pt x="85" y="133"/>
                    <a:pt x="78" y="153"/>
                  </a:cubicBezTo>
                  <a:cubicBezTo>
                    <a:pt x="71" y="173"/>
                    <a:pt x="63" y="200"/>
                    <a:pt x="57" y="219"/>
                  </a:cubicBezTo>
                  <a:cubicBezTo>
                    <a:pt x="51" y="238"/>
                    <a:pt x="48" y="251"/>
                    <a:pt x="42" y="267"/>
                  </a:cubicBezTo>
                  <a:cubicBezTo>
                    <a:pt x="36" y="283"/>
                    <a:pt x="27" y="301"/>
                    <a:pt x="21" y="318"/>
                  </a:cubicBezTo>
                  <a:cubicBezTo>
                    <a:pt x="15" y="335"/>
                    <a:pt x="6" y="354"/>
                    <a:pt x="3" y="369"/>
                  </a:cubicBezTo>
                  <a:cubicBezTo>
                    <a:pt x="0" y="384"/>
                    <a:pt x="2" y="397"/>
                    <a:pt x="3" y="411"/>
                  </a:cubicBezTo>
                  <a:cubicBezTo>
                    <a:pt x="4" y="425"/>
                    <a:pt x="7" y="440"/>
                    <a:pt x="12" y="456"/>
                  </a:cubicBezTo>
                  <a:cubicBezTo>
                    <a:pt x="17" y="472"/>
                    <a:pt x="26" y="487"/>
                    <a:pt x="33" y="510"/>
                  </a:cubicBezTo>
                  <a:cubicBezTo>
                    <a:pt x="40" y="533"/>
                    <a:pt x="53" y="566"/>
                    <a:pt x="54" y="594"/>
                  </a:cubicBezTo>
                  <a:cubicBezTo>
                    <a:pt x="55" y="622"/>
                    <a:pt x="42" y="655"/>
                    <a:pt x="42" y="681"/>
                  </a:cubicBezTo>
                  <a:cubicBezTo>
                    <a:pt x="42" y="707"/>
                    <a:pt x="48" y="728"/>
                    <a:pt x="51" y="750"/>
                  </a:cubicBezTo>
                  <a:cubicBezTo>
                    <a:pt x="54" y="772"/>
                    <a:pt x="58" y="796"/>
                    <a:pt x="60" y="816"/>
                  </a:cubicBezTo>
                  <a:cubicBezTo>
                    <a:pt x="62" y="836"/>
                    <a:pt x="61" y="853"/>
                    <a:pt x="60" y="870"/>
                  </a:cubicBezTo>
                </a:path>
              </a:pathLst>
            </a:cu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14" name="Freeform 18"/>
            <p:cNvSpPr>
              <a:spLocks/>
            </p:cNvSpPr>
            <p:nvPr/>
          </p:nvSpPr>
          <p:spPr bwMode="auto">
            <a:xfrm>
              <a:off x="4992" y="1104"/>
              <a:ext cx="279" cy="444"/>
            </a:xfrm>
            <a:custGeom>
              <a:avLst/>
              <a:gdLst>
                <a:gd name="T0" fmla="*/ 0 w 279"/>
                <a:gd name="T1" fmla="*/ 0 h 444"/>
                <a:gd name="T2" fmla="*/ 36 w 279"/>
                <a:gd name="T3" fmla="*/ 42 h 444"/>
                <a:gd name="T4" fmla="*/ 48 w 279"/>
                <a:gd name="T5" fmla="*/ 69 h 444"/>
                <a:gd name="T6" fmla="*/ 60 w 279"/>
                <a:gd name="T7" fmla="*/ 102 h 444"/>
                <a:gd name="T8" fmla="*/ 87 w 279"/>
                <a:gd name="T9" fmla="*/ 138 h 444"/>
                <a:gd name="T10" fmla="*/ 126 w 279"/>
                <a:gd name="T11" fmla="*/ 180 h 444"/>
                <a:gd name="T12" fmla="*/ 153 w 279"/>
                <a:gd name="T13" fmla="*/ 216 h 444"/>
                <a:gd name="T14" fmla="*/ 171 w 279"/>
                <a:gd name="T15" fmla="*/ 249 h 444"/>
                <a:gd name="T16" fmla="*/ 198 w 279"/>
                <a:gd name="T17" fmla="*/ 297 h 444"/>
                <a:gd name="T18" fmla="*/ 225 w 279"/>
                <a:gd name="T19" fmla="*/ 348 h 444"/>
                <a:gd name="T20" fmla="*/ 255 w 279"/>
                <a:gd name="T21" fmla="*/ 414 h 444"/>
                <a:gd name="T22" fmla="*/ 279 w 279"/>
                <a:gd name="T23" fmla="*/ 444 h 4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9" h="444">
                  <a:moveTo>
                    <a:pt x="0" y="0"/>
                  </a:moveTo>
                  <a:cubicBezTo>
                    <a:pt x="14" y="15"/>
                    <a:pt x="28" y="31"/>
                    <a:pt x="36" y="42"/>
                  </a:cubicBezTo>
                  <a:cubicBezTo>
                    <a:pt x="44" y="53"/>
                    <a:pt x="44" y="59"/>
                    <a:pt x="48" y="69"/>
                  </a:cubicBezTo>
                  <a:cubicBezTo>
                    <a:pt x="52" y="79"/>
                    <a:pt x="54" y="91"/>
                    <a:pt x="60" y="102"/>
                  </a:cubicBezTo>
                  <a:cubicBezTo>
                    <a:pt x="66" y="113"/>
                    <a:pt x="76" y="125"/>
                    <a:pt x="87" y="138"/>
                  </a:cubicBezTo>
                  <a:cubicBezTo>
                    <a:pt x="98" y="151"/>
                    <a:pt x="115" y="167"/>
                    <a:pt x="126" y="180"/>
                  </a:cubicBezTo>
                  <a:cubicBezTo>
                    <a:pt x="137" y="193"/>
                    <a:pt x="146" y="204"/>
                    <a:pt x="153" y="216"/>
                  </a:cubicBezTo>
                  <a:cubicBezTo>
                    <a:pt x="160" y="228"/>
                    <a:pt x="164" y="236"/>
                    <a:pt x="171" y="249"/>
                  </a:cubicBezTo>
                  <a:cubicBezTo>
                    <a:pt x="178" y="262"/>
                    <a:pt x="189" y="280"/>
                    <a:pt x="198" y="297"/>
                  </a:cubicBezTo>
                  <a:cubicBezTo>
                    <a:pt x="207" y="314"/>
                    <a:pt x="216" y="329"/>
                    <a:pt x="225" y="348"/>
                  </a:cubicBezTo>
                  <a:cubicBezTo>
                    <a:pt x="234" y="367"/>
                    <a:pt x="246" y="398"/>
                    <a:pt x="255" y="414"/>
                  </a:cubicBezTo>
                  <a:cubicBezTo>
                    <a:pt x="264" y="430"/>
                    <a:pt x="271" y="437"/>
                    <a:pt x="279" y="444"/>
                  </a:cubicBezTo>
                </a:path>
              </a:pathLst>
            </a:cu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15" name="Line 19"/>
            <p:cNvSpPr>
              <a:spLocks noChangeShapeType="1"/>
            </p:cNvSpPr>
            <p:nvPr/>
          </p:nvSpPr>
          <p:spPr bwMode="auto">
            <a:xfrm>
              <a:off x="4935" y="1248"/>
              <a:ext cx="57" cy="162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16" name="Line 20"/>
            <p:cNvSpPr>
              <a:spLocks noChangeShapeType="1"/>
            </p:cNvSpPr>
            <p:nvPr/>
          </p:nvSpPr>
          <p:spPr bwMode="auto">
            <a:xfrm>
              <a:off x="5007" y="1236"/>
              <a:ext cx="57" cy="162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17" name="Line 21"/>
            <p:cNvSpPr>
              <a:spLocks noChangeShapeType="1"/>
            </p:cNvSpPr>
            <p:nvPr/>
          </p:nvSpPr>
          <p:spPr bwMode="auto">
            <a:xfrm>
              <a:off x="5166" y="1434"/>
              <a:ext cx="66" cy="141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18" name="Line 22"/>
            <p:cNvSpPr>
              <a:spLocks noChangeShapeType="1"/>
            </p:cNvSpPr>
            <p:nvPr/>
          </p:nvSpPr>
          <p:spPr bwMode="auto">
            <a:xfrm>
              <a:off x="5235" y="1398"/>
              <a:ext cx="66" cy="141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19" name="Line 23"/>
            <p:cNvSpPr>
              <a:spLocks noChangeShapeType="1"/>
            </p:cNvSpPr>
            <p:nvPr/>
          </p:nvSpPr>
          <p:spPr bwMode="auto">
            <a:xfrm>
              <a:off x="5238" y="1401"/>
              <a:ext cx="57" cy="45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20" name="Line 24"/>
            <p:cNvSpPr>
              <a:spLocks noChangeShapeType="1"/>
            </p:cNvSpPr>
            <p:nvPr/>
          </p:nvSpPr>
          <p:spPr bwMode="auto">
            <a:xfrm>
              <a:off x="5178" y="1530"/>
              <a:ext cx="57" cy="45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21" name="Line 25"/>
            <p:cNvSpPr>
              <a:spLocks noChangeShapeType="1"/>
            </p:cNvSpPr>
            <p:nvPr/>
          </p:nvSpPr>
          <p:spPr bwMode="auto">
            <a:xfrm flipV="1">
              <a:off x="5067" y="1332"/>
              <a:ext cx="15" cy="6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5622" name="Line 26"/>
            <p:cNvSpPr>
              <a:spLocks noChangeShapeType="1"/>
            </p:cNvSpPr>
            <p:nvPr/>
          </p:nvSpPr>
          <p:spPr bwMode="auto">
            <a:xfrm flipH="1">
              <a:off x="4920" y="1254"/>
              <a:ext cx="12" cy="6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lissement_isopa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275824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843808" y="6356122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3923928" y="3492909"/>
            <a:ext cx="28956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Replis  / Disharmonies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923928" y="5517232"/>
            <a:ext cx="28956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Failles inverses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51520" y="533400"/>
            <a:ext cx="411480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Déformations sur la charnière</a:t>
            </a:r>
            <a:endParaRPr lang="fr-FR" sz="1800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843808" y="6453336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742764" y="6077098"/>
            <a:ext cx="28956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Replis  / Disharmonies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654745" y="3240838"/>
            <a:ext cx="28956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Failles inverses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2" y="867798"/>
            <a:ext cx="3466728" cy="227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98962"/>
            <a:ext cx="3466728" cy="227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27" descr="plis_disharmoniq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84228"/>
            <a:ext cx="2304256" cy="228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139952" y="1058656"/>
            <a:ext cx="3134601" cy="2564145"/>
            <a:chOff x="4139952" y="616686"/>
            <a:chExt cx="3134601" cy="2564145"/>
          </a:xfrm>
        </p:grpSpPr>
        <p:grpSp>
          <p:nvGrpSpPr>
            <p:cNvPr id="2" name="Groupe 1"/>
            <p:cNvGrpSpPr/>
            <p:nvPr/>
          </p:nvGrpSpPr>
          <p:grpSpPr>
            <a:xfrm>
              <a:off x="5569032" y="616686"/>
              <a:ext cx="1705521" cy="2564145"/>
              <a:chOff x="6935788" y="457200"/>
              <a:chExt cx="2078037" cy="3124200"/>
            </a:xfrm>
          </p:grpSpPr>
          <p:pic>
            <p:nvPicPr>
              <p:cNvPr id="148488" name="Picture 8" descr="plis_charniere_deformee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788" y="457200"/>
                <a:ext cx="2078037" cy="312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8500" name="Group 20"/>
              <p:cNvGrpSpPr>
                <a:grpSpLocks/>
              </p:cNvGrpSpPr>
              <p:nvPr/>
            </p:nvGrpSpPr>
            <p:grpSpPr bwMode="auto">
              <a:xfrm>
                <a:off x="7810500" y="1295400"/>
                <a:ext cx="604838" cy="1381125"/>
                <a:chOff x="4920" y="816"/>
                <a:chExt cx="381" cy="870"/>
              </a:xfrm>
            </p:grpSpPr>
            <p:sp>
              <p:nvSpPr>
                <p:cNvPr id="29705" name="Freeform 9"/>
                <p:cNvSpPr>
                  <a:spLocks/>
                </p:cNvSpPr>
                <p:nvPr/>
              </p:nvSpPr>
              <p:spPr bwMode="auto">
                <a:xfrm>
                  <a:off x="4968" y="816"/>
                  <a:ext cx="168" cy="870"/>
                </a:xfrm>
                <a:custGeom>
                  <a:avLst/>
                  <a:gdLst>
                    <a:gd name="T0" fmla="*/ 168 w 168"/>
                    <a:gd name="T1" fmla="*/ 0 h 870"/>
                    <a:gd name="T2" fmla="*/ 132 w 168"/>
                    <a:gd name="T3" fmla="*/ 42 h 870"/>
                    <a:gd name="T4" fmla="*/ 102 w 168"/>
                    <a:gd name="T5" fmla="*/ 96 h 870"/>
                    <a:gd name="T6" fmla="*/ 78 w 168"/>
                    <a:gd name="T7" fmla="*/ 153 h 870"/>
                    <a:gd name="T8" fmla="*/ 57 w 168"/>
                    <a:gd name="T9" fmla="*/ 219 h 870"/>
                    <a:gd name="T10" fmla="*/ 42 w 168"/>
                    <a:gd name="T11" fmla="*/ 267 h 870"/>
                    <a:gd name="T12" fmla="*/ 21 w 168"/>
                    <a:gd name="T13" fmla="*/ 318 h 870"/>
                    <a:gd name="T14" fmla="*/ 3 w 168"/>
                    <a:gd name="T15" fmla="*/ 369 h 870"/>
                    <a:gd name="T16" fmla="*/ 3 w 168"/>
                    <a:gd name="T17" fmla="*/ 411 h 870"/>
                    <a:gd name="T18" fmla="*/ 12 w 168"/>
                    <a:gd name="T19" fmla="*/ 456 h 870"/>
                    <a:gd name="T20" fmla="*/ 33 w 168"/>
                    <a:gd name="T21" fmla="*/ 510 h 870"/>
                    <a:gd name="T22" fmla="*/ 54 w 168"/>
                    <a:gd name="T23" fmla="*/ 594 h 870"/>
                    <a:gd name="T24" fmla="*/ 42 w 168"/>
                    <a:gd name="T25" fmla="*/ 681 h 870"/>
                    <a:gd name="T26" fmla="*/ 51 w 168"/>
                    <a:gd name="T27" fmla="*/ 750 h 870"/>
                    <a:gd name="T28" fmla="*/ 60 w 168"/>
                    <a:gd name="T29" fmla="*/ 816 h 870"/>
                    <a:gd name="T30" fmla="*/ 60 w 168"/>
                    <a:gd name="T31" fmla="*/ 870 h 87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68" h="870">
                      <a:moveTo>
                        <a:pt x="168" y="0"/>
                      </a:moveTo>
                      <a:cubicBezTo>
                        <a:pt x="155" y="13"/>
                        <a:pt x="143" y="26"/>
                        <a:pt x="132" y="42"/>
                      </a:cubicBezTo>
                      <a:cubicBezTo>
                        <a:pt x="121" y="58"/>
                        <a:pt x="111" y="78"/>
                        <a:pt x="102" y="96"/>
                      </a:cubicBezTo>
                      <a:cubicBezTo>
                        <a:pt x="93" y="114"/>
                        <a:pt x="85" y="133"/>
                        <a:pt x="78" y="153"/>
                      </a:cubicBezTo>
                      <a:cubicBezTo>
                        <a:pt x="71" y="173"/>
                        <a:pt x="63" y="200"/>
                        <a:pt x="57" y="219"/>
                      </a:cubicBezTo>
                      <a:cubicBezTo>
                        <a:pt x="51" y="238"/>
                        <a:pt x="48" y="251"/>
                        <a:pt x="42" y="267"/>
                      </a:cubicBezTo>
                      <a:cubicBezTo>
                        <a:pt x="36" y="283"/>
                        <a:pt x="27" y="301"/>
                        <a:pt x="21" y="318"/>
                      </a:cubicBezTo>
                      <a:cubicBezTo>
                        <a:pt x="15" y="335"/>
                        <a:pt x="6" y="354"/>
                        <a:pt x="3" y="369"/>
                      </a:cubicBezTo>
                      <a:cubicBezTo>
                        <a:pt x="0" y="384"/>
                        <a:pt x="2" y="397"/>
                        <a:pt x="3" y="411"/>
                      </a:cubicBezTo>
                      <a:cubicBezTo>
                        <a:pt x="4" y="425"/>
                        <a:pt x="7" y="440"/>
                        <a:pt x="12" y="456"/>
                      </a:cubicBezTo>
                      <a:cubicBezTo>
                        <a:pt x="17" y="472"/>
                        <a:pt x="26" y="487"/>
                        <a:pt x="33" y="510"/>
                      </a:cubicBezTo>
                      <a:cubicBezTo>
                        <a:pt x="40" y="533"/>
                        <a:pt x="53" y="566"/>
                        <a:pt x="54" y="594"/>
                      </a:cubicBezTo>
                      <a:cubicBezTo>
                        <a:pt x="55" y="622"/>
                        <a:pt x="42" y="655"/>
                        <a:pt x="42" y="681"/>
                      </a:cubicBezTo>
                      <a:cubicBezTo>
                        <a:pt x="42" y="707"/>
                        <a:pt x="48" y="728"/>
                        <a:pt x="51" y="750"/>
                      </a:cubicBezTo>
                      <a:cubicBezTo>
                        <a:pt x="54" y="772"/>
                        <a:pt x="58" y="796"/>
                        <a:pt x="60" y="816"/>
                      </a:cubicBezTo>
                      <a:cubicBezTo>
                        <a:pt x="62" y="836"/>
                        <a:pt x="61" y="853"/>
                        <a:pt x="60" y="870"/>
                      </a:cubicBezTo>
                    </a:path>
                  </a:pathLst>
                </a:cu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06" name="Freeform 10"/>
                <p:cNvSpPr>
                  <a:spLocks/>
                </p:cNvSpPr>
                <p:nvPr/>
              </p:nvSpPr>
              <p:spPr bwMode="auto">
                <a:xfrm>
                  <a:off x="4992" y="1104"/>
                  <a:ext cx="279" cy="444"/>
                </a:xfrm>
                <a:custGeom>
                  <a:avLst/>
                  <a:gdLst>
                    <a:gd name="T0" fmla="*/ 0 w 279"/>
                    <a:gd name="T1" fmla="*/ 0 h 444"/>
                    <a:gd name="T2" fmla="*/ 36 w 279"/>
                    <a:gd name="T3" fmla="*/ 42 h 444"/>
                    <a:gd name="T4" fmla="*/ 48 w 279"/>
                    <a:gd name="T5" fmla="*/ 69 h 444"/>
                    <a:gd name="T6" fmla="*/ 60 w 279"/>
                    <a:gd name="T7" fmla="*/ 102 h 444"/>
                    <a:gd name="T8" fmla="*/ 87 w 279"/>
                    <a:gd name="T9" fmla="*/ 138 h 444"/>
                    <a:gd name="T10" fmla="*/ 126 w 279"/>
                    <a:gd name="T11" fmla="*/ 180 h 444"/>
                    <a:gd name="T12" fmla="*/ 153 w 279"/>
                    <a:gd name="T13" fmla="*/ 216 h 444"/>
                    <a:gd name="T14" fmla="*/ 171 w 279"/>
                    <a:gd name="T15" fmla="*/ 249 h 444"/>
                    <a:gd name="T16" fmla="*/ 198 w 279"/>
                    <a:gd name="T17" fmla="*/ 297 h 444"/>
                    <a:gd name="T18" fmla="*/ 225 w 279"/>
                    <a:gd name="T19" fmla="*/ 348 h 444"/>
                    <a:gd name="T20" fmla="*/ 255 w 279"/>
                    <a:gd name="T21" fmla="*/ 414 h 444"/>
                    <a:gd name="T22" fmla="*/ 279 w 279"/>
                    <a:gd name="T23" fmla="*/ 444 h 44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79" h="444">
                      <a:moveTo>
                        <a:pt x="0" y="0"/>
                      </a:moveTo>
                      <a:cubicBezTo>
                        <a:pt x="14" y="15"/>
                        <a:pt x="28" y="31"/>
                        <a:pt x="36" y="42"/>
                      </a:cubicBezTo>
                      <a:cubicBezTo>
                        <a:pt x="44" y="53"/>
                        <a:pt x="44" y="59"/>
                        <a:pt x="48" y="69"/>
                      </a:cubicBezTo>
                      <a:cubicBezTo>
                        <a:pt x="52" y="79"/>
                        <a:pt x="54" y="91"/>
                        <a:pt x="60" y="102"/>
                      </a:cubicBezTo>
                      <a:cubicBezTo>
                        <a:pt x="66" y="113"/>
                        <a:pt x="76" y="125"/>
                        <a:pt x="87" y="138"/>
                      </a:cubicBezTo>
                      <a:cubicBezTo>
                        <a:pt x="98" y="151"/>
                        <a:pt x="115" y="167"/>
                        <a:pt x="126" y="180"/>
                      </a:cubicBezTo>
                      <a:cubicBezTo>
                        <a:pt x="137" y="193"/>
                        <a:pt x="146" y="204"/>
                        <a:pt x="153" y="216"/>
                      </a:cubicBezTo>
                      <a:cubicBezTo>
                        <a:pt x="160" y="228"/>
                        <a:pt x="164" y="236"/>
                        <a:pt x="171" y="249"/>
                      </a:cubicBezTo>
                      <a:cubicBezTo>
                        <a:pt x="178" y="262"/>
                        <a:pt x="189" y="280"/>
                        <a:pt x="198" y="297"/>
                      </a:cubicBezTo>
                      <a:cubicBezTo>
                        <a:pt x="207" y="314"/>
                        <a:pt x="216" y="329"/>
                        <a:pt x="225" y="348"/>
                      </a:cubicBezTo>
                      <a:cubicBezTo>
                        <a:pt x="234" y="367"/>
                        <a:pt x="246" y="398"/>
                        <a:pt x="255" y="414"/>
                      </a:cubicBezTo>
                      <a:cubicBezTo>
                        <a:pt x="264" y="430"/>
                        <a:pt x="271" y="437"/>
                        <a:pt x="279" y="444"/>
                      </a:cubicBezTo>
                    </a:path>
                  </a:pathLst>
                </a:cu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07" name="Line 12"/>
                <p:cNvSpPr>
                  <a:spLocks noChangeShapeType="1"/>
                </p:cNvSpPr>
                <p:nvPr/>
              </p:nvSpPr>
              <p:spPr bwMode="auto">
                <a:xfrm>
                  <a:off x="4935" y="1248"/>
                  <a:ext cx="57" cy="162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08" name="Line 13"/>
                <p:cNvSpPr>
                  <a:spLocks noChangeShapeType="1"/>
                </p:cNvSpPr>
                <p:nvPr/>
              </p:nvSpPr>
              <p:spPr bwMode="auto">
                <a:xfrm>
                  <a:off x="5007" y="1236"/>
                  <a:ext cx="57" cy="162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09" name="Line 14"/>
                <p:cNvSpPr>
                  <a:spLocks noChangeShapeType="1"/>
                </p:cNvSpPr>
                <p:nvPr/>
              </p:nvSpPr>
              <p:spPr bwMode="auto">
                <a:xfrm>
                  <a:off x="5166" y="1434"/>
                  <a:ext cx="66" cy="14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10" name="Line 15"/>
                <p:cNvSpPr>
                  <a:spLocks noChangeShapeType="1"/>
                </p:cNvSpPr>
                <p:nvPr/>
              </p:nvSpPr>
              <p:spPr bwMode="auto">
                <a:xfrm>
                  <a:off x="5235" y="1398"/>
                  <a:ext cx="66" cy="14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11" name="Line 16"/>
                <p:cNvSpPr>
                  <a:spLocks noChangeShapeType="1"/>
                </p:cNvSpPr>
                <p:nvPr/>
              </p:nvSpPr>
              <p:spPr bwMode="auto">
                <a:xfrm>
                  <a:off x="5238" y="1401"/>
                  <a:ext cx="57" cy="45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12" name="Line 17"/>
                <p:cNvSpPr>
                  <a:spLocks noChangeShapeType="1"/>
                </p:cNvSpPr>
                <p:nvPr/>
              </p:nvSpPr>
              <p:spPr bwMode="auto">
                <a:xfrm>
                  <a:off x="5178" y="1530"/>
                  <a:ext cx="57" cy="45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13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5067" y="1332"/>
                  <a:ext cx="15" cy="60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  <p:sp>
              <p:nvSpPr>
                <p:cNvPr id="29714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920" y="1254"/>
                  <a:ext cx="12" cy="66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OpenDyslexic" pitchFamily="50" charset="0"/>
                  </a:endParaRPr>
                </a:p>
              </p:txBody>
            </p:sp>
          </p:grpSp>
        </p:grpSp>
        <p:sp>
          <p:nvSpPr>
            <p:cNvPr id="3" name="Flèche droite 2"/>
            <p:cNvSpPr/>
            <p:nvPr/>
          </p:nvSpPr>
          <p:spPr>
            <a:xfrm>
              <a:off x="4139952" y="1772816"/>
              <a:ext cx="1036834" cy="381966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OpenDyslexic" pitchFamily="50" charset="0"/>
              </a:endParaRPr>
            </a:p>
          </p:txBody>
        </p:sp>
      </p:grpSp>
      <p:sp>
        <p:nvSpPr>
          <p:cNvPr id="25" name="Flèche droite 24"/>
          <p:cNvSpPr/>
          <p:nvPr/>
        </p:nvSpPr>
        <p:spPr>
          <a:xfrm>
            <a:off x="4139952" y="5023098"/>
            <a:ext cx="1036834" cy="38196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OpenDyslexic" pitchFamily="50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1520" y="533400"/>
            <a:ext cx="411480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Déformations sur la charnière</a:t>
            </a:r>
            <a:endParaRPr lang="fr-FR" sz="1800" dirty="0">
              <a:latin typeface="OpenDyslex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plis_disharmonique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8" y="980728"/>
            <a:ext cx="7553572" cy="54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124200" y="6381908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le pli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isopaque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par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flexion-glissement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51520" y="533400"/>
            <a:ext cx="411480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Déformations sur la charnière</a:t>
            </a:r>
            <a:endParaRPr lang="fr-FR" sz="1800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500063" y="1095375"/>
            <a:ext cx="3567881" cy="204788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 3 La Tectonique Souple</a:t>
            </a:r>
          </a:p>
          <a:p>
            <a:pPr indent="449263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La Géométrie des Plis et Terminologie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Processus du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 pli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isopaque</a:t>
            </a:r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par flexion-glissement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 pli semblable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 plissement par écoulement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Représentation cyclosphérique d’un pli cylindrique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III – Microstructures Associées au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 de flux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-  La foliation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La schistosité de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crénulation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La schistosité de fracture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schistosité - plissement 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Les linéations  d’intersection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 d’allongement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linéations minéralogiques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linéations de gaufrage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linéations plissement  </a:t>
            </a:r>
            <a:endParaRPr lang="fr-FR" i="1" dirty="0"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06512" y="1816199"/>
            <a:ext cx="2065238" cy="18732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 3 La Tectonique Souple</a:t>
            </a:r>
          </a:p>
          <a:p>
            <a:pPr indent="449263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La Géométrie des Plis et Terminologie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Processus du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 pli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isopaque</a:t>
            </a:r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par flexion-glissement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 pli semblable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 plissement par écoulement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Représentation cyclosphérique d’un pli cylindrique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III – Microstructures Associées au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 de flux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-  La foliation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La schistosité de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crénulation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La schistosité de fracture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schistosité - plissement 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Les linéations  d’intersection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 d’allongement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linéations minéralogiques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linéations de gaufrage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linéations plissement  </a:t>
            </a:r>
            <a:endParaRPr lang="fr-FR" i="1" dirty="0"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09600" y="4644649"/>
            <a:ext cx="2370138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semblable</a:t>
            </a:r>
          </a:p>
        </p:txBody>
      </p:sp>
      <p:pic>
        <p:nvPicPr>
          <p:cNvPr id="33799" name="Picture 12" descr="plis_semblab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69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69" name="Group 29"/>
          <p:cNvGrpSpPr>
            <a:grpSpLocks/>
          </p:cNvGrpSpPr>
          <p:nvPr/>
        </p:nvGrpSpPr>
        <p:grpSpPr bwMode="auto">
          <a:xfrm>
            <a:off x="657225" y="496888"/>
            <a:ext cx="2252663" cy="3995737"/>
            <a:chOff x="414" y="313"/>
            <a:chExt cx="1419" cy="2517"/>
          </a:xfrm>
        </p:grpSpPr>
        <p:sp>
          <p:nvSpPr>
            <p:cNvPr id="33806" name="Line 14"/>
            <p:cNvSpPr>
              <a:spLocks noChangeShapeType="1"/>
            </p:cNvSpPr>
            <p:nvPr/>
          </p:nvSpPr>
          <p:spPr bwMode="auto">
            <a:xfrm flipH="1">
              <a:off x="1121" y="313"/>
              <a:ext cx="5" cy="251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grpSp>
          <p:nvGrpSpPr>
            <p:cNvPr id="33807" name="Group 28"/>
            <p:cNvGrpSpPr>
              <a:grpSpLocks/>
            </p:cNvGrpSpPr>
            <p:nvPr/>
          </p:nvGrpSpPr>
          <p:grpSpPr bwMode="auto">
            <a:xfrm>
              <a:off x="414" y="714"/>
              <a:ext cx="1419" cy="1086"/>
              <a:chOff x="414" y="714"/>
              <a:chExt cx="1419" cy="1086"/>
            </a:xfrm>
          </p:grpSpPr>
          <p:sp>
            <p:nvSpPr>
              <p:cNvPr id="33808" name="Line 15"/>
              <p:cNvSpPr>
                <a:spLocks noChangeShapeType="1"/>
              </p:cNvSpPr>
              <p:nvPr/>
            </p:nvSpPr>
            <p:spPr bwMode="auto">
              <a:xfrm flipV="1">
                <a:off x="660" y="1494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09" name="Line 17"/>
              <p:cNvSpPr>
                <a:spLocks noChangeShapeType="1"/>
              </p:cNvSpPr>
              <p:nvPr/>
            </p:nvSpPr>
            <p:spPr bwMode="auto">
              <a:xfrm flipV="1">
                <a:off x="963" y="753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0" name="Line 18"/>
              <p:cNvSpPr>
                <a:spLocks noChangeShapeType="1"/>
              </p:cNvSpPr>
              <p:nvPr/>
            </p:nvSpPr>
            <p:spPr bwMode="auto">
              <a:xfrm flipV="1">
                <a:off x="789" y="1374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1" name="Line 19"/>
              <p:cNvSpPr>
                <a:spLocks noChangeShapeType="1"/>
              </p:cNvSpPr>
              <p:nvPr/>
            </p:nvSpPr>
            <p:spPr bwMode="auto">
              <a:xfrm flipV="1">
                <a:off x="873" y="1083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 flipV="1">
                <a:off x="516" y="1362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V="1">
                <a:off x="414" y="1107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4" name="Line 22"/>
              <p:cNvSpPr>
                <a:spLocks noChangeShapeType="1"/>
              </p:cNvSpPr>
              <p:nvPr/>
            </p:nvSpPr>
            <p:spPr bwMode="auto">
              <a:xfrm flipV="1">
                <a:off x="1605" y="1491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 flipV="1">
                <a:off x="1269" y="714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 flipV="1">
                <a:off x="1734" y="1371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 flipV="1">
                <a:off x="1833" y="1143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 flipV="1">
                <a:off x="1461" y="1359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 flipV="1">
                <a:off x="1365" y="1038"/>
                <a:ext cx="0" cy="30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1228725" y="939939"/>
            <a:ext cx="7074125" cy="2613422"/>
            <a:chOff x="1228725" y="939939"/>
            <a:chExt cx="7074125" cy="2613422"/>
          </a:xfrm>
        </p:grpSpPr>
        <p:grpSp>
          <p:nvGrpSpPr>
            <p:cNvPr id="189474" name="Group 34"/>
            <p:cNvGrpSpPr>
              <a:grpSpLocks/>
            </p:cNvGrpSpPr>
            <p:nvPr/>
          </p:nvGrpSpPr>
          <p:grpSpPr bwMode="auto">
            <a:xfrm>
              <a:off x="1228725" y="2119313"/>
              <a:ext cx="1128713" cy="1419225"/>
              <a:chOff x="774" y="1335"/>
              <a:chExt cx="711" cy="894"/>
            </a:xfrm>
          </p:grpSpPr>
          <p:sp>
            <p:nvSpPr>
              <p:cNvPr id="33802" name="AutoShape 30"/>
              <p:cNvSpPr>
                <a:spLocks noChangeArrowheads="1"/>
              </p:cNvSpPr>
              <p:nvPr/>
            </p:nvSpPr>
            <p:spPr bwMode="auto">
              <a:xfrm rot="6600000">
                <a:off x="639" y="2022"/>
                <a:ext cx="336" cy="66"/>
              </a:xfrm>
              <a:custGeom>
                <a:avLst/>
                <a:gdLst>
                  <a:gd name="T0" fmla="*/ 252 w 21600"/>
                  <a:gd name="T1" fmla="*/ 0 h 21600"/>
                  <a:gd name="T2" fmla="*/ 0 w 21600"/>
                  <a:gd name="T3" fmla="*/ 33 h 21600"/>
                  <a:gd name="T4" fmla="*/ 252 w 21600"/>
                  <a:gd name="T5" fmla="*/ 66 h 21600"/>
                  <a:gd name="T6" fmla="*/ 336 w 21600"/>
                  <a:gd name="T7" fmla="*/ 3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407 w 21600"/>
                  <a:gd name="T13" fmla="*/ 5564 h 21600"/>
                  <a:gd name="T14" fmla="*/ 18900 w 21600"/>
                  <a:gd name="T15" fmla="*/ 1636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993366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03" name="AutoShape 31"/>
              <p:cNvSpPr>
                <a:spLocks noChangeArrowheads="1"/>
              </p:cNvSpPr>
              <p:nvPr/>
            </p:nvSpPr>
            <p:spPr bwMode="auto">
              <a:xfrm rot="-4200000">
                <a:off x="813" y="1470"/>
                <a:ext cx="336" cy="66"/>
              </a:xfrm>
              <a:custGeom>
                <a:avLst/>
                <a:gdLst>
                  <a:gd name="T0" fmla="*/ 252 w 21600"/>
                  <a:gd name="T1" fmla="*/ 0 h 21600"/>
                  <a:gd name="T2" fmla="*/ 0 w 21600"/>
                  <a:gd name="T3" fmla="*/ 33 h 21600"/>
                  <a:gd name="T4" fmla="*/ 252 w 21600"/>
                  <a:gd name="T5" fmla="*/ 66 h 21600"/>
                  <a:gd name="T6" fmla="*/ 336 w 21600"/>
                  <a:gd name="T7" fmla="*/ 3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407 w 21600"/>
                  <a:gd name="T13" fmla="*/ 5564 h 21600"/>
                  <a:gd name="T14" fmla="*/ 18900 w 21600"/>
                  <a:gd name="T15" fmla="*/ 1636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993366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04" name="AutoShape 32"/>
              <p:cNvSpPr>
                <a:spLocks noChangeArrowheads="1"/>
              </p:cNvSpPr>
              <p:nvPr/>
            </p:nvSpPr>
            <p:spPr bwMode="auto">
              <a:xfrm rot="4200000">
                <a:off x="1284" y="2028"/>
                <a:ext cx="336" cy="66"/>
              </a:xfrm>
              <a:custGeom>
                <a:avLst/>
                <a:gdLst>
                  <a:gd name="T0" fmla="*/ 252 w 21600"/>
                  <a:gd name="T1" fmla="*/ 0 h 21600"/>
                  <a:gd name="T2" fmla="*/ 0 w 21600"/>
                  <a:gd name="T3" fmla="*/ 33 h 21600"/>
                  <a:gd name="T4" fmla="*/ 252 w 21600"/>
                  <a:gd name="T5" fmla="*/ 66 h 21600"/>
                  <a:gd name="T6" fmla="*/ 336 w 21600"/>
                  <a:gd name="T7" fmla="*/ 3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407 w 21600"/>
                  <a:gd name="T13" fmla="*/ 5564 h 21600"/>
                  <a:gd name="T14" fmla="*/ 18900 w 21600"/>
                  <a:gd name="T15" fmla="*/ 1636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993366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3805" name="AutoShape 33"/>
              <p:cNvSpPr>
                <a:spLocks noChangeArrowheads="1"/>
              </p:cNvSpPr>
              <p:nvPr/>
            </p:nvSpPr>
            <p:spPr bwMode="auto">
              <a:xfrm rot="-6660000">
                <a:off x="1104" y="1473"/>
                <a:ext cx="336" cy="66"/>
              </a:xfrm>
              <a:custGeom>
                <a:avLst/>
                <a:gdLst>
                  <a:gd name="T0" fmla="*/ 252 w 21600"/>
                  <a:gd name="T1" fmla="*/ 0 h 21600"/>
                  <a:gd name="T2" fmla="*/ 0 w 21600"/>
                  <a:gd name="T3" fmla="*/ 33 h 21600"/>
                  <a:gd name="T4" fmla="*/ 252 w 21600"/>
                  <a:gd name="T5" fmla="*/ 66 h 21600"/>
                  <a:gd name="T6" fmla="*/ 336 w 21600"/>
                  <a:gd name="T7" fmla="*/ 3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407 w 21600"/>
                  <a:gd name="T13" fmla="*/ 5564 h 21600"/>
                  <a:gd name="T14" fmla="*/ 18900 w 21600"/>
                  <a:gd name="T15" fmla="*/ 1636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993366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</p:grpSp>
        <p:grpSp>
          <p:nvGrpSpPr>
            <p:cNvPr id="4" name="Groupe 3"/>
            <p:cNvGrpSpPr/>
            <p:nvPr/>
          </p:nvGrpSpPr>
          <p:grpSpPr>
            <a:xfrm>
              <a:off x="3988784" y="939939"/>
              <a:ext cx="4314066" cy="2613422"/>
              <a:chOff x="3988784" y="939939"/>
              <a:chExt cx="4314066" cy="2613422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3988784" y="939939"/>
                <a:ext cx="431406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dirty="0" smtClean="0">
                    <a:latin typeface="OpenDyslexic" pitchFamily="50" charset="0"/>
                  </a:rPr>
                  <a:t>Amincissement des flancs</a:t>
                </a:r>
              </a:p>
              <a:p>
                <a:pPr algn="ctr"/>
                <a:r>
                  <a:rPr lang="fr-FR" sz="2000" dirty="0" smtClean="0">
                    <a:latin typeface="OpenDyslexic" pitchFamily="50" charset="0"/>
                  </a:rPr>
                  <a:t>Epaississement des charnières</a:t>
                </a:r>
              </a:p>
            </p:txBody>
          </p:sp>
          <p:sp>
            <p:nvSpPr>
              <p:cNvPr id="3" name="Flèche vers le bas 2"/>
              <p:cNvSpPr/>
              <p:nvPr/>
            </p:nvSpPr>
            <p:spPr>
              <a:xfrm>
                <a:off x="5868144" y="1890712"/>
                <a:ext cx="277673" cy="776288"/>
              </a:xfrm>
              <a:prstGeom prst="down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4274937" y="2845475"/>
                <a:ext cx="386298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dirty="0" smtClean="0">
                    <a:latin typeface="OpenDyslexic" pitchFamily="50" charset="0"/>
                  </a:rPr>
                  <a:t>Migration de matière</a:t>
                </a:r>
              </a:p>
              <a:p>
                <a:pPr algn="ctr"/>
                <a:r>
                  <a:rPr lang="fr-FR" sz="2000" dirty="0" smtClean="0">
                    <a:latin typeface="OpenDyslexic" pitchFamily="50" charset="0"/>
                  </a:rPr>
                  <a:t>=&gt; Matériaux </a:t>
                </a:r>
                <a:r>
                  <a:rPr lang="fr-FR" sz="2000" dirty="0" smtClean="0">
                    <a:latin typeface="OpenDyslexic" pitchFamily="50" charset="0"/>
                  </a:rPr>
                  <a:t>plus </a:t>
                </a:r>
                <a:r>
                  <a:rPr lang="fr-FR" sz="2000" dirty="0" smtClean="0">
                    <a:latin typeface="OpenDyslexic" pitchFamily="50" charset="0"/>
                  </a:rPr>
                  <a:t>ductiles</a:t>
                </a:r>
                <a:endParaRPr lang="fr-FR" sz="2000" dirty="0">
                  <a:latin typeface="OpenDyslexic" pitchFamily="50" charset="0"/>
                </a:endParaRPr>
              </a:p>
            </p:txBody>
          </p:sp>
        </p:grp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 pli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semblable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jeux_c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8163"/>
            <a:ext cx="62484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219200" y="3352800"/>
            <a:ext cx="10668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OpenDyslexic" pitchFamily="50" charset="0"/>
              </a:rPr>
              <a:t>Flexion</a:t>
            </a:r>
            <a:endParaRPr lang="fr-FR" sz="1800">
              <a:latin typeface="OpenDyslexic" pitchFamily="50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267200" y="3352800"/>
            <a:ext cx="16764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OpenDyslexic" pitchFamily="50" charset="0"/>
              </a:rPr>
              <a:t>Cisaillement</a:t>
            </a:r>
            <a:endParaRPr lang="fr-FR" sz="1800">
              <a:latin typeface="OpenDyslexic" pitchFamily="50" charset="0"/>
            </a:endParaRPr>
          </a:p>
        </p:txBody>
      </p:sp>
      <p:grpSp>
        <p:nvGrpSpPr>
          <p:cNvPr id="188443" name="Group 27"/>
          <p:cNvGrpSpPr>
            <a:grpSpLocks/>
          </p:cNvGrpSpPr>
          <p:nvPr/>
        </p:nvGrpSpPr>
        <p:grpSpPr bwMode="auto">
          <a:xfrm>
            <a:off x="685800" y="1909763"/>
            <a:ext cx="2057400" cy="609600"/>
            <a:chOff x="432" y="1440"/>
            <a:chExt cx="1296" cy="384"/>
          </a:xfrm>
        </p:grpSpPr>
        <p:sp>
          <p:nvSpPr>
            <p:cNvPr id="34848" name="AutoShape 8"/>
            <p:cNvSpPr>
              <a:spLocks noChangeArrowheads="1"/>
            </p:cNvSpPr>
            <p:nvPr/>
          </p:nvSpPr>
          <p:spPr bwMode="auto">
            <a:xfrm>
              <a:off x="432" y="1440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4849" name="AutoShape 9"/>
            <p:cNvSpPr>
              <a:spLocks noChangeArrowheads="1"/>
            </p:cNvSpPr>
            <p:nvPr/>
          </p:nvSpPr>
          <p:spPr bwMode="auto">
            <a:xfrm>
              <a:off x="1488" y="1440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OpenDyslexic" pitchFamily="50" charset="0"/>
              </a:endParaRPr>
            </a:p>
          </p:txBody>
        </p:sp>
      </p:grpSp>
      <p:grpSp>
        <p:nvGrpSpPr>
          <p:cNvPr id="188442" name="Group 26"/>
          <p:cNvGrpSpPr>
            <a:grpSpLocks/>
          </p:cNvGrpSpPr>
          <p:nvPr/>
        </p:nvGrpSpPr>
        <p:grpSpPr bwMode="auto">
          <a:xfrm>
            <a:off x="6580188" y="2238375"/>
            <a:ext cx="1649412" cy="838200"/>
            <a:chOff x="4145" y="1695"/>
            <a:chExt cx="1039" cy="528"/>
          </a:xfrm>
        </p:grpSpPr>
        <p:sp>
          <p:nvSpPr>
            <p:cNvPr id="34833" name="AutoShape 10"/>
            <p:cNvSpPr>
              <a:spLocks noChangeArrowheads="1"/>
            </p:cNvSpPr>
            <p:nvPr/>
          </p:nvSpPr>
          <p:spPr bwMode="auto">
            <a:xfrm>
              <a:off x="4848" y="1824"/>
              <a:ext cx="336" cy="240"/>
            </a:xfrm>
            <a:prstGeom prst="leftArrow">
              <a:avLst>
                <a:gd name="adj1" fmla="val 50000"/>
                <a:gd name="adj2" fmla="val 3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4834" name="Line 11"/>
            <p:cNvSpPr>
              <a:spLocks noChangeShapeType="1"/>
            </p:cNvSpPr>
            <p:nvPr/>
          </p:nvSpPr>
          <p:spPr bwMode="auto">
            <a:xfrm>
              <a:off x="4145" y="1791"/>
              <a:ext cx="70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4835" name="Line 12"/>
            <p:cNvSpPr>
              <a:spLocks noChangeShapeType="1"/>
            </p:cNvSpPr>
            <p:nvPr/>
          </p:nvSpPr>
          <p:spPr bwMode="auto">
            <a:xfrm>
              <a:off x="4148" y="2108"/>
              <a:ext cx="7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grpSp>
          <p:nvGrpSpPr>
            <p:cNvPr id="34836" name="Group 15"/>
            <p:cNvGrpSpPr>
              <a:grpSpLocks/>
            </p:cNvGrpSpPr>
            <p:nvPr/>
          </p:nvGrpSpPr>
          <p:grpSpPr bwMode="auto">
            <a:xfrm>
              <a:off x="4286" y="1861"/>
              <a:ext cx="320" cy="63"/>
              <a:chOff x="1868" y="3574"/>
              <a:chExt cx="533" cy="63"/>
            </a:xfrm>
          </p:grpSpPr>
          <p:sp>
            <p:nvSpPr>
              <p:cNvPr id="34846" name="Line 13"/>
              <p:cNvSpPr>
                <a:spLocks noChangeShapeType="1"/>
              </p:cNvSpPr>
              <p:nvPr/>
            </p:nvSpPr>
            <p:spPr bwMode="auto">
              <a:xfrm>
                <a:off x="1868" y="3574"/>
                <a:ext cx="53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4847" name="Line 14"/>
              <p:cNvSpPr>
                <a:spLocks noChangeShapeType="1"/>
              </p:cNvSpPr>
              <p:nvPr/>
            </p:nvSpPr>
            <p:spPr bwMode="auto">
              <a:xfrm>
                <a:off x="1876" y="3578"/>
                <a:ext cx="210" cy="5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</p:grpSp>
        <p:grpSp>
          <p:nvGrpSpPr>
            <p:cNvPr id="34837" name="Group 16"/>
            <p:cNvGrpSpPr>
              <a:grpSpLocks/>
            </p:cNvGrpSpPr>
            <p:nvPr/>
          </p:nvGrpSpPr>
          <p:grpSpPr bwMode="auto">
            <a:xfrm flipV="1">
              <a:off x="4289" y="1983"/>
              <a:ext cx="319" cy="70"/>
              <a:chOff x="1868" y="3574"/>
              <a:chExt cx="533" cy="63"/>
            </a:xfrm>
          </p:grpSpPr>
          <p:sp>
            <p:nvSpPr>
              <p:cNvPr id="34844" name="Line 17"/>
              <p:cNvSpPr>
                <a:spLocks noChangeShapeType="1"/>
              </p:cNvSpPr>
              <p:nvPr/>
            </p:nvSpPr>
            <p:spPr bwMode="auto">
              <a:xfrm>
                <a:off x="1868" y="3574"/>
                <a:ext cx="53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4845" name="Line 18"/>
              <p:cNvSpPr>
                <a:spLocks noChangeShapeType="1"/>
              </p:cNvSpPr>
              <p:nvPr/>
            </p:nvSpPr>
            <p:spPr bwMode="auto">
              <a:xfrm>
                <a:off x="1876" y="3578"/>
                <a:ext cx="210" cy="5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</p:grpSp>
        <p:grpSp>
          <p:nvGrpSpPr>
            <p:cNvPr id="34838" name="Group 19"/>
            <p:cNvGrpSpPr>
              <a:grpSpLocks/>
            </p:cNvGrpSpPr>
            <p:nvPr/>
          </p:nvGrpSpPr>
          <p:grpSpPr bwMode="auto">
            <a:xfrm flipH="1" flipV="1">
              <a:off x="4292" y="1695"/>
              <a:ext cx="313" cy="48"/>
              <a:chOff x="1868" y="3574"/>
              <a:chExt cx="533" cy="63"/>
            </a:xfrm>
          </p:grpSpPr>
          <p:sp>
            <p:nvSpPr>
              <p:cNvPr id="34842" name="Line 20"/>
              <p:cNvSpPr>
                <a:spLocks noChangeShapeType="1"/>
              </p:cNvSpPr>
              <p:nvPr/>
            </p:nvSpPr>
            <p:spPr bwMode="auto">
              <a:xfrm>
                <a:off x="1868" y="3574"/>
                <a:ext cx="53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4843" name="Line 21"/>
              <p:cNvSpPr>
                <a:spLocks noChangeShapeType="1"/>
              </p:cNvSpPr>
              <p:nvPr/>
            </p:nvSpPr>
            <p:spPr bwMode="auto">
              <a:xfrm>
                <a:off x="1876" y="3578"/>
                <a:ext cx="210" cy="5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</p:grpSp>
        <p:grpSp>
          <p:nvGrpSpPr>
            <p:cNvPr id="34839" name="Group 22"/>
            <p:cNvGrpSpPr>
              <a:grpSpLocks/>
            </p:cNvGrpSpPr>
            <p:nvPr/>
          </p:nvGrpSpPr>
          <p:grpSpPr bwMode="auto">
            <a:xfrm flipH="1">
              <a:off x="4289" y="2175"/>
              <a:ext cx="313" cy="48"/>
              <a:chOff x="1868" y="3574"/>
              <a:chExt cx="533" cy="63"/>
            </a:xfrm>
          </p:grpSpPr>
          <p:sp>
            <p:nvSpPr>
              <p:cNvPr id="34840" name="Line 23"/>
              <p:cNvSpPr>
                <a:spLocks noChangeShapeType="1"/>
              </p:cNvSpPr>
              <p:nvPr/>
            </p:nvSpPr>
            <p:spPr bwMode="auto">
              <a:xfrm>
                <a:off x="1868" y="3574"/>
                <a:ext cx="53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  <p:sp>
            <p:nvSpPr>
              <p:cNvPr id="34841" name="Line 24"/>
              <p:cNvSpPr>
                <a:spLocks noChangeShapeType="1"/>
              </p:cNvSpPr>
              <p:nvPr/>
            </p:nvSpPr>
            <p:spPr bwMode="auto">
              <a:xfrm>
                <a:off x="1876" y="3578"/>
                <a:ext cx="210" cy="5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OpenDyslexic" pitchFamily="50" charset="0"/>
                </a:endParaRPr>
              </a:p>
            </p:txBody>
          </p:sp>
        </p:grpSp>
      </p:grpSp>
      <p:pic>
        <p:nvPicPr>
          <p:cNvPr id="34825" name="Picture 28" descr="pli_applatiss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91000"/>
            <a:ext cx="168751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AutoShape 29"/>
          <p:cNvSpPr>
            <a:spLocks noChangeArrowheads="1"/>
          </p:cNvSpPr>
          <p:nvPr/>
        </p:nvSpPr>
        <p:spPr bwMode="auto">
          <a:xfrm>
            <a:off x="1066800" y="51054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4827" name="AutoShape 30"/>
          <p:cNvSpPr>
            <a:spLocks noChangeArrowheads="1"/>
          </p:cNvSpPr>
          <p:nvPr/>
        </p:nvSpPr>
        <p:spPr bwMode="auto">
          <a:xfrm>
            <a:off x="1066800" y="55626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4828" name="AutoShape 31"/>
          <p:cNvSpPr>
            <a:spLocks noChangeArrowheads="1"/>
          </p:cNvSpPr>
          <p:nvPr/>
        </p:nvSpPr>
        <p:spPr bwMode="auto">
          <a:xfrm>
            <a:off x="1066800" y="4648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4829" name="AutoShape 32"/>
          <p:cNvSpPr>
            <a:spLocks noChangeArrowheads="1"/>
          </p:cNvSpPr>
          <p:nvPr/>
        </p:nvSpPr>
        <p:spPr bwMode="auto">
          <a:xfrm flipH="1">
            <a:off x="3962400" y="51054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4830" name="AutoShape 33"/>
          <p:cNvSpPr>
            <a:spLocks noChangeArrowheads="1"/>
          </p:cNvSpPr>
          <p:nvPr/>
        </p:nvSpPr>
        <p:spPr bwMode="auto">
          <a:xfrm flipH="1">
            <a:off x="3962400" y="55626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4831" name="AutoShape 34"/>
          <p:cNvSpPr>
            <a:spLocks noChangeArrowheads="1"/>
          </p:cNvSpPr>
          <p:nvPr/>
        </p:nvSpPr>
        <p:spPr bwMode="auto">
          <a:xfrm flipH="1">
            <a:off x="3962400" y="4648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4832" name="Text Box 35"/>
          <p:cNvSpPr txBox="1">
            <a:spLocks noChangeArrowheads="1"/>
          </p:cNvSpPr>
          <p:nvPr/>
        </p:nvSpPr>
        <p:spPr bwMode="auto">
          <a:xfrm>
            <a:off x="5029199" y="4876800"/>
            <a:ext cx="1882525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 err="1">
                <a:latin typeface="OpenDyslexic" pitchFamily="50" charset="0"/>
              </a:rPr>
              <a:t>aplatissement</a:t>
            </a:r>
            <a:r>
              <a:rPr lang="en-US" sz="1800" dirty="0">
                <a:latin typeface="OpenDyslexic" pitchFamily="50" charset="0"/>
              </a:rPr>
              <a:t> </a:t>
            </a:r>
            <a:r>
              <a:rPr lang="en-US" sz="1800" dirty="0" err="1">
                <a:latin typeface="OpenDyslexic" pitchFamily="50" charset="0"/>
              </a:rPr>
              <a:t>homogène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 pli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semblable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6" grpId="0" animBg="1"/>
      <p:bldP spid="34827" grpId="0" animBg="1"/>
      <p:bldP spid="34828" grpId="0" animBg="1"/>
      <p:bldP spid="34829" grpId="0" animBg="1"/>
      <p:bldP spid="34830" grpId="0" animBg="1"/>
      <p:bldP spid="34831" grpId="0" animBg="1"/>
      <p:bldP spid="348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ChangeArrowheads="1"/>
          </p:cNvSpPr>
          <p:nvPr/>
        </p:nvSpPr>
        <p:spPr bwMode="auto">
          <a:xfrm>
            <a:off x="490538" y="2020888"/>
            <a:ext cx="3151187" cy="18732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5844" name="Rectangle 1029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/>
            <a:r>
              <a:rPr lang="fr-FR" sz="1200" b="1" i="1">
                <a:latin typeface="OpenDyslexic" pitchFamily="50" charset="0"/>
                <a:cs typeface="Times New Roman" pitchFamily="18" charset="0"/>
              </a:rPr>
              <a:t>COURS N° 3 La Tectonique Souple</a:t>
            </a:r>
          </a:p>
          <a:p>
            <a:pPr indent="449263"/>
            <a:endParaRPr lang="fr-FR" sz="1200" i="1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I – La Géométrie des Plis et Terminologie</a:t>
            </a:r>
          </a:p>
          <a:p>
            <a:pPr indent="449263" eaLnBrk="0" hangingPunct="0"/>
            <a:endParaRPr lang="fr-FR" sz="1200" i="1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II – Les Processus du Plissement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Le pli isopaque par flexion-glissement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– Le pli semblable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c – Le plissement par écoulement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d – Représentation cyclosphérique d’un pli cylindrique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 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III – Microstructures Associées au Plissement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La Schistosité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La schistosité de flux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-  La foliation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c – La schistosité de crénulation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d – La schistosité de fracture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e – relations schistosité - plissement </a:t>
            </a:r>
          </a:p>
          <a:p>
            <a:pPr indent="449263" eaLnBrk="0" hangingPunct="0"/>
            <a:endParaRPr lang="fr-FR" sz="1200" i="1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– Les Linéations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Les linéations  d’intersection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– Les linéations d’allongement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c – Les linéations minéralogiques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d – Les linéations de gaufrage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e – Relations linéations plissement  </a:t>
            </a:r>
            <a:endParaRPr lang="fr-FR" i="1"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pli_ecoul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458200" cy="38163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3287985" y="4554993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36869" name="Line 6"/>
          <p:cNvSpPr>
            <a:spLocks noChangeShapeType="1"/>
          </p:cNvSpPr>
          <p:nvPr/>
        </p:nvSpPr>
        <p:spPr bwMode="auto">
          <a:xfrm>
            <a:off x="533400" y="49530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1066800" y="4876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>
            <a:off x="533400" y="4876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457200" y="4572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>
                <a:latin typeface="OpenDyslexic" pitchFamily="50" charset="0"/>
              </a:rPr>
              <a:t>1cm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 – le plissement par écoulement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plis_d_ecoul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4419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987824" y="398383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grpSp>
        <p:nvGrpSpPr>
          <p:cNvPr id="177172" name="Group 20"/>
          <p:cNvGrpSpPr>
            <a:grpSpLocks/>
          </p:cNvGrpSpPr>
          <p:nvPr/>
        </p:nvGrpSpPr>
        <p:grpSpPr bwMode="auto">
          <a:xfrm>
            <a:off x="4267200" y="1816100"/>
            <a:ext cx="855663" cy="1362075"/>
            <a:chOff x="4812" y="2406"/>
            <a:chExt cx="539" cy="858"/>
          </a:xfrm>
        </p:grpSpPr>
        <p:sp>
          <p:nvSpPr>
            <p:cNvPr id="37894" name="Line 13"/>
            <p:cNvSpPr>
              <a:spLocks noChangeShapeType="1"/>
            </p:cNvSpPr>
            <p:nvPr/>
          </p:nvSpPr>
          <p:spPr bwMode="auto">
            <a:xfrm flipH="1">
              <a:off x="5040" y="2406"/>
              <a:ext cx="0" cy="498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7895" name="Line 15"/>
            <p:cNvSpPr>
              <a:spLocks noChangeShapeType="1"/>
            </p:cNvSpPr>
            <p:nvPr/>
          </p:nvSpPr>
          <p:spPr bwMode="auto">
            <a:xfrm flipH="1">
              <a:off x="5157" y="2442"/>
              <a:ext cx="0" cy="498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7896" name="Line 16"/>
            <p:cNvSpPr>
              <a:spLocks noChangeShapeType="1"/>
            </p:cNvSpPr>
            <p:nvPr/>
          </p:nvSpPr>
          <p:spPr bwMode="auto">
            <a:xfrm flipH="1">
              <a:off x="5256" y="2610"/>
              <a:ext cx="0" cy="50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7897" name="Line 17"/>
            <p:cNvSpPr>
              <a:spLocks noChangeShapeType="1"/>
            </p:cNvSpPr>
            <p:nvPr/>
          </p:nvSpPr>
          <p:spPr bwMode="auto">
            <a:xfrm>
              <a:off x="5349" y="2847"/>
              <a:ext cx="2" cy="36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7898" name="Line 18"/>
            <p:cNvSpPr>
              <a:spLocks noChangeShapeType="1"/>
            </p:cNvSpPr>
            <p:nvPr/>
          </p:nvSpPr>
          <p:spPr bwMode="auto">
            <a:xfrm flipH="1">
              <a:off x="4920" y="2478"/>
              <a:ext cx="0" cy="648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37899" name="Line 19"/>
            <p:cNvSpPr>
              <a:spLocks noChangeShapeType="1"/>
            </p:cNvSpPr>
            <p:nvPr/>
          </p:nvSpPr>
          <p:spPr bwMode="auto">
            <a:xfrm flipH="1" flipV="1">
              <a:off x="4812" y="2640"/>
              <a:ext cx="0" cy="62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5436096" y="1514901"/>
            <a:ext cx="2546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OpenDyslexic" pitchFamily="50" charset="0"/>
              </a:rPr>
              <a:t>Isogones parallèles</a:t>
            </a:r>
            <a:endParaRPr lang="fr-FR" dirty="0">
              <a:latin typeface="OpenDyslexic" pitchFamily="50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 – le plissement par écoulement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90537" y="2181226"/>
            <a:ext cx="4586287" cy="209550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 3 La Tectonique Souple</a:t>
            </a:r>
          </a:p>
          <a:p>
            <a:pPr indent="449263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La Géométrie des Plis et Terminologie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Processus du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 pli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isopaque</a:t>
            </a:r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par flexion-glissement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 pli semblable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 plissement par écoulement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Représentation cyclosphérique d’un pli cylindrique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III – Microstructures Associées au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 de flux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-  La foliation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La schistosité de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crénulation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La schistosité de fracture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schistosité - plissement 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Les linéations  d’intersection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 d’allongement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linéations minéralogiques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linéations de gaufrage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linéations plissement  </a:t>
            </a:r>
            <a:endParaRPr lang="fr-FR" i="1" dirty="0"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plis_cyl_canv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0386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796136" y="685800"/>
            <a:ext cx="3043064" cy="563231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S0 sur les flans du pli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35° 88°NW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41° 84°NW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32° 74°NW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39° 76°SE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33° 77°SE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32° 45°SE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16° 44°SE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01° 28°E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40° 70°SE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32° 60°SE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34° 56°SE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30° 56°SE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22° 60°SE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20° 40°SE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06° 39°E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43° 56°NW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58° 46°NW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69° 25°NW</a:t>
            </a:r>
          </a:p>
          <a:p>
            <a:pPr algn="ctr" eaLnBrk="1" hangingPunct="1"/>
            <a:r>
              <a:rPr lang="fr-FR" sz="1800" b="1" dirty="0">
                <a:latin typeface="OpenDyslexic" pitchFamily="50" charset="0"/>
              </a:rPr>
              <a:t>N 112° 19°NE</a:t>
            </a:r>
          </a:p>
        </p:txBody>
      </p:sp>
      <p:pic>
        <p:nvPicPr>
          <p:cNvPr id="39941" name="Picture 7" descr="pli_wulff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38862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1042988" y="2565400"/>
            <a:ext cx="4176712" cy="395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d – représentation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cyclosphèrique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d’un pli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cylindrique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lis_cyl_canvas_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1910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940152" y="685800"/>
            <a:ext cx="2899048" cy="563231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800" b="1">
                <a:latin typeface="OpenDyslexic" pitchFamily="50" charset="0"/>
              </a:rPr>
              <a:t>S0 sur les flans du pli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35° 88°NW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41° 84°NW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32° 74°NW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39° 76°SE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33° 77°SE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32° 45°SE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16° 44°SE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01° 28°E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40° 70°SE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32° 60°SE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34° 56°SE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30° 56°SE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22° 60°SE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20° 40°SE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06° 39°E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43° 56°NW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58° 46°NW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69° 25°NW</a:t>
            </a:r>
          </a:p>
          <a:p>
            <a:pPr algn="ctr" eaLnBrk="1" hangingPunct="1"/>
            <a:r>
              <a:rPr lang="fr-FR" sz="1800" b="1">
                <a:latin typeface="OpenDyslexic" pitchFamily="50" charset="0"/>
              </a:rPr>
              <a:t>N 112° 19°NE</a:t>
            </a:r>
          </a:p>
        </p:txBody>
      </p:sp>
      <p:pic>
        <p:nvPicPr>
          <p:cNvPr id="40965" name="Picture 5" descr="pli_wul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14625"/>
            <a:ext cx="38862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d – représentation </a:t>
            </a:r>
            <a:r>
              <a:rPr lang="fr-FR" sz="1200" dirty="0" err="1">
                <a:solidFill>
                  <a:schemeClr val="bg1"/>
                </a:solidFill>
                <a:latin typeface="OpenDyslexic" pitchFamily="50" charset="0"/>
              </a:rPr>
              <a:t>cyclosphèrique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 d’un pli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cylindrique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ChangeArrowheads="1"/>
          </p:cNvSpPr>
          <p:nvPr/>
        </p:nvSpPr>
        <p:spPr bwMode="auto">
          <a:xfrm>
            <a:off x="490538" y="2552701"/>
            <a:ext cx="3795712" cy="190500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 3 La Tectonique Souple</a:t>
            </a:r>
          </a:p>
          <a:p>
            <a:pPr indent="449263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La Géométrie des Plis et Terminologie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Processus du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 pli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isopaque</a:t>
            </a:r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par flexion-glissement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 pli semblable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 plissement par écoulement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Représentation cyclosphérique d’un pli cylindrique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III – Microstructures Associées au Plissement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La schistosité de flux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-  La foliation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La schistosité de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crénulation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La schistosité de fracture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schistosité - plissement </a:t>
            </a:r>
          </a:p>
          <a:p>
            <a:pPr indent="449263" eaLnBrk="0" hangingPunct="0"/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Les linéations  d’intersection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linéations d’allongement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linéations minéralogiques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linéations de gaufrage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e – Relations linéations plissement  </a:t>
            </a:r>
            <a:endParaRPr lang="fr-FR" i="1" dirty="0"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pli_terminolo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6629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347864" y="4724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schistosite_fl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389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707904" y="1143000"/>
            <a:ext cx="4608512" cy="120032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800">
                <a:latin typeface="OpenDyslexic" pitchFamily="50" charset="0"/>
              </a:rPr>
              <a:t>Schistosité de flux : réarrangement important de la matière:</a:t>
            </a:r>
          </a:p>
          <a:p>
            <a:pPr algn="ctr" eaLnBrk="1" hangingPunct="1"/>
            <a:r>
              <a:rPr lang="fr-FR" sz="1800">
                <a:latin typeface="OpenDyslexic" pitchFamily="50" charset="0"/>
              </a:rPr>
              <a:t>Recristallisation et orientation des minéraux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La schistosité de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flux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gnei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44958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fol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6576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8229600" y="27574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1 cm</a:t>
            </a:r>
          </a:p>
        </p:txBody>
      </p:sp>
      <p:sp>
        <p:nvSpPr>
          <p:cNvPr id="44038" name="Line 7"/>
          <p:cNvSpPr>
            <a:spLocks noChangeShapeType="1"/>
          </p:cNvSpPr>
          <p:nvPr/>
        </p:nvSpPr>
        <p:spPr bwMode="auto">
          <a:xfrm flipH="1">
            <a:off x="8229600" y="3048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4039" name="Line 8"/>
          <p:cNvSpPr>
            <a:spLocks noChangeShapeType="1"/>
          </p:cNvSpPr>
          <p:nvPr/>
        </p:nvSpPr>
        <p:spPr bwMode="auto">
          <a:xfrm>
            <a:off x="8839200" y="2895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4040" name="Line 10"/>
          <p:cNvSpPr>
            <a:spLocks noChangeShapeType="1"/>
          </p:cNvSpPr>
          <p:nvPr/>
        </p:nvSpPr>
        <p:spPr bwMode="auto">
          <a:xfrm>
            <a:off x="8229600" y="2895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-  La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foliation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510342" y="6180138"/>
            <a:ext cx="386997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800" dirty="0">
                <a:latin typeface="OpenDyslexic" pitchFamily="50" charset="0"/>
              </a:rPr>
              <a:t>http://www.ac-rennes.fr/pedagogie/svt/dossier/meta/met-ph1.htm</a:t>
            </a:r>
          </a:p>
        </p:txBody>
      </p:sp>
      <p:pic>
        <p:nvPicPr>
          <p:cNvPr id="45059" name="Picture 3" descr="crenula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6858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6096000" y="1447800"/>
            <a:ext cx="2743200" cy="120032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800">
                <a:latin typeface="OpenDyslexic" pitchFamily="50" charset="0"/>
              </a:rPr>
              <a:t>Crénulation: microplis millimétriques à centimétriques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La schistosité de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crénulation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etail_cren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5943600" cy="412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Line 5"/>
          <p:cNvSpPr>
            <a:spLocks noChangeShapeType="1"/>
          </p:cNvSpPr>
          <p:nvPr/>
        </p:nvSpPr>
        <p:spPr bwMode="auto">
          <a:xfrm>
            <a:off x="4953000" y="5410200"/>
            <a:ext cx="3175" cy="385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5334000" y="5181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>
                <a:latin typeface="OpenDyslexic" pitchFamily="50" charset="0"/>
              </a:rPr>
              <a:t>0.5cm</a:t>
            </a:r>
          </a:p>
        </p:txBody>
      </p:sp>
      <p:sp>
        <p:nvSpPr>
          <p:cNvPr id="46085" name="Line 8"/>
          <p:cNvSpPr>
            <a:spLocks noChangeShapeType="1"/>
          </p:cNvSpPr>
          <p:nvPr/>
        </p:nvSpPr>
        <p:spPr bwMode="auto">
          <a:xfrm flipH="1">
            <a:off x="4953000" y="5638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6086" name="Line 9"/>
          <p:cNvSpPr>
            <a:spLocks noChangeShapeType="1"/>
          </p:cNvSpPr>
          <p:nvPr/>
        </p:nvSpPr>
        <p:spPr bwMode="auto">
          <a:xfrm>
            <a:off x="6629400" y="5410200"/>
            <a:ext cx="3175" cy="385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La schistosité de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crénulation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crenulation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133600" cy="188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2" descr="detail_crenulatio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3000375" cy="192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3" descr="detail_crenulatio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2101850" cy="193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4" descr="detail_crenulation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2112963" cy="17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5" descr="detail_crenulation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2286000" cy="163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9" descr="crenul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95750"/>
            <a:ext cx="8610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457200" y="5029200"/>
            <a:ext cx="762000" cy="68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14" name="Line 11"/>
          <p:cNvSpPr>
            <a:spLocks noChangeShapeType="1"/>
          </p:cNvSpPr>
          <p:nvPr/>
        </p:nvSpPr>
        <p:spPr bwMode="auto">
          <a:xfrm flipV="1">
            <a:off x="838200" y="2438400"/>
            <a:ext cx="228600" cy="259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09800" y="4419600"/>
            <a:ext cx="9144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16" name="Line 13"/>
          <p:cNvSpPr>
            <a:spLocks noChangeShapeType="1"/>
          </p:cNvSpPr>
          <p:nvPr/>
        </p:nvSpPr>
        <p:spPr bwMode="auto">
          <a:xfrm flipV="1">
            <a:off x="2667000" y="3962400"/>
            <a:ext cx="152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3581400" y="4495800"/>
            <a:ext cx="685800" cy="68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18" name="Line 15"/>
          <p:cNvSpPr>
            <a:spLocks noChangeShapeType="1"/>
          </p:cNvSpPr>
          <p:nvPr/>
        </p:nvSpPr>
        <p:spPr bwMode="auto">
          <a:xfrm flipV="1">
            <a:off x="3886200" y="2438400"/>
            <a:ext cx="11430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5334000" y="4495800"/>
            <a:ext cx="990600" cy="68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20" name="Line 17"/>
          <p:cNvSpPr>
            <a:spLocks noChangeShapeType="1"/>
          </p:cNvSpPr>
          <p:nvPr/>
        </p:nvSpPr>
        <p:spPr bwMode="auto">
          <a:xfrm flipV="1">
            <a:off x="5943600" y="4038600"/>
            <a:ext cx="228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7848600" y="5029200"/>
            <a:ext cx="9144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47122" name="Line 19"/>
          <p:cNvSpPr>
            <a:spLocks noChangeShapeType="1"/>
          </p:cNvSpPr>
          <p:nvPr/>
        </p:nvSpPr>
        <p:spPr bwMode="auto">
          <a:xfrm flipV="1">
            <a:off x="8382000" y="2057400"/>
            <a:ext cx="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La schistosité de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crénulation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schistosite_fra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2513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schistosdite_ardoisiere_fra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9290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La schistosité de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fracture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histosite_ellipsoide_de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r="58438" b="11589"/>
          <a:stretch/>
        </p:blipFill>
        <p:spPr bwMode="auto">
          <a:xfrm>
            <a:off x="467543" y="1191560"/>
            <a:ext cx="3870383" cy="28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pic>
        <p:nvPicPr>
          <p:cNvPr id="49157" name="Picture 5" descr="ellipsoide_de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65" y="1547088"/>
            <a:ext cx="307428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705644" y="4388911"/>
            <a:ext cx="7682780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 smtClean="0">
                <a:latin typeface="OpenDyslexic" pitchFamily="50" charset="0"/>
              </a:rPr>
              <a:t>Schistosité </a:t>
            </a:r>
            <a:r>
              <a:rPr lang="fr-FR" sz="1600" dirty="0">
                <a:latin typeface="OpenDyslexic" pitchFamily="50" charset="0"/>
              </a:rPr>
              <a:t>ardoisière </a:t>
            </a:r>
            <a:r>
              <a:rPr lang="fr-FR" sz="1600" dirty="0" smtClean="0">
                <a:latin typeface="OpenDyslexic" pitchFamily="50" charset="0"/>
              </a:rPr>
              <a:t>et foliation c</a:t>
            </a:r>
            <a:r>
              <a:rPr lang="fr-FR" sz="1600" dirty="0" smtClean="0">
                <a:latin typeface="OpenDyslexic" pitchFamily="50" charset="0"/>
              </a:rPr>
              <a:t>ontiennent </a:t>
            </a:r>
            <a:r>
              <a:rPr lang="fr-FR" sz="1600" dirty="0">
                <a:latin typeface="OpenDyslexic" pitchFamily="50" charset="0"/>
              </a:rPr>
              <a:t>les axes X et </a:t>
            </a:r>
            <a:r>
              <a:rPr lang="fr-FR" sz="1600" dirty="0" smtClean="0">
                <a:latin typeface="OpenDyslexic" pitchFamily="50" charset="0"/>
              </a:rPr>
              <a:t>Y</a:t>
            </a:r>
          </a:p>
          <a:p>
            <a:pPr eaLnBrk="1" hangingPunct="1"/>
            <a:endParaRPr lang="fr-FR" sz="1600" dirty="0">
              <a:latin typeface="OpenDyslexic" pitchFamily="50" charset="0"/>
            </a:endParaRPr>
          </a:p>
          <a:p>
            <a:pPr eaLnBrk="1" hangingPunct="1"/>
            <a:r>
              <a:rPr lang="fr-FR" sz="1600" dirty="0">
                <a:latin typeface="OpenDyslexic" pitchFamily="50" charset="0"/>
              </a:rPr>
              <a:t>Schistosité ardoisière et foliation </a:t>
            </a:r>
            <a:r>
              <a:rPr lang="fr-FR" sz="1600" dirty="0" smtClean="0">
                <a:latin typeface="OpenDyslexic" pitchFamily="50" charset="0"/>
              </a:rPr>
              <a:t>sont</a:t>
            </a:r>
            <a:r>
              <a:rPr lang="fr-FR" sz="1600" dirty="0" smtClean="0">
                <a:latin typeface="OpenDyslexic" pitchFamily="50" charset="0"/>
              </a:rPr>
              <a:t> perpendiculaires </a:t>
            </a:r>
            <a:r>
              <a:rPr lang="fr-FR" sz="1600" dirty="0">
                <a:latin typeface="OpenDyslexic" pitchFamily="50" charset="0"/>
              </a:rPr>
              <a:t>à l’axe Z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e - Relations schistosité -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plissement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7944" y="3380799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512" y="476672"/>
            <a:ext cx="7848872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dirty="0" smtClean="0">
                <a:latin typeface="OpenDyslexic" pitchFamily="50" charset="0"/>
              </a:rPr>
              <a:t>Relation entre la schistosité ardoisière (ou la foliation) et l’ellipsoïde </a:t>
            </a:r>
            <a:r>
              <a:rPr lang="fr-FR" sz="1800" dirty="0">
                <a:latin typeface="OpenDyslexic" pitchFamily="50" charset="0"/>
              </a:rPr>
              <a:t>de la </a:t>
            </a:r>
            <a:r>
              <a:rPr lang="fr-FR" sz="1800" dirty="0" smtClean="0">
                <a:latin typeface="OpenDyslexic" pitchFamily="50" charset="0"/>
              </a:rPr>
              <a:t>déf</a:t>
            </a:r>
            <a:r>
              <a:rPr lang="fr-FR" sz="1800" dirty="0" smtClean="0">
                <a:latin typeface="OpenDyslexic" pitchFamily="50" charset="0"/>
              </a:rPr>
              <a:t>ormation.</a:t>
            </a:r>
            <a:endParaRPr lang="fr-FR" sz="1800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737633" y="6309320"/>
            <a:ext cx="554525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2340358" y="1230733"/>
            <a:ext cx="4044546" cy="5064870"/>
            <a:chOff x="457200" y="609600"/>
            <a:chExt cx="2970213" cy="3719513"/>
          </a:xfrm>
        </p:grpSpPr>
        <p:pic>
          <p:nvPicPr>
            <p:cNvPr id="16" name="Picture 4" descr="pli_semblable_schistosi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609600"/>
              <a:ext cx="2970213" cy="32766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818156" y="3946904"/>
              <a:ext cx="762000" cy="252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800" dirty="0">
                  <a:latin typeface="OpenDyslexic" pitchFamily="50" charset="0"/>
                </a:rPr>
                <a:t>1 cm</a:t>
              </a: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533400" y="4176713"/>
              <a:ext cx="1096963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1624013" y="4014788"/>
              <a:ext cx="3175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533400" y="4024313"/>
              <a:ext cx="3175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OpenDyslexic" pitchFamily="50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899592" y="2636912"/>
            <a:ext cx="7008111" cy="576064"/>
            <a:chOff x="899592" y="2636912"/>
            <a:chExt cx="7008111" cy="576064"/>
          </a:xfrm>
        </p:grpSpPr>
        <p:sp>
          <p:nvSpPr>
            <p:cNvPr id="3" name="Flèche droite 2"/>
            <p:cNvSpPr/>
            <p:nvPr/>
          </p:nvSpPr>
          <p:spPr>
            <a:xfrm>
              <a:off x="899592" y="2636912"/>
              <a:ext cx="1152128" cy="576064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OpenDyslexic" pitchFamily="50" charset="0"/>
              </a:endParaRPr>
            </a:p>
          </p:txBody>
        </p:sp>
        <p:sp>
          <p:nvSpPr>
            <p:cNvPr id="24" name="Flèche droite 23"/>
            <p:cNvSpPr/>
            <p:nvPr/>
          </p:nvSpPr>
          <p:spPr>
            <a:xfrm flipH="1">
              <a:off x="6660232" y="2636912"/>
              <a:ext cx="1247471" cy="576064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OpenDyslexic" pitchFamily="50" charset="0"/>
              </a:endParaRPr>
            </a:p>
          </p:txBody>
        </p:sp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e - Relations schistosité -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plissement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9512" y="476672"/>
            <a:ext cx="7848872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dirty="0" smtClean="0">
                <a:latin typeface="OpenDyslexic" pitchFamily="50" charset="0"/>
              </a:rPr>
              <a:t>Relation entre la schistosité ardoisière (ou la foliation) et l’ellipsoïde </a:t>
            </a:r>
            <a:r>
              <a:rPr lang="fr-FR" sz="1800" dirty="0">
                <a:latin typeface="OpenDyslexic" pitchFamily="50" charset="0"/>
              </a:rPr>
              <a:t>de la </a:t>
            </a:r>
            <a:r>
              <a:rPr lang="fr-FR" sz="1800" dirty="0" smtClean="0">
                <a:latin typeface="OpenDyslexic" pitchFamily="50" charset="0"/>
              </a:rPr>
              <a:t>déf</a:t>
            </a:r>
            <a:r>
              <a:rPr lang="fr-FR" sz="1800" dirty="0" smtClean="0">
                <a:latin typeface="OpenDyslexic" pitchFamily="50" charset="0"/>
              </a:rPr>
              <a:t>ormation.</a:t>
            </a:r>
            <a:endParaRPr lang="fr-FR" sz="1800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e - Relations schistosité -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plissement</a:t>
            </a:r>
            <a:r>
              <a:rPr lang="fr-FR" sz="800" dirty="0" smtClean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  <p:pic>
        <p:nvPicPr>
          <p:cNvPr id="8" name="Picture 2" descr="schistosite_ellipsoide_de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/>
          <a:stretch/>
        </p:blipFill>
        <p:spPr bwMode="auto">
          <a:xfrm>
            <a:off x="251519" y="1196752"/>
            <a:ext cx="439217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1520" y="476672"/>
            <a:ext cx="7488832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dirty="0" smtClean="0">
                <a:latin typeface="OpenDyslexic" pitchFamily="50" charset="0"/>
              </a:rPr>
              <a:t>Relation entre la schistosité de fracture et les contraintes.</a:t>
            </a:r>
            <a:endParaRPr lang="fr-FR" sz="1800" dirty="0">
              <a:latin typeface="OpenDyslexic" pitchFamily="50" charset="0"/>
            </a:endParaRPr>
          </a:p>
        </p:txBody>
      </p:sp>
      <p:pic>
        <p:nvPicPr>
          <p:cNvPr id="10" name="Picture 2" descr="fentes_fai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75420"/>
            <a:ext cx="2661245" cy="298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0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ChangeArrowheads="1"/>
          </p:cNvSpPr>
          <p:nvPr/>
        </p:nvSpPr>
        <p:spPr bwMode="auto">
          <a:xfrm>
            <a:off x="490538" y="4016376"/>
            <a:ext cx="1624012" cy="184150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/>
            <a:r>
              <a:rPr lang="fr-FR" sz="1200" b="1" i="1">
                <a:latin typeface="OpenDyslexic" pitchFamily="50" charset="0"/>
                <a:cs typeface="Times New Roman" pitchFamily="18" charset="0"/>
              </a:rPr>
              <a:t>COURS N° 3 La Tectonique Souple </a:t>
            </a:r>
          </a:p>
          <a:p>
            <a:pPr indent="449263"/>
            <a:endParaRPr lang="fr-FR" sz="1200" i="1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I – La Géométrie des Plis et Terminologie</a:t>
            </a:r>
          </a:p>
          <a:p>
            <a:pPr indent="449263" eaLnBrk="0" hangingPunct="0"/>
            <a:endParaRPr lang="fr-FR" sz="1200" i="1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II – Les Processus du Plissement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Le pli isopaque par flexion-glissement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– Le pli semblable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c – Le plissement par écoulement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d – Représentation cyclosphérique d’un pli cylindrique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 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III – Microstructures Associées au Plissement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La Schistosité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La schistosité de flux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-  La foliation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c – La schistosité de crénulation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d – La schistosité de fracture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e – relations schistosité - plissement </a:t>
            </a:r>
          </a:p>
          <a:p>
            <a:pPr indent="449263" eaLnBrk="0" hangingPunct="0"/>
            <a:endParaRPr lang="fr-FR" sz="1200" i="1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– Les Linéations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a – Les linéations  d’intersection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b – Les linéations d’allongement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c – Les linéations minéralogiques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d – Les linéations de gaufrage</a:t>
            </a:r>
          </a:p>
          <a:p>
            <a:pPr indent="449263" eaLnBrk="0" hangingPunct="0"/>
            <a:r>
              <a:rPr lang="fr-FR" sz="1200" i="1">
                <a:latin typeface="OpenDyslexic" pitchFamily="50" charset="0"/>
                <a:cs typeface="Times New Roman" pitchFamily="18" charset="0"/>
              </a:rPr>
              <a:t>e – Relations linéations plissement  </a:t>
            </a:r>
            <a:endParaRPr lang="fr-FR" i="1"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6" descr="pli_plan_cy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8479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027" descr="pli_plan_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3757613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28" descr="pli_non_plan_cy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3528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29" descr="pli_non_plan_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05200"/>
            <a:ext cx="33528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1031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 smtClean="0">
                <a:latin typeface="OpenDyslexic" pitchFamily="50" charset="0"/>
              </a:rPr>
              <a:t>NICOLAS, A., Principe de tectonique. </a:t>
            </a:r>
            <a:r>
              <a:rPr lang="fr-FR" sz="800" dirty="0" err="1" smtClean="0">
                <a:latin typeface="OpenDyslexic" pitchFamily="50" charset="0"/>
              </a:rPr>
              <a:t>Eds</a:t>
            </a:r>
            <a:r>
              <a:rPr lang="fr-FR" sz="800" dirty="0" smtClean="0">
                <a:latin typeface="OpenDyslexic" pitchFamily="50" charset="0"/>
              </a:rPr>
              <a:t>. MASSON.</a:t>
            </a:r>
            <a:endParaRPr lang="fr-FR" sz="800" dirty="0">
              <a:latin typeface="OpenDyslexic" pitchFamily="50" charset="0"/>
            </a:endParaRPr>
          </a:p>
        </p:txBody>
      </p:sp>
      <p:sp>
        <p:nvSpPr>
          <p:cNvPr id="6152" name="Text Box 1032"/>
          <p:cNvSpPr txBox="1">
            <a:spLocks noChangeArrowheads="1"/>
          </p:cNvSpPr>
          <p:nvPr/>
        </p:nvSpPr>
        <p:spPr bwMode="auto">
          <a:xfrm>
            <a:off x="457199" y="2895600"/>
            <a:ext cx="2924175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Pli plan et cylindrique</a:t>
            </a:r>
          </a:p>
        </p:txBody>
      </p:sp>
      <p:sp>
        <p:nvSpPr>
          <p:cNvPr id="6153" name="Text Box 1033"/>
          <p:cNvSpPr txBox="1">
            <a:spLocks noChangeArrowheads="1"/>
          </p:cNvSpPr>
          <p:nvPr/>
        </p:nvSpPr>
        <p:spPr bwMode="auto">
          <a:xfrm>
            <a:off x="457200" y="5562600"/>
            <a:ext cx="25908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Pli plan et conique</a:t>
            </a:r>
          </a:p>
        </p:txBody>
      </p:sp>
      <p:sp>
        <p:nvSpPr>
          <p:cNvPr id="6154" name="Text Box 1034"/>
          <p:cNvSpPr txBox="1">
            <a:spLocks noChangeArrowheads="1"/>
          </p:cNvSpPr>
          <p:nvPr/>
        </p:nvSpPr>
        <p:spPr bwMode="auto">
          <a:xfrm>
            <a:off x="4860032" y="2895600"/>
            <a:ext cx="3456384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Pli non plan et cylindrique</a:t>
            </a:r>
          </a:p>
        </p:txBody>
      </p:sp>
      <p:sp>
        <p:nvSpPr>
          <p:cNvPr id="6155" name="Text Box 1035"/>
          <p:cNvSpPr txBox="1">
            <a:spLocks noChangeArrowheads="1"/>
          </p:cNvSpPr>
          <p:nvPr/>
        </p:nvSpPr>
        <p:spPr bwMode="auto">
          <a:xfrm>
            <a:off x="4860032" y="5562600"/>
            <a:ext cx="3902968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Pli non plan et non cylindrique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lineations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6781800" cy="5486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linéations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lineation_intersec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1148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lineation_intersection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457200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57200" y="533400"/>
            <a:ext cx="4876800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 d’intersection entre une schistosité (S1) et la stratification (S0)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81000" y="49530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1066800" y="4495800"/>
            <a:ext cx="53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S0</a:t>
            </a:r>
          </a:p>
        </p:txBody>
      </p:sp>
      <p:sp>
        <p:nvSpPr>
          <p:cNvPr id="53257" name="Line 10"/>
          <p:cNvSpPr>
            <a:spLocks noChangeShapeType="1"/>
          </p:cNvSpPr>
          <p:nvPr/>
        </p:nvSpPr>
        <p:spPr bwMode="auto">
          <a:xfrm flipV="1">
            <a:off x="1447800" y="3444875"/>
            <a:ext cx="444500" cy="1127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1771650" y="4500563"/>
            <a:ext cx="53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S1</a:t>
            </a:r>
          </a:p>
        </p:txBody>
      </p:sp>
      <p:sp>
        <p:nvSpPr>
          <p:cNvPr id="53259" name="Line 12"/>
          <p:cNvSpPr>
            <a:spLocks noChangeShapeType="1"/>
          </p:cNvSpPr>
          <p:nvPr/>
        </p:nvSpPr>
        <p:spPr bwMode="auto">
          <a:xfrm flipV="1">
            <a:off x="2181225" y="3621088"/>
            <a:ext cx="220663" cy="974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3962400" y="1981200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L(S0-S1)</a:t>
            </a:r>
          </a:p>
        </p:txBody>
      </p:sp>
      <p:sp>
        <p:nvSpPr>
          <p:cNvPr id="53261" name="Line 14"/>
          <p:cNvSpPr>
            <a:spLocks noChangeShapeType="1"/>
          </p:cNvSpPr>
          <p:nvPr/>
        </p:nvSpPr>
        <p:spPr bwMode="auto">
          <a:xfrm flipH="1">
            <a:off x="1906588" y="2270125"/>
            <a:ext cx="2093912" cy="106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a 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–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linéations d’intersection </a:t>
            </a:r>
            <a:endParaRPr lang="fr-FR" sz="1200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7283152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 d’intersection entre deux schistosités (</a:t>
            </a:r>
            <a:r>
              <a:rPr lang="fr-FR" sz="1800" dirty="0" smtClean="0">
                <a:latin typeface="OpenDyslexic" pitchFamily="50" charset="0"/>
              </a:rPr>
              <a:t>S1 et </a:t>
            </a:r>
            <a:r>
              <a:rPr lang="fr-FR" sz="1800" dirty="0">
                <a:latin typeface="OpenDyslexic" pitchFamily="50" charset="0"/>
              </a:rPr>
              <a:t>S2)</a:t>
            </a:r>
          </a:p>
        </p:txBody>
      </p:sp>
      <p:pic>
        <p:nvPicPr>
          <p:cNvPr id="54276" name="Picture 4" descr="lineation_intersecti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5814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lineation_intersection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4114800"/>
            <a:ext cx="557688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457200" y="41148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a 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–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linéations d’intersection </a:t>
            </a:r>
            <a:endParaRPr lang="fr-FR" sz="1200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7283152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 d’intersection entre deux schistosités (</a:t>
            </a:r>
            <a:r>
              <a:rPr lang="fr-FR" sz="1800" dirty="0" smtClean="0">
                <a:latin typeface="OpenDyslexic" pitchFamily="50" charset="0"/>
              </a:rPr>
              <a:t>S1 et </a:t>
            </a:r>
            <a:r>
              <a:rPr lang="fr-FR" sz="1800" dirty="0">
                <a:latin typeface="OpenDyslexic" pitchFamily="50" charset="0"/>
              </a:rPr>
              <a:t>S2)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pic>
        <p:nvPicPr>
          <p:cNvPr id="55301" name="Picture 5" descr="debit_f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096000" cy="4886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371600" y="1371600"/>
            <a:ext cx="212028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Débit en frites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a </a:t>
            </a: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–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linéations d’intersection </a:t>
            </a:r>
            <a:endParaRPr lang="fr-FR" sz="1200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lineation_allon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60325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33400" y="32766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pic>
        <p:nvPicPr>
          <p:cNvPr id="56325" name="Picture 5" descr="gemmi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3406775" cy="21256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334000" y="6248400"/>
            <a:ext cx="3657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http://www-geol.unine.ch/cours/geol/09_structure.htm</a:t>
            </a:r>
            <a:r>
              <a:rPr lang="fr-FR" sz="1200" dirty="0">
                <a:latin typeface="OpenDyslexic" pitchFamily="50" charset="0"/>
              </a:rPr>
              <a:t>.</a:t>
            </a:r>
          </a:p>
        </p:txBody>
      </p:sp>
      <p:pic>
        <p:nvPicPr>
          <p:cNvPr id="56327" name="Picture 7" descr="ellipsoide_defo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23622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57200" y="533400"/>
            <a:ext cx="2746648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Linéations d’agrégat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linéations d’allongement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boudi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1148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lineation_boud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411480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1810544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Le boudinage</a:t>
            </a: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304800" y="3657600"/>
            <a:ext cx="3048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7351" name="Text Box 8"/>
          <p:cNvSpPr txBox="1">
            <a:spLocks noChangeArrowheads="1"/>
          </p:cNvSpPr>
          <p:nvPr/>
        </p:nvSpPr>
        <p:spPr bwMode="auto">
          <a:xfrm>
            <a:off x="5334000" y="6248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linéations d’allongement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2667000" y="3962400"/>
            <a:ext cx="21336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http://hydrate.eas.gatech.edu/</a:t>
            </a:r>
          </a:p>
        </p:txBody>
      </p:sp>
      <p:pic>
        <p:nvPicPr>
          <p:cNvPr id="58371" name="Picture 4" descr="boud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3434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 descr="boudin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575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457200" y="533400"/>
            <a:ext cx="16002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    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6761559" y="6286500"/>
            <a:ext cx="2362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http://www.earth.monash.edu.au/</a:t>
            </a:r>
          </a:p>
        </p:txBody>
      </p:sp>
      <p:pic>
        <p:nvPicPr>
          <p:cNvPr id="58376" name="Picture 10" descr="saus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533400"/>
            <a:ext cx="1547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linéations d’allongement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16002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    </a:t>
            </a:r>
          </a:p>
        </p:txBody>
      </p:sp>
      <p:pic>
        <p:nvPicPr>
          <p:cNvPr id="59396" name="Picture 5" descr="saus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533400"/>
            <a:ext cx="1547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3429000" y="5029200"/>
            <a:ext cx="21336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</a:t>
            </a:r>
          </a:p>
        </p:txBody>
      </p:sp>
      <p:pic>
        <p:nvPicPr>
          <p:cNvPr id="59398" name="Picture 7" descr="VS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51054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linéations d’allongement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linéation_minéralog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5562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pic>
        <p:nvPicPr>
          <p:cNvPr id="60421" name="Picture 5" descr="lineations_mine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401002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57200" y="533400"/>
            <a:ext cx="3970784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Cristallisation métamorphique</a:t>
            </a:r>
          </a:p>
        </p:txBody>
      </p:sp>
      <p:pic>
        <p:nvPicPr>
          <p:cNvPr id="60423" name="Picture 7" descr="ellipsoide_defo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23622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 – Les linéations minéralogiques</a:t>
            </a:r>
            <a:endParaRPr lang="fr-FR" sz="1200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lineations_minerale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9624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5194920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Minéraux présents avant la déformation</a:t>
            </a:r>
          </a:p>
        </p:txBody>
      </p:sp>
      <p:pic>
        <p:nvPicPr>
          <p:cNvPr id="61445" name="Picture 5" descr="ellipsoide_defor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84" y="533400"/>
            <a:ext cx="2130316" cy="169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queues_cristalis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38600" cy="238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 – Les linéations minéralogiques</a:t>
            </a:r>
            <a:endParaRPr lang="fr-FR" sz="1200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600472" y="2560637"/>
            <a:ext cx="192544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latin typeface="OpenDyslexic" pitchFamily="50" charset="0"/>
              </a:rPr>
              <a:t>Queues de cristallisation</a:t>
            </a:r>
            <a:endParaRPr lang="fr-FR" sz="1800" dirty="0">
              <a:latin typeface="OpenDyslexic" pitchFamily="50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6819900" y="3140968"/>
            <a:ext cx="776436" cy="792088"/>
          </a:xfrm>
          <a:prstGeom prst="straightConnector1">
            <a:avLst/>
          </a:prstGeom>
          <a:ln w="222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596336" y="3140968"/>
            <a:ext cx="936104" cy="1872208"/>
          </a:xfrm>
          <a:prstGeom prst="straightConnector1">
            <a:avLst/>
          </a:prstGeom>
          <a:ln w="222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li_terminologie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74676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276600" y="3717032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queues_cristalisation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787775" cy="541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4" descr="queues_cristalisation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33400"/>
            <a:ext cx="3944937" cy="541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3563888" y="6064478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533400" y="609600"/>
            <a:ext cx="1981200" cy="92333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Queue de cristallisation sigmoïde</a:t>
            </a:r>
          </a:p>
        </p:txBody>
      </p:sp>
      <p:sp>
        <p:nvSpPr>
          <p:cNvPr id="62471" name="Text Box 10"/>
          <p:cNvSpPr txBox="1">
            <a:spLocks noChangeArrowheads="1"/>
          </p:cNvSpPr>
          <p:nvPr/>
        </p:nvSpPr>
        <p:spPr bwMode="auto">
          <a:xfrm>
            <a:off x="6948265" y="609600"/>
            <a:ext cx="1849660" cy="92333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Queue de cristallisation en crochet</a:t>
            </a:r>
          </a:p>
        </p:txBody>
      </p:sp>
      <p:sp>
        <p:nvSpPr>
          <p:cNvPr id="62472" name="Line 11"/>
          <p:cNvSpPr>
            <a:spLocks noChangeShapeType="1"/>
          </p:cNvSpPr>
          <p:nvPr/>
        </p:nvSpPr>
        <p:spPr bwMode="auto">
          <a:xfrm>
            <a:off x="990600" y="6172200"/>
            <a:ext cx="3175" cy="385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62473" name="Text Box 12"/>
          <p:cNvSpPr txBox="1">
            <a:spLocks noChangeArrowheads="1"/>
          </p:cNvSpPr>
          <p:nvPr/>
        </p:nvSpPr>
        <p:spPr bwMode="auto">
          <a:xfrm>
            <a:off x="1371600" y="6019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>
                <a:latin typeface="OpenDyslexic" pitchFamily="50" charset="0"/>
              </a:rPr>
              <a:t>0.5cm</a:t>
            </a:r>
          </a:p>
        </p:txBody>
      </p:sp>
      <p:sp>
        <p:nvSpPr>
          <p:cNvPr id="62474" name="Line 13"/>
          <p:cNvSpPr>
            <a:spLocks noChangeShapeType="1"/>
          </p:cNvSpPr>
          <p:nvPr/>
        </p:nvSpPr>
        <p:spPr bwMode="auto">
          <a:xfrm flipH="1">
            <a:off x="990600" y="6400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62475" name="Line 14"/>
          <p:cNvSpPr>
            <a:spLocks noChangeShapeType="1"/>
          </p:cNvSpPr>
          <p:nvPr/>
        </p:nvSpPr>
        <p:spPr bwMode="auto">
          <a:xfrm>
            <a:off x="2667000" y="6172200"/>
            <a:ext cx="3175" cy="385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 – Les linéations minéralogiques</a:t>
            </a:r>
            <a:endParaRPr lang="fr-FR" sz="1200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10" descr="lineations_gauf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195638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1" descr="crenulation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66963"/>
            <a:ext cx="5257800" cy="4137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 Box 12"/>
          <p:cNvSpPr txBox="1">
            <a:spLocks noChangeArrowheads="1"/>
          </p:cNvSpPr>
          <p:nvPr/>
        </p:nvSpPr>
        <p:spPr bwMode="auto">
          <a:xfrm>
            <a:off x="152400" y="28194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63494" name="Text Box 13"/>
          <p:cNvSpPr txBox="1">
            <a:spLocks noChangeArrowheads="1"/>
          </p:cNvSpPr>
          <p:nvPr/>
        </p:nvSpPr>
        <p:spPr bwMode="auto">
          <a:xfrm>
            <a:off x="3795861" y="5800040"/>
            <a:ext cx="4722440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Linéations crées par un </a:t>
            </a:r>
            <a:r>
              <a:rPr lang="fr-FR" sz="1800" dirty="0" err="1">
                <a:latin typeface="OpenDyslexic" pitchFamily="50" charset="0"/>
              </a:rPr>
              <a:t>microplissement</a:t>
            </a:r>
            <a:r>
              <a:rPr lang="fr-FR" sz="1800" dirty="0">
                <a:latin typeface="OpenDyslexic" pitchFamily="50" charset="0"/>
              </a:rPr>
              <a:t> de type </a:t>
            </a:r>
            <a:r>
              <a:rPr lang="fr-FR" sz="1800" dirty="0" err="1">
                <a:latin typeface="OpenDyslexic" pitchFamily="50" charset="0"/>
              </a:rPr>
              <a:t>crénulation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63495" name="Text Box 15"/>
          <p:cNvSpPr txBox="1">
            <a:spLocks noChangeArrowheads="1"/>
          </p:cNvSpPr>
          <p:nvPr/>
        </p:nvSpPr>
        <p:spPr bwMode="auto">
          <a:xfrm>
            <a:off x="8278813" y="1793875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/>
              <a:t>1 cm</a:t>
            </a:r>
          </a:p>
        </p:txBody>
      </p:sp>
      <p:sp>
        <p:nvSpPr>
          <p:cNvPr id="63496" name="Line 16"/>
          <p:cNvSpPr>
            <a:spLocks noChangeShapeType="1"/>
          </p:cNvSpPr>
          <p:nvPr/>
        </p:nvSpPr>
        <p:spPr bwMode="auto">
          <a:xfrm flipH="1">
            <a:off x="8305800" y="2133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7" name="Line 17"/>
          <p:cNvSpPr>
            <a:spLocks noChangeShapeType="1"/>
          </p:cNvSpPr>
          <p:nvPr/>
        </p:nvSpPr>
        <p:spPr bwMode="auto">
          <a:xfrm>
            <a:off x="8915400" y="1905000"/>
            <a:ext cx="3175" cy="385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498" name="Line 18"/>
          <p:cNvSpPr>
            <a:spLocks noChangeShapeType="1"/>
          </p:cNvSpPr>
          <p:nvPr/>
        </p:nvSpPr>
        <p:spPr bwMode="auto">
          <a:xfrm>
            <a:off x="8305800" y="1905000"/>
            <a:ext cx="3175" cy="385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d – Les linéations de gaufrage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5122912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Linéations et ellipsoïde de déformation</a:t>
            </a:r>
          </a:p>
        </p:txBody>
      </p:sp>
      <p:pic>
        <p:nvPicPr>
          <p:cNvPr id="64516" name="Picture 5" descr="ellipsoide_de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23622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9" descr="lineation_allon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2800"/>
            <a:ext cx="3505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lineation_intersection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276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4009256" y="1772816"/>
            <a:ext cx="2002904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Linéations d’intersection</a:t>
            </a:r>
          </a:p>
        </p:txBody>
      </p:sp>
      <p:sp>
        <p:nvSpPr>
          <p:cNvPr id="64520" name="Text Box 12"/>
          <p:cNvSpPr txBox="1">
            <a:spLocks noChangeArrowheads="1"/>
          </p:cNvSpPr>
          <p:nvPr/>
        </p:nvSpPr>
        <p:spPr bwMode="auto">
          <a:xfrm>
            <a:off x="5029200" y="4724400"/>
            <a:ext cx="2971800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Linéations d’allongement</a:t>
            </a:r>
          </a:p>
        </p:txBody>
      </p:sp>
      <p:sp>
        <p:nvSpPr>
          <p:cNvPr id="64521" name="AutoShape 15"/>
          <p:cNvSpPr>
            <a:spLocks/>
          </p:cNvSpPr>
          <p:nvPr/>
        </p:nvSpPr>
        <p:spPr bwMode="auto">
          <a:xfrm>
            <a:off x="4648200" y="3657600"/>
            <a:ext cx="228600" cy="2590800"/>
          </a:xfrm>
          <a:prstGeom prst="rightBrace">
            <a:avLst>
              <a:gd name="adj1" fmla="val 944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64522" name="Picture 16" descr="lineation_boudi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22098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e – Relations linéations - plissement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3276600" cy="650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Linéations et ellipsoïde de déformation</a:t>
            </a:r>
          </a:p>
        </p:txBody>
      </p:sp>
      <p:pic>
        <p:nvPicPr>
          <p:cNvPr id="65540" name="Picture 4" descr="ellipsoide_de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23622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lineations_minerale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057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lineations_minera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209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11"/>
          <p:cNvSpPr txBox="1">
            <a:spLocks noChangeArrowheads="1"/>
          </p:cNvSpPr>
          <p:nvPr/>
        </p:nvSpPr>
        <p:spPr bwMode="auto">
          <a:xfrm>
            <a:off x="3581400" y="3581400"/>
            <a:ext cx="2142728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Linéations minéralogiques</a:t>
            </a:r>
          </a:p>
        </p:txBody>
      </p:sp>
      <p:sp>
        <p:nvSpPr>
          <p:cNvPr id="65544" name="AutoShape 12"/>
          <p:cNvSpPr>
            <a:spLocks/>
          </p:cNvSpPr>
          <p:nvPr/>
        </p:nvSpPr>
        <p:spPr bwMode="auto">
          <a:xfrm>
            <a:off x="3048000" y="2133600"/>
            <a:ext cx="304800" cy="3581400"/>
          </a:xfrm>
          <a:prstGeom prst="rightBrace">
            <a:avLst>
              <a:gd name="adj1" fmla="val 97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OpenDyslexic" pitchFamily="50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e – Relations linéations - plissement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pli_terminologie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0772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1028"/>
          <p:cNvSpPr txBox="1">
            <a:spLocks noChangeArrowheads="1"/>
          </p:cNvSpPr>
          <p:nvPr/>
        </p:nvSpPr>
        <p:spPr bwMode="auto">
          <a:xfrm>
            <a:off x="5486400" y="4800600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li_terminologie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76200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3131840" y="3745141"/>
            <a:ext cx="3581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I – La Géométrie des Plis et Terminologie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lis_semblables_isopaq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55626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560388" y="4164013"/>
            <a:ext cx="2370137" cy="3762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semblable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3563938" y="4152900"/>
            <a:ext cx="2370137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>
                <a:latin typeface="OpenDyslexic" pitchFamily="50" charset="0"/>
              </a:rPr>
              <a:t>Pli isopaque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La Géométrie des Plis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Terminologie</a:t>
            </a:r>
            <a:r>
              <a:rPr lang="fr-FR" sz="800" dirty="0">
                <a:solidFill>
                  <a:schemeClr val="bg1"/>
                </a:solidFill>
                <a:latin typeface="OpenDyslexic" pitchFamily="50" charset="0"/>
              </a:rPr>
              <a:t>	 </a:t>
            </a:r>
            <a:endParaRPr lang="fr-FR" sz="800" dirty="0">
              <a:solidFill>
                <a:srgbClr val="331910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21625</TotalTime>
  <Words>2225</Words>
  <Application>Microsoft Office PowerPoint</Application>
  <PresentationFormat>Affichage à l'écran (4:3)</PresentationFormat>
  <Paragraphs>398</Paragraphs>
  <Slides>63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4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seb</cp:lastModifiedBy>
  <cp:revision>351</cp:revision>
  <dcterms:created xsi:type="dcterms:W3CDTF">2002-10-10T15:21:49Z</dcterms:created>
  <dcterms:modified xsi:type="dcterms:W3CDTF">2014-03-03T09:09:34Z</dcterms:modified>
</cp:coreProperties>
</file>