
<file path=[Content_Types].xml><?xml version="1.0" encoding="utf-8"?>
<Types xmlns="http://schemas.openxmlformats.org/package/2006/content-types">
  <Default Extension="png" ContentType="image/png"/>
  <Default Extension="emf" ContentType="image/x-emf"/>
  <Default Extension="jpeg" ContentType="image/jpeg"/>
  <Default Extension="wmf" ContentType="image/x-wmf"/>
  <Default Extension="rels" ContentType="application/vnd.openxmlformats-package.relationships+xml"/>
  <Default Extension="xml" ContentType="application/xml"/>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2"/>
  </p:notesMasterIdLst>
  <p:sldIdLst>
    <p:sldId id="281" r:id="rId2"/>
    <p:sldId id="282" r:id="rId3"/>
    <p:sldId id="370" r:id="rId4"/>
    <p:sldId id="292" r:id="rId5"/>
    <p:sldId id="273" r:id="rId6"/>
    <p:sldId id="280" r:id="rId7"/>
    <p:sldId id="274" r:id="rId8"/>
    <p:sldId id="257" r:id="rId9"/>
    <p:sldId id="275" r:id="rId10"/>
    <p:sldId id="276" r:id="rId11"/>
    <p:sldId id="367" r:id="rId12"/>
    <p:sldId id="293" r:id="rId13"/>
    <p:sldId id="362" r:id="rId14"/>
    <p:sldId id="363" r:id="rId15"/>
    <p:sldId id="364" r:id="rId16"/>
    <p:sldId id="366" r:id="rId17"/>
    <p:sldId id="371" r:id="rId18"/>
    <p:sldId id="277" r:id="rId19"/>
    <p:sldId id="302" r:id="rId20"/>
    <p:sldId id="294" r:id="rId21"/>
    <p:sldId id="279" r:id="rId22"/>
    <p:sldId id="372" r:id="rId23"/>
    <p:sldId id="378" r:id="rId24"/>
    <p:sldId id="379" r:id="rId25"/>
    <p:sldId id="380" r:id="rId26"/>
    <p:sldId id="365" r:id="rId27"/>
    <p:sldId id="381" r:id="rId28"/>
    <p:sldId id="287" r:id="rId29"/>
    <p:sldId id="288" r:id="rId30"/>
    <p:sldId id="368" r:id="rId31"/>
    <p:sldId id="289" r:id="rId32"/>
    <p:sldId id="267" r:id="rId33"/>
    <p:sldId id="291" r:id="rId34"/>
    <p:sldId id="290" r:id="rId35"/>
    <p:sldId id="306" r:id="rId36"/>
    <p:sldId id="298" r:id="rId37"/>
    <p:sldId id="311" r:id="rId38"/>
    <p:sldId id="300" r:id="rId39"/>
    <p:sldId id="301" r:id="rId40"/>
    <p:sldId id="297" r:id="rId41"/>
    <p:sldId id="305" r:id="rId42"/>
    <p:sldId id="303" r:id="rId43"/>
    <p:sldId id="312" r:id="rId44"/>
    <p:sldId id="313" r:id="rId45"/>
    <p:sldId id="315" r:id="rId46"/>
    <p:sldId id="316" r:id="rId47"/>
    <p:sldId id="318" r:id="rId48"/>
    <p:sldId id="317" r:id="rId49"/>
    <p:sldId id="319" r:id="rId50"/>
    <p:sldId id="332" r:id="rId51"/>
    <p:sldId id="344" r:id="rId52"/>
    <p:sldId id="333" r:id="rId53"/>
    <p:sldId id="334" r:id="rId54"/>
    <p:sldId id="335" r:id="rId55"/>
    <p:sldId id="336" r:id="rId56"/>
    <p:sldId id="337" r:id="rId57"/>
    <p:sldId id="338" r:id="rId58"/>
    <p:sldId id="339" r:id="rId59"/>
    <p:sldId id="340" r:id="rId60"/>
    <p:sldId id="341" r:id="rId61"/>
    <p:sldId id="342" r:id="rId62"/>
    <p:sldId id="327" r:id="rId63"/>
    <p:sldId id="369" r:id="rId64"/>
    <p:sldId id="328" r:id="rId65"/>
    <p:sldId id="329" r:id="rId66"/>
    <p:sldId id="331" r:id="rId67"/>
    <p:sldId id="376" r:id="rId68"/>
    <p:sldId id="345" r:id="rId69"/>
    <p:sldId id="353" r:id="rId70"/>
    <p:sldId id="352" r:id="rId71"/>
    <p:sldId id="348" r:id="rId72"/>
    <p:sldId id="374" r:id="rId73"/>
    <p:sldId id="375" r:id="rId74"/>
    <p:sldId id="346" r:id="rId75"/>
    <p:sldId id="355" r:id="rId76"/>
    <p:sldId id="354" r:id="rId77"/>
    <p:sldId id="347" r:id="rId78"/>
    <p:sldId id="350" r:id="rId79"/>
    <p:sldId id="377" r:id="rId80"/>
    <p:sldId id="351" r:id="rId81"/>
  </p:sldIdLst>
  <p:sldSz cx="9144000" cy="6858000" type="screen4x3"/>
  <p:notesSz cx="7099300" cy="10234613"/>
  <p:defaultTextStyle>
    <a:defPPr>
      <a:defRPr lang="fr-FR"/>
    </a:defPPr>
    <a:lvl1pPr algn="l" rtl="0" fontAlgn="base">
      <a:spcBef>
        <a:spcPct val="0"/>
      </a:spcBef>
      <a:spcAft>
        <a:spcPct val="0"/>
      </a:spcAft>
      <a:defRPr b="1" kern="1200">
        <a:solidFill>
          <a:schemeClr val="tx1"/>
        </a:solidFill>
        <a:latin typeface="Arial" charset="0"/>
        <a:ea typeface="+mn-ea"/>
        <a:cs typeface="+mn-cs"/>
      </a:defRPr>
    </a:lvl1pPr>
    <a:lvl2pPr marL="457200" algn="l" rtl="0" fontAlgn="base">
      <a:spcBef>
        <a:spcPct val="0"/>
      </a:spcBef>
      <a:spcAft>
        <a:spcPct val="0"/>
      </a:spcAft>
      <a:defRPr b="1" kern="1200">
        <a:solidFill>
          <a:schemeClr val="tx1"/>
        </a:solidFill>
        <a:latin typeface="Arial" charset="0"/>
        <a:ea typeface="+mn-ea"/>
        <a:cs typeface="+mn-cs"/>
      </a:defRPr>
    </a:lvl2pPr>
    <a:lvl3pPr marL="914400" algn="l" rtl="0" fontAlgn="base">
      <a:spcBef>
        <a:spcPct val="0"/>
      </a:spcBef>
      <a:spcAft>
        <a:spcPct val="0"/>
      </a:spcAft>
      <a:defRPr b="1" kern="1200">
        <a:solidFill>
          <a:schemeClr val="tx1"/>
        </a:solidFill>
        <a:latin typeface="Arial" charset="0"/>
        <a:ea typeface="+mn-ea"/>
        <a:cs typeface="+mn-cs"/>
      </a:defRPr>
    </a:lvl3pPr>
    <a:lvl4pPr marL="1371600" algn="l" rtl="0" fontAlgn="base">
      <a:spcBef>
        <a:spcPct val="0"/>
      </a:spcBef>
      <a:spcAft>
        <a:spcPct val="0"/>
      </a:spcAft>
      <a:defRPr b="1" kern="1200">
        <a:solidFill>
          <a:schemeClr val="tx1"/>
        </a:solidFill>
        <a:latin typeface="Arial" charset="0"/>
        <a:ea typeface="+mn-ea"/>
        <a:cs typeface="+mn-cs"/>
      </a:defRPr>
    </a:lvl4pPr>
    <a:lvl5pPr marL="1828800" algn="l"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3F3F3"/>
    <a:srgbClr val="443A31"/>
    <a:srgbClr val="FF0000"/>
    <a:srgbClr val="004DA8"/>
    <a:srgbClr val="000000"/>
    <a:srgbClr val="FF3300"/>
    <a:srgbClr val="000099"/>
    <a:srgbClr val="99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167" autoAdjust="0"/>
    <p:restoredTop sz="84919" autoAdjust="0"/>
  </p:normalViewPr>
  <p:slideViewPr>
    <p:cSldViewPr>
      <p:cViewPr varScale="1">
        <p:scale>
          <a:sx n="112" d="100"/>
          <a:sy n="112" d="100"/>
        </p:scale>
        <p:origin x="1614" y="78"/>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7812"/>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viewProps" Target="view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61" Type="http://schemas.openxmlformats.org/officeDocument/2006/relationships/slide" Target="slides/slide60.xml"/><Relationship Id="rId8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4034" name="Rectangle 2"/>
          <p:cNvSpPr>
            <a:spLocks noGrp="1" noChangeArrowheads="1"/>
          </p:cNvSpPr>
          <p:nvPr>
            <p:ph type="hdr" sz="quarter"/>
          </p:nvPr>
        </p:nvSpPr>
        <p:spPr bwMode="auto">
          <a:xfrm>
            <a:off x="0" y="0"/>
            <a:ext cx="3076575" cy="51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9048" tIns="49524" rIns="99048" bIns="49524" numCol="1" anchor="t" anchorCtr="0" compatLnSpc="1">
            <a:prstTxWarp prst="textNoShape">
              <a:avLst/>
            </a:prstTxWarp>
          </a:bodyPr>
          <a:lstStyle>
            <a:lvl1pPr defTabSz="990600">
              <a:defRPr sz="1300" b="0"/>
            </a:lvl1pPr>
          </a:lstStyle>
          <a:p>
            <a:endParaRPr lang="fr-FR"/>
          </a:p>
        </p:txBody>
      </p:sp>
      <p:sp>
        <p:nvSpPr>
          <p:cNvPr id="44035" name="Rectangle 3"/>
          <p:cNvSpPr>
            <a:spLocks noGrp="1" noChangeArrowheads="1"/>
          </p:cNvSpPr>
          <p:nvPr>
            <p:ph type="dt" idx="1"/>
          </p:nvPr>
        </p:nvSpPr>
        <p:spPr bwMode="auto">
          <a:xfrm>
            <a:off x="4021138" y="0"/>
            <a:ext cx="3076575" cy="51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9048" tIns="49524" rIns="99048" bIns="49524" numCol="1" anchor="t" anchorCtr="0" compatLnSpc="1">
            <a:prstTxWarp prst="textNoShape">
              <a:avLst/>
            </a:prstTxWarp>
          </a:bodyPr>
          <a:lstStyle>
            <a:lvl1pPr algn="r" defTabSz="990600">
              <a:defRPr sz="1300" b="0"/>
            </a:lvl1pPr>
          </a:lstStyle>
          <a:p>
            <a:endParaRPr lang="fr-FR"/>
          </a:p>
        </p:txBody>
      </p:sp>
      <p:sp>
        <p:nvSpPr>
          <p:cNvPr id="44036" name="Rectangle 4"/>
          <p:cNvSpPr>
            <a:spLocks noGrp="1" noRot="1" noChangeAspect="1" noChangeArrowheads="1" noTextEdit="1"/>
          </p:cNvSpPr>
          <p:nvPr>
            <p:ph type="sldImg" idx="2"/>
          </p:nvPr>
        </p:nvSpPr>
        <p:spPr bwMode="auto">
          <a:xfrm>
            <a:off x="990600" y="768350"/>
            <a:ext cx="5118100" cy="3836988"/>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44037" name="Rectangle 5"/>
          <p:cNvSpPr>
            <a:spLocks noGrp="1" noChangeArrowheads="1"/>
          </p:cNvSpPr>
          <p:nvPr>
            <p:ph type="body" sz="quarter" idx="3"/>
          </p:nvPr>
        </p:nvSpPr>
        <p:spPr bwMode="auto">
          <a:xfrm>
            <a:off x="709613" y="4860925"/>
            <a:ext cx="5680075" cy="4605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9048" tIns="49524" rIns="99048" bIns="49524" numCol="1" anchor="t" anchorCtr="0" compatLnSpc="1">
            <a:prstTxWarp prst="textNoShape">
              <a:avLst/>
            </a:prstTxWarp>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4038" name="Rectangle 6"/>
          <p:cNvSpPr>
            <a:spLocks noGrp="1" noChangeArrowheads="1"/>
          </p:cNvSpPr>
          <p:nvPr>
            <p:ph type="ftr" sz="quarter" idx="4"/>
          </p:nvPr>
        </p:nvSpPr>
        <p:spPr bwMode="auto">
          <a:xfrm>
            <a:off x="0" y="9721850"/>
            <a:ext cx="3076575" cy="51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9048" tIns="49524" rIns="99048" bIns="49524" numCol="1" anchor="b" anchorCtr="0" compatLnSpc="1">
            <a:prstTxWarp prst="textNoShape">
              <a:avLst/>
            </a:prstTxWarp>
          </a:bodyPr>
          <a:lstStyle>
            <a:lvl1pPr defTabSz="990600">
              <a:defRPr sz="1300" b="0"/>
            </a:lvl1pPr>
          </a:lstStyle>
          <a:p>
            <a:endParaRPr lang="fr-FR"/>
          </a:p>
        </p:txBody>
      </p:sp>
      <p:sp>
        <p:nvSpPr>
          <p:cNvPr id="44039" name="Rectangle 7"/>
          <p:cNvSpPr>
            <a:spLocks noGrp="1" noChangeArrowheads="1"/>
          </p:cNvSpPr>
          <p:nvPr>
            <p:ph type="sldNum" sz="quarter" idx="5"/>
          </p:nvPr>
        </p:nvSpPr>
        <p:spPr bwMode="auto">
          <a:xfrm>
            <a:off x="4021138" y="9721850"/>
            <a:ext cx="3076575" cy="51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9048" tIns="49524" rIns="99048" bIns="49524" numCol="1" anchor="b" anchorCtr="0" compatLnSpc="1">
            <a:prstTxWarp prst="textNoShape">
              <a:avLst/>
            </a:prstTxWarp>
          </a:bodyPr>
          <a:lstStyle>
            <a:lvl1pPr algn="r" defTabSz="990600">
              <a:defRPr sz="1300" b="0"/>
            </a:lvl1pPr>
          </a:lstStyle>
          <a:p>
            <a:fld id="{E4A2BA3B-3CAE-4C58-BB99-2222D769F9DA}" type="slidenum">
              <a:rPr lang="fr-FR"/>
              <a:pPr/>
              <a:t>‹N°›</a:t>
            </a:fld>
            <a:endParaRPr lang="fr-FR"/>
          </a:p>
        </p:txBody>
      </p:sp>
    </p:spTree>
    <p:extLst>
      <p:ext uri="{BB962C8B-B14F-4D97-AF65-F5344CB8AC3E}">
        <p14:creationId xmlns:p14="http://schemas.microsoft.com/office/powerpoint/2010/main" val="3373094940"/>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mn-cs"/>
      </a:defRPr>
    </a:lvl1pPr>
    <a:lvl2pPr marL="457200" algn="l" rtl="0" fontAlgn="base">
      <a:spcBef>
        <a:spcPct val="30000"/>
      </a:spcBef>
      <a:spcAft>
        <a:spcPct val="0"/>
      </a:spcAft>
      <a:defRPr sz="1200" kern="1200">
        <a:solidFill>
          <a:schemeClr val="tx1"/>
        </a:solidFill>
        <a:latin typeface="Arial" charset="0"/>
        <a:ea typeface="+mn-ea"/>
        <a:cs typeface="+mn-cs"/>
      </a:defRPr>
    </a:lvl2pPr>
    <a:lvl3pPr marL="914400" algn="l" rtl="0" fontAlgn="base">
      <a:spcBef>
        <a:spcPct val="30000"/>
      </a:spcBef>
      <a:spcAft>
        <a:spcPct val="0"/>
      </a:spcAft>
      <a:defRPr sz="1200" kern="1200">
        <a:solidFill>
          <a:schemeClr val="tx1"/>
        </a:solidFill>
        <a:latin typeface="Arial" charset="0"/>
        <a:ea typeface="+mn-ea"/>
        <a:cs typeface="+mn-cs"/>
      </a:defRPr>
    </a:lvl3pPr>
    <a:lvl4pPr marL="1371600" algn="l" rtl="0" fontAlgn="base">
      <a:spcBef>
        <a:spcPct val="30000"/>
      </a:spcBef>
      <a:spcAft>
        <a:spcPct val="0"/>
      </a:spcAft>
      <a:defRPr sz="1200" kern="1200">
        <a:solidFill>
          <a:schemeClr val="tx1"/>
        </a:solidFill>
        <a:latin typeface="Arial" charset="0"/>
        <a:ea typeface="+mn-ea"/>
        <a:cs typeface="+mn-cs"/>
      </a:defRPr>
    </a:lvl4pPr>
    <a:lvl5pPr marL="1828800" algn="l" rtl="0" fontAlgn="base">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992188" y="768350"/>
            <a:ext cx="5114925" cy="3836988"/>
          </a:xfrm>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E4A2BA3B-3CAE-4C58-BB99-2222D769F9DA}" type="slidenum">
              <a:rPr lang="fr-FR" smtClean="0"/>
              <a:pPr/>
              <a:t>49</a:t>
            </a:fld>
            <a:endParaRPr lang="fr-FR"/>
          </a:p>
        </p:txBody>
      </p:sp>
    </p:spTree>
    <p:extLst>
      <p:ext uri="{BB962C8B-B14F-4D97-AF65-F5344CB8AC3E}">
        <p14:creationId xmlns:p14="http://schemas.microsoft.com/office/powerpoint/2010/main" val="9027267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DBCDF94-D276-4F02-B5F3-82DA8DB7E597}" type="slidenum">
              <a:rPr lang="fr-FR"/>
              <a:pPr/>
              <a:t>52</a:t>
            </a:fld>
            <a:endParaRPr lang="fr-FR"/>
          </a:p>
        </p:txBody>
      </p:sp>
      <p:sp>
        <p:nvSpPr>
          <p:cNvPr id="140290" name="Rectangle 2"/>
          <p:cNvSpPr>
            <a:spLocks noGrp="1" noRot="1" noChangeAspect="1" noChangeArrowheads="1" noTextEdit="1"/>
          </p:cNvSpPr>
          <p:nvPr>
            <p:ph type="sldImg"/>
          </p:nvPr>
        </p:nvSpPr>
        <p:spPr bwMode="auto">
          <a:xfrm>
            <a:off x="990600" y="768350"/>
            <a:ext cx="5118100" cy="3838575"/>
          </a:xfrm>
          <a:prstGeom prst="rect">
            <a:avLst/>
          </a:prstGeom>
          <a:solidFill>
            <a:srgbClr val="FFFFFF"/>
          </a:solidFill>
          <a:ln>
            <a:solidFill>
              <a:srgbClr val="000000"/>
            </a:solidFill>
            <a:miter lim="800000"/>
            <a:headEnd/>
            <a:tailEnd/>
          </a:ln>
        </p:spPr>
      </p:sp>
      <p:sp>
        <p:nvSpPr>
          <p:cNvPr id="140291" name="Rectangle 3"/>
          <p:cNvSpPr>
            <a:spLocks noGrp="1" noChangeArrowheads="1"/>
          </p:cNvSpPr>
          <p:nvPr>
            <p:ph type="body" idx="1"/>
          </p:nvPr>
        </p:nvSpPr>
        <p:spPr bwMode="auto">
          <a:xfrm>
            <a:off x="946150" y="4859338"/>
            <a:ext cx="5207000" cy="4606925"/>
          </a:xfrm>
          <a:prstGeom prst="rect">
            <a:avLst/>
          </a:prstGeom>
          <a:solidFill>
            <a:srgbClr val="FFFFFF"/>
          </a:solidFill>
          <a:ln>
            <a:solidFill>
              <a:srgbClr val="000000"/>
            </a:solidFill>
            <a:miter lim="800000"/>
            <a:headEnd/>
            <a:tailEnd/>
          </a:ln>
        </p:spPr>
        <p:txBody>
          <a:bodyPr lIns="96407" tIns="48203" rIns="96407" bIns="48203"/>
          <a:lstStyle/>
          <a:p>
            <a:endParaRPr lang="fr-FR" sz="1000" dirty="0"/>
          </a:p>
        </p:txBody>
      </p:sp>
    </p:spTree>
    <p:extLst>
      <p:ext uri="{BB962C8B-B14F-4D97-AF65-F5344CB8AC3E}">
        <p14:creationId xmlns:p14="http://schemas.microsoft.com/office/powerpoint/2010/main" val="40848475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992188" y="768350"/>
            <a:ext cx="5114925" cy="3836988"/>
          </a:xfrm>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E4A2BA3B-3CAE-4C58-BB99-2222D769F9DA}" type="slidenum">
              <a:rPr lang="fr-FR" smtClean="0"/>
              <a:pPr/>
              <a:t>74</a:t>
            </a:fld>
            <a:endParaRPr lang="fr-FR"/>
          </a:p>
        </p:txBody>
      </p:sp>
    </p:spTree>
    <p:extLst>
      <p:ext uri="{BB962C8B-B14F-4D97-AF65-F5344CB8AC3E}">
        <p14:creationId xmlns:p14="http://schemas.microsoft.com/office/powerpoint/2010/main" val="1735637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a:prstGeom prst="rect">
            <a:avLst/>
          </a:prstGeom>
        </p:spPr>
        <p:txBody>
          <a:bodyPr/>
          <a:lstStyle/>
          <a:p>
            <a:r>
              <a:rPr lang="fr-FR"/>
              <a:t>Modifiez le style du titre</a:t>
            </a:r>
          </a:p>
        </p:txBody>
      </p:sp>
      <p:sp>
        <p:nvSpPr>
          <p:cNvPr id="3" name="Sous-titr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a:t>Modifiez le style des sous-titres du masque</a:t>
            </a:r>
          </a:p>
        </p:txBody>
      </p:sp>
      <p:sp>
        <p:nvSpPr>
          <p:cNvPr id="4" name="Espace réservé de la date 3"/>
          <p:cNvSpPr>
            <a:spLocks noGrp="1"/>
          </p:cNvSpPr>
          <p:nvPr>
            <p:ph type="dt" sz="half" idx="10"/>
          </p:nvPr>
        </p:nvSpPr>
        <p:spPr>
          <a:xfrm>
            <a:off x="457200" y="6245225"/>
            <a:ext cx="2133600" cy="476250"/>
          </a:xfrm>
          <a:prstGeom prst="rect">
            <a:avLst/>
          </a:prstGeom>
        </p:spPr>
        <p:txBody>
          <a:bodyPr/>
          <a:lstStyle>
            <a:lvl1pPr>
              <a:defRPr/>
            </a:lvl1pPr>
          </a:lstStyle>
          <a:p>
            <a:endParaRPr lang="fr-FR"/>
          </a:p>
        </p:txBody>
      </p:sp>
      <p:sp>
        <p:nvSpPr>
          <p:cNvPr id="5" name="Espace réservé du pied de page 4"/>
          <p:cNvSpPr>
            <a:spLocks noGrp="1"/>
          </p:cNvSpPr>
          <p:nvPr>
            <p:ph type="ftr" sz="quarter" idx="11"/>
          </p:nvPr>
        </p:nvSpPr>
        <p:spPr>
          <a:xfrm>
            <a:off x="3124200" y="6245225"/>
            <a:ext cx="2895600" cy="476250"/>
          </a:xfrm>
          <a:prstGeom prst="rect">
            <a:avLst/>
          </a:prstGeom>
        </p:spPr>
        <p:txBody>
          <a:bodyPr/>
          <a:lstStyle>
            <a:lvl1pPr>
              <a:defRPr/>
            </a:lvl1pPr>
          </a:lstStyle>
          <a:p>
            <a:endParaRPr lang="fr-FR"/>
          </a:p>
        </p:txBody>
      </p:sp>
      <p:sp>
        <p:nvSpPr>
          <p:cNvPr id="6" name="Espace réservé du numéro de diapositive 5"/>
          <p:cNvSpPr>
            <a:spLocks noGrp="1"/>
          </p:cNvSpPr>
          <p:nvPr>
            <p:ph type="sldNum" sz="quarter" idx="12"/>
          </p:nvPr>
        </p:nvSpPr>
        <p:spPr>
          <a:xfrm>
            <a:off x="6553200" y="6245225"/>
            <a:ext cx="2133600" cy="476250"/>
          </a:xfrm>
          <a:prstGeom prst="rect">
            <a:avLst/>
          </a:prstGeom>
        </p:spPr>
        <p:txBody>
          <a:bodyPr/>
          <a:lstStyle>
            <a:lvl1pPr>
              <a:defRPr/>
            </a:lvl1pPr>
          </a:lstStyle>
          <a:p>
            <a:fld id="{F28BE6AD-8B0D-4E43-B858-AFFEE337EFF6}" type="slidenum">
              <a:rPr lang="fr-FR"/>
              <a:pPr/>
              <a:t>‹N°›</a:t>
            </a:fld>
            <a:endParaRPr lang="fr-FR"/>
          </a:p>
        </p:txBody>
      </p:sp>
    </p:spTree>
    <p:extLst>
      <p:ext uri="{BB962C8B-B14F-4D97-AF65-F5344CB8AC3E}">
        <p14:creationId xmlns:p14="http://schemas.microsoft.com/office/powerpoint/2010/main" val="24821170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a:prstGeom prst="rect">
            <a:avLst/>
          </a:prstGeom>
        </p:spPr>
        <p:txBody>
          <a:bodyPr/>
          <a:lstStyle/>
          <a:p>
            <a:r>
              <a:rPr lang="fr-FR"/>
              <a:t>Modifiez le style du titre</a:t>
            </a:r>
          </a:p>
        </p:txBody>
      </p:sp>
      <p:sp>
        <p:nvSpPr>
          <p:cNvPr id="3" name="Espace réservé du texte vertical 2"/>
          <p:cNvSpPr>
            <a:spLocks noGrp="1"/>
          </p:cNvSpPr>
          <p:nvPr>
            <p:ph type="body" orient="vert" idx="1"/>
          </p:nvPr>
        </p:nvSpPr>
        <p:spPr>
          <a:xfrm>
            <a:off x="457200" y="1600200"/>
            <a:ext cx="8229600" cy="4525963"/>
          </a:xfrm>
          <a:prstGeom prst="rect">
            <a:avLst/>
          </a:prstGeo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a:xfrm>
            <a:off x="457200" y="6245225"/>
            <a:ext cx="2133600" cy="476250"/>
          </a:xfrm>
          <a:prstGeom prst="rect">
            <a:avLst/>
          </a:prstGeom>
        </p:spPr>
        <p:txBody>
          <a:bodyPr/>
          <a:lstStyle>
            <a:lvl1pPr>
              <a:defRPr/>
            </a:lvl1pPr>
          </a:lstStyle>
          <a:p>
            <a:endParaRPr lang="fr-FR"/>
          </a:p>
        </p:txBody>
      </p:sp>
      <p:sp>
        <p:nvSpPr>
          <p:cNvPr id="5" name="Espace réservé du pied de page 4"/>
          <p:cNvSpPr>
            <a:spLocks noGrp="1"/>
          </p:cNvSpPr>
          <p:nvPr>
            <p:ph type="ftr" sz="quarter" idx="11"/>
          </p:nvPr>
        </p:nvSpPr>
        <p:spPr>
          <a:xfrm>
            <a:off x="3124200" y="6245225"/>
            <a:ext cx="2895600" cy="476250"/>
          </a:xfrm>
          <a:prstGeom prst="rect">
            <a:avLst/>
          </a:prstGeom>
        </p:spPr>
        <p:txBody>
          <a:bodyPr/>
          <a:lstStyle>
            <a:lvl1pPr>
              <a:defRPr/>
            </a:lvl1pPr>
          </a:lstStyle>
          <a:p>
            <a:endParaRPr lang="fr-FR"/>
          </a:p>
        </p:txBody>
      </p:sp>
      <p:sp>
        <p:nvSpPr>
          <p:cNvPr id="6" name="Espace réservé du numéro de diapositive 5"/>
          <p:cNvSpPr>
            <a:spLocks noGrp="1"/>
          </p:cNvSpPr>
          <p:nvPr>
            <p:ph type="sldNum" sz="quarter" idx="12"/>
          </p:nvPr>
        </p:nvSpPr>
        <p:spPr>
          <a:xfrm>
            <a:off x="6553200" y="6245225"/>
            <a:ext cx="2133600" cy="476250"/>
          </a:xfrm>
          <a:prstGeom prst="rect">
            <a:avLst/>
          </a:prstGeom>
        </p:spPr>
        <p:txBody>
          <a:bodyPr/>
          <a:lstStyle>
            <a:lvl1pPr>
              <a:defRPr/>
            </a:lvl1pPr>
          </a:lstStyle>
          <a:p>
            <a:fld id="{A1D4489E-A397-435C-A335-5B4876F6F80F}" type="slidenum">
              <a:rPr lang="fr-FR"/>
              <a:pPr/>
              <a:t>‹N°›</a:t>
            </a:fld>
            <a:endParaRPr lang="fr-FR"/>
          </a:p>
        </p:txBody>
      </p:sp>
    </p:spTree>
    <p:extLst>
      <p:ext uri="{BB962C8B-B14F-4D97-AF65-F5344CB8AC3E}">
        <p14:creationId xmlns:p14="http://schemas.microsoft.com/office/powerpoint/2010/main" val="21231065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a:prstGeom prst="rect">
            <a:avLst/>
          </a:prstGeom>
        </p:spPr>
        <p:txBody>
          <a:bodyPr vert="eaVert"/>
          <a:lstStyle/>
          <a:p>
            <a:r>
              <a:rPr lang="fr-FR"/>
              <a:t>Modifiez le style du titre</a:t>
            </a:r>
          </a:p>
        </p:txBody>
      </p:sp>
      <p:sp>
        <p:nvSpPr>
          <p:cNvPr id="3" name="Espace réservé du texte vertical 2"/>
          <p:cNvSpPr>
            <a:spLocks noGrp="1"/>
          </p:cNvSpPr>
          <p:nvPr>
            <p:ph type="body" orient="vert" idx="1"/>
          </p:nvPr>
        </p:nvSpPr>
        <p:spPr>
          <a:xfrm>
            <a:off x="457200" y="274638"/>
            <a:ext cx="6019800" cy="5851525"/>
          </a:xfrm>
          <a:prstGeom prst="rect">
            <a:avLst/>
          </a:prstGeo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a:xfrm>
            <a:off x="457200" y="6245225"/>
            <a:ext cx="2133600" cy="476250"/>
          </a:xfrm>
          <a:prstGeom prst="rect">
            <a:avLst/>
          </a:prstGeom>
        </p:spPr>
        <p:txBody>
          <a:bodyPr/>
          <a:lstStyle>
            <a:lvl1pPr>
              <a:defRPr/>
            </a:lvl1pPr>
          </a:lstStyle>
          <a:p>
            <a:endParaRPr lang="fr-FR"/>
          </a:p>
        </p:txBody>
      </p:sp>
      <p:sp>
        <p:nvSpPr>
          <p:cNvPr id="5" name="Espace réservé du pied de page 4"/>
          <p:cNvSpPr>
            <a:spLocks noGrp="1"/>
          </p:cNvSpPr>
          <p:nvPr>
            <p:ph type="ftr" sz="quarter" idx="11"/>
          </p:nvPr>
        </p:nvSpPr>
        <p:spPr>
          <a:xfrm>
            <a:off x="3124200" y="6245225"/>
            <a:ext cx="2895600" cy="476250"/>
          </a:xfrm>
          <a:prstGeom prst="rect">
            <a:avLst/>
          </a:prstGeom>
        </p:spPr>
        <p:txBody>
          <a:bodyPr/>
          <a:lstStyle>
            <a:lvl1pPr>
              <a:defRPr/>
            </a:lvl1pPr>
          </a:lstStyle>
          <a:p>
            <a:endParaRPr lang="fr-FR"/>
          </a:p>
        </p:txBody>
      </p:sp>
      <p:sp>
        <p:nvSpPr>
          <p:cNvPr id="6" name="Espace réservé du numéro de diapositive 5"/>
          <p:cNvSpPr>
            <a:spLocks noGrp="1"/>
          </p:cNvSpPr>
          <p:nvPr>
            <p:ph type="sldNum" sz="quarter" idx="12"/>
          </p:nvPr>
        </p:nvSpPr>
        <p:spPr>
          <a:xfrm>
            <a:off x="6553200" y="6245225"/>
            <a:ext cx="2133600" cy="476250"/>
          </a:xfrm>
          <a:prstGeom prst="rect">
            <a:avLst/>
          </a:prstGeom>
        </p:spPr>
        <p:txBody>
          <a:bodyPr/>
          <a:lstStyle>
            <a:lvl1pPr>
              <a:defRPr/>
            </a:lvl1pPr>
          </a:lstStyle>
          <a:p>
            <a:fld id="{46FAA01B-8C72-4597-96C7-EBED3A5BA44F}" type="slidenum">
              <a:rPr lang="fr-FR"/>
              <a:pPr/>
              <a:t>‹N°›</a:t>
            </a:fld>
            <a:endParaRPr lang="fr-FR"/>
          </a:p>
        </p:txBody>
      </p:sp>
    </p:spTree>
    <p:extLst>
      <p:ext uri="{BB962C8B-B14F-4D97-AF65-F5344CB8AC3E}">
        <p14:creationId xmlns:p14="http://schemas.microsoft.com/office/powerpoint/2010/main" val="16307806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u">
    <p:spTree>
      <p:nvGrpSpPr>
        <p:cNvPr id="1" name=""/>
        <p:cNvGrpSpPr/>
        <p:nvPr/>
      </p:nvGrpSpPr>
      <p:grpSpPr>
        <a:xfrm>
          <a:off x="0" y="0"/>
          <a:ext cx="0" cy="0"/>
          <a:chOff x="0" y="0"/>
          <a:chExt cx="0" cy="0"/>
        </a:xfrm>
      </p:grpSpPr>
      <p:sp>
        <p:nvSpPr>
          <p:cNvPr id="2" name="Espace réservé du contenu 1"/>
          <p:cNvSpPr>
            <a:spLocks noGrp="1"/>
          </p:cNvSpPr>
          <p:nvPr>
            <p:ph/>
          </p:nvPr>
        </p:nvSpPr>
        <p:spPr>
          <a:xfrm>
            <a:off x="457200" y="274638"/>
            <a:ext cx="8229600" cy="5851525"/>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 name="Espace réservé de la date 2"/>
          <p:cNvSpPr>
            <a:spLocks noGrp="1"/>
          </p:cNvSpPr>
          <p:nvPr>
            <p:ph type="dt" sz="half" idx="10"/>
          </p:nvPr>
        </p:nvSpPr>
        <p:spPr>
          <a:xfrm>
            <a:off x="457200" y="6245225"/>
            <a:ext cx="2133600" cy="476250"/>
          </a:xfrm>
          <a:prstGeom prst="rect">
            <a:avLst/>
          </a:prstGeom>
        </p:spPr>
        <p:txBody>
          <a:bodyPr/>
          <a:lstStyle>
            <a:lvl1pPr>
              <a:defRPr/>
            </a:lvl1pPr>
          </a:lstStyle>
          <a:p>
            <a:endParaRPr lang="fr-FR"/>
          </a:p>
        </p:txBody>
      </p:sp>
      <p:sp>
        <p:nvSpPr>
          <p:cNvPr id="4" name="Espace réservé du pied de page 3"/>
          <p:cNvSpPr>
            <a:spLocks noGrp="1"/>
          </p:cNvSpPr>
          <p:nvPr>
            <p:ph type="ftr" sz="quarter" idx="11"/>
          </p:nvPr>
        </p:nvSpPr>
        <p:spPr>
          <a:xfrm>
            <a:off x="3124200" y="6245225"/>
            <a:ext cx="2895600" cy="476250"/>
          </a:xfrm>
          <a:prstGeom prst="rect">
            <a:avLst/>
          </a:prstGeom>
        </p:spPr>
        <p:txBody>
          <a:bodyPr/>
          <a:lstStyle>
            <a:lvl1pPr>
              <a:defRPr/>
            </a:lvl1pPr>
          </a:lstStyle>
          <a:p>
            <a:endParaRPr lang="fr-FR"/>
          </a:p>
        </p:txBody>
      </p:sp>
      <p:sp>
        <p:nvSpPr>
          <p:cNvPr id="5" name="Espace réservé du numéro de diapositive 4"/>
          <p:cNvSpPr>
            <a:spLocks noGrp="1"/>
          </p:cNvSpPr>
          <p:nvPr>
            <p:ph type="sldNum" sz="quarter" idx="12"/>
          </p:nvPr>
        </p:nvSpPr>
        <p:spPr>
          <a:xfrm>
            <a:off x="6553200" y="6245225"/>
            <a:ext cx="2133600" cy="476250"/>
          </a:xfrm>
          <a:prstGeom prst="rect">
            <a:avLst/>
          </a:prstGeom>
        </p:spPr>
        <p:txBody>
          <a:bodyPr/>
          <a:lstStyle>
            <a:lvl1pPr>
              <a:defRPr/>
            </a:lvl1pPr>
          </a:lstStyle>
          <a:p>
            <a:fld id="{61DEDE79-C66A-4137-96F6-04ED1F13659A}" type="slidenum">
              <a:rPr lang="fr-FR"/>
              <a:pPr/>
              <a:t>‹N°›</a:t>
            </a:fld>
            <a:endParaRPr lang="fr-FR"/>
          </a:p>
        </p:txBody>
      </p:sp>
    </p:spTree>
    <p:extLst>
      <p:ext uri="{BB962C8B-B14F-4D97-AF65-F5344CB8AC3E}">
        <p14:creationId xmlns:p14="http://schemas.microsoft.com/office/powerpoint/2010/main" val="2158522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a:prstGeom prst="rect">
            <a:avLst/>
          </a:prstGeom>
        </p:spPr>
        <p:txBody>
          <a:bodyPr/>
          <a:lstStyle/>
          <a:p>
            <a:r>
              <a:rPr lang="fr-FR"/>
              <a:t>Modifiez le style du titre</a:t>
            </a:r>
          </a:p>
        </p:txBody>
      </p:sp>
      <p:sp>
        <p:nvSpPr>
          <p:cNvPr id="3" name="Espace réservé du contenu 2"/>
          <p:cNvSpPr>
            <a:spLocks noGrp="1"/>
          </p:cNvSpPr>
          <p:nvPr>
            <p:ph idx="1"/>
          </p:nvPr>
        </p:nvSpPr>
        <p:spPr>
          <a:xfrm>
            <a:off x="457200" y="1600200"/>
            <a:ext cx="8229600" cy="4525963"/>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a:xfrm>
            <a:off x="457200" y="6245225"/>
            <a:ext cx="2133600" cy="476250"/>
          </a:xfrm>
          <a:prstGeom prst="rect">
            <a:avLst/>
          </a:prstGeom>
        </p:spPr>
        <p:txBody>
          <a:bodyPr/>
          <a:lstStyle>
            <a:lvl1pPr>
              <a:defRPr/>
            </a:lvl1pPr>
          </a:lstStyle>
          <a:p>
            <a:endParaRPr lang="fr-FR" dirty="0"/>
          </a:p>
        </p:txBody>
      </p:sp>
      <p:sp>
        <p:nvSpPr>
          <p:cNvPr id="5" name="Espace réservé du pied de page 4"/>
          <p:cNvSpPr>
            <a:spLocks noGrp="1"/>
          </p:cNvSpPr>
          <p:nvPr>
            <p:ph type="ftr" sz="quarter" idx="11"/>
          </p:nvPr>
        </p:nvSpPr>
        <p:spPr>
          <a:xfrm>
            <a:off x="3124200" y="6245225"/>
            <a:ext cx="2895600" cy="476250"/>
          </a:xfrm>
          <a:prstGeom prst="rect">
            <a:avLst/>
          </a:prstGeom>
        </p:spPr>
        <p:txBody>
          <a:bodyPr/>
          <a:lstStyle>
            <a:lvl1pPr>
              <a:defRPr/>
            </a:lvl1pPr>
          </a:lstStyle>
          <a:p>
            <a:endParaRPr lang="fr-FR"/>
          </a:p>
        </p:txBody>
      </p:sp>
      <p:sp>
        <p:nvSpPr>
          <p:cNvPr id="6" name="Espace réservé du numéro de diapositive 5"/>
          <p:cNvSpPr>
            <a:spLocks noGrp="1"/>
          </p:cNvSpPr>
          <p:nvPr>
            <p:ph type="sldNum" sz="quarter" idx="12"/>
          </p:nvPr>
        </p:nvSpPr>
        <p:spPr>
          <a:xfrm>
            <a:off x="6553200" y="6245225"/>
            <a:ext cx="2133600" cy="476250"/>
          </a:xfrm>
          <a:prstGeom prst="rect">
            <a:avLst/>
          </a:prstGeom>
        </p:spPr>
        <p:txBody>
          <a:bodyPr/>
          <a:lstStyle>
            <a:lvl1pPr>
              <a:defRPr/>
            </a:lvl1pPr>
          </a:lstStyle>
          <a:p>
            <a:fld id="{B159E607-10B7-4CB8-93CD-832033A06624}" type="slidenum">
              <a:rPr lang="fr-FR"/>
              <a:pPr/>
              <a:t>‹N°›</a:t>
            </a:fld>
            <a:endParaRPr lang="fr-FR"/>
          </a:p>
        </p:txBody>
      </p:sp>
    </p:spTree>
    <p:extLst>
      <p:ext uri="{BB962C8B-B14F-4D97-AF65-F5344CB8AC3E}">
        <p14:creationId xmlns:p14="http://schemas.microsoft.com/office/powerpoint/2010/main" val="26803287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fr-FR"/>
              <a:t>Modifiez le style du titre</a:t>
            </a:r>
          </a:p>
        </p:txBody>
      </p:sp>
      <p:sp>
        <p:nvSpPr>
          <p:cNvPr id="3" name="Espace réservé du texte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a:t>Modifiez les styles du texte du masque</a:t>
            </a:r>
          </a:p>
        </p:txBody>
      </p:sp>
      <p:sp>
        <p:nvSpPr>
          <p:cNvPr id="4" name="Espace réservé de la date 3"/>
          <p:cNvSpPr>
            <a:spLocks noGrp="1"/>
          </p:cNvSpPr>
          <p:nvPr>
            <p:ph type="dt" sz="half" idx="10"/>
          </p:nvPr>
        </p:nvSpPr>
        <p:spPr>
          <a:xfrm>
            <a:off x="457200" y="6245225"/>
            <a:ext cx="2133600" cy="476250"/>
          </a:xfrm>
          <a:prstGeom prst="rect">
            <a:avLst/>
          </a:prstGeom>
        </p:spPr>
        <p:txBody>
          <a:bodyPr/>
          <a:lstStyle>
            <a:lvl1pPr>
              <a:defRPr/>
            </a:lvl1pPr>
          </a:lstStyle>
          <a:p>
            <a:endParaRPr lang="fr-FR"/>
          </a:p>
        </p:txBody>
      </p:sp>
      <p:sp>
        <p:nvSpPr>
          <p:cNvPr id="5" name="Espace réservé du pied de page 4"/>
          <p:cNvSpPr>
            <a:spLocks noGrp="1"/>
          </p:cNvSpPr>
          <p:nvPr>
            <p:ph type="ftr" sz="quarter" idx="11"/>
          </p:nvPr>
        </p:nvSpPr>
        <p:spPr>
          <a:xfrm>
            <a:off x="3124200" y="6245225"/>
            <a:ext cx="2895600" cy="476250"/>
          </a:xfrm>
          <a:prstGeom prst="rect">
            <a:avLst/>
          </a:prstGeom>
        </p:spPr>
        <p:txBody>
          <a:bodyPr/>
          <a:lstStyle>
            <a:lvl1pPr>
              <a:defRPr/>
            </a:lvl1pPr>
          </a:lstStyle>
          <a:p>
            <a:endParaRPr lang="fr-FR"/>
          </a:p>
        </p:txBody>
      </p:sp>
      <p:sp>
        <p:nvSpPr>
          <p:cNvPr id="6" name="Espace réservé du numéro de diapositive 5"/>
          <p:cNvSpPr>
            <a:spLocks noGrp="1"/>
          </p:cNvSpPr>
          <p:nvPr>
            <p:ph type="sldNum" sz="quarter" idx="12"/>
          </p:nvPr>
        </p:nvSpPr>
        <p:spPr>
          <a:xfrm>
            <a:off x="6553200" y="6245225"/>
            <a:ext cx="2133600" cy="476250"/>
          </a:xfrm>
          <a:prstGeom prst="rect">
            <a:avLst/>
          </a:prstGeom>
        </p:spPr>
        <p:txBody>
          <a:bodyPr/>
          <a:lstStyle>
            <a:lvl1pPr>
              <a:defRPr/>
            </a:lvl1pPr>
          </a:lstStyle>
          <a:p>
            <a:fld id="{9BAC0153-6313-473D-BD9A-7045E91A35EF}" type="slidenum">
              <a:rPr lang="fr-FR"/>
              <a:pPr/>
              <a:t>‹N°›</a:t>
            </a:fld>
            <a:endParaRPr lang="fr-FR"/>
          </a:p>
        </p:txBody>
      </p:sp>
    </p:spTree>
    <p:extLst>
      <p:ext uri="{BB962C8B-B14F-4D97-AF65-F5344CB8AC3E}">
        <p14:creationId xmlns:p14="http://schemas.microsoft.com/office/powerpoint/2010/main" val="13817615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a:prstGeom prst="rect">
            <a:avLst/>
          </a:prstGeom>
        </p:spPr>
        <p:txBody>
          <a:bodyPr/>
          <a:lstStyle/>
          <a:p>
            <a:r>
              <a:rPr lang="fr-FR"/>
              <a:t>Modifiez le style du titre</a:t>
            </a:r>
          </a:p>
        </p:txBody>
      </p:sp>
      <p:sp>
        <p:nvSpPr>
          <p:cNvPr id="3" name="Espace réservé du contenu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p:cNvSpPr>
            <a:spLocks noGrp="1"/>
          </p:cNvSpPr>
          <p:nvPr>
            <p:ph type="dt" sz="half" idx="10"/>
          </p:nvPr>
        </p:nvSpPr>
        <p:spPr>
          <a:xfrm>
            <a:off x="457200" y="6245225"/>
            <a:ext cx="2133600" cy="476250"/>
          </a:xfrm>
          <a:prstGeom prst="rect">
            <a:avLst/>
          </a:prstGeom>
        </p:spPr>
        <p:txBody>
          <a:bodyPr/>
          <a:lstStyle>
            <a:lvl1pPr>
              <a:defRPr/>
            </a:lvl1pPr>
          </a:lstStyle>
          <a:p>
            <a:endParaRPr lang="fr-FR"/>
          </a:p>
        </p:txBody>
      </p:sp>
      <p:sp>
        <p:nvSpPr>
          <p:cNvPr id="6" name="Espace réservé du pied de page 5"/>
          <p:cNvSpPr>
            <a:spLocks noGrp="1"/>
          </p:cNvSpPr>
          <p:nvPr>
            <p:ph type="ftr" sz="quarter" idx="11"/>
          </p:nvPr>
        </p:nvSpPr>
        <p:spPr>
          <a:xfrm>
            <a:off x="3124200" y="6245225"/>
            <a:ext cx="2895600" cy="476250"/>
          </a:xfrm>
          <a:prstGeom prst="rect">
            <a:avLst/>
          </a:prstGeom>
        </p:spPr>
        <p:txBody>
          <a:bodyPr/>
          <a:lstStyle>
            <a:lvl1pPr>
              <a:defRPr/>
            </a:lvl1pPr>
          </a:lstStyle>
          <a:p>
            <a:endParaRPr lang="fr-FR"/>
          </a:p>
        </p:txBody>
      </p:sp>
      <p:sp>
        <p:nvSpPr>
          <p:cNvPr id="7" name="Espace réservé du numéro de diapositive 6"/>
          <p:cNvSpPr>
            <a:spLocks noGrp="1"/>
          </p:cNvSpPr>
          <p:nvPr>
            <p:ph type="sldNum" sz="quarter" idx="12"/>
          </p:nvPr>
        </p:nvSpPr>
        <p:spPr>
          <a:xfrm>
            <a:off x="6553200" y="6245225"/>
            <a:ext cx="2133600" cy="476250"/>
          </a:xfrm>
          <a:prstGeom prst="rect">
            <a:avLst/>
          </a:prstGeom>
        </p:spPr>
        <p:txBody>
          <a:bodyPr/>
          <a:lstStyle>
            <a:lvl1pPr>
              <a:defRPr/>
            </a:lvl1pPr>
          </a:lstStyle>
          <a:p>
            <a:fld id="{984966D5-FC56-43A8-9003-4A5310FF6469}" type="slidenum">
              <a:rPr lang="fr-FR"/>
              <a:pPr/>
              <a:t>‹N°›</a:t>
            </a:fld>
            <a:endParaRPr lang="fr-FR"/>
          </a:p>
        </p:txBody>
      </p:sp>
    </p:spTree>
    <p:extLst>
      <p:ext uri="{BB962C8B-B14F-4D97-AF65-F5344CB8AC3E}">
        <p14:creationId xmlns:p14="http://schemas.microsoft.com/office/powerpoint/2010/main" val="37896421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a:prstGeom prst="rect">
            <a:avLst/>
          </a:prstGeom>
        </p:spPr>
        <p:txBody>
          <a:bodyPr/>
          <a:lstStyle>
            <a:lvl1pPr>
              <a:defRPr/>
            </a:lvl1pPr>
          </a:lstStyle>
          <a:p>
            <a:r>
              <a:rPr lang="fr-FR"/>
              <a:t>Modifiez le style du titre</a:t>
            </a:r>
          </a:p>
        </p:txBody>
      </p:sp>
      <p:sp>
        <p:nvSpPr>
          <p:cNvPr id="3" name="Espace réservé du texte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4" name="Espace réservé du contenu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6" name="Espace réservé du contenu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p:cNvSpPr>
            <a:spLocks noGrp="1"/>
          </p:cNvSpPr>
          <p:nvPr>
            <p:ph type="dt" sz="half" idx="10"/>
          </p:nvPr>
        </p:nvSpPr>
        <p:spPr>
          <a:xfrm>
            <a:off x="457200" y="6245225"/>
            <a:ext cx="2133600" cy="476250"/>
          </a:xfrm>
          <a:prstGeom prst="rect">
            <a:avLst/>
          </a:prstGeom>
        </p:spPr>
        <p:txBody>
          <a:bodyPr/>
          <a:lstStyle>
            <a:lvl1pPr>
              <a:defRPr/>
            </a:lvl1pPr>
          </a:lstStyle>
          <a:p>
            <a:endParaRPr lang="fr-FR"/>
          </a:p>
        </p:txBody>
      </p:sp>
      <p:sp>
        <p:nvSpPr>
          <p:cNvPr id="8" name="Espace réservé du pied de page 7"/>
          <p:cNvSpPr>
            <a:spLocks noGrp="1"/>
          </p:cNvSpPr>
          <p:nvPr>
            <p:ph type="ftr" sz="quarter" idx="11"/>
          </p:nvPr>
        </p:nvSpPr>
        <p:spPr>
          <a:xfrm>
            <a:off x="3124200" y="6245225"/>
            <a:ext cx="2895600" cy="476250"/>
          </a:xfrm>
          <a:prstGeom prst="rect">
            <a:avLst/>
          </a:prstGeom>
        </p:spPr>
        <p:txBody>
          <a:bodyPr/>
          <a:lstStyle>
            <a:lvl1pPr>
              <a:defRPr/>
            </a:lvl1pPr>
          </a:lstStyle>
          <a:p>
            <a:endParaRPr lang="fr-FR"/>
          </a:p>
        </p:txBody>
      </p:sp>
      <p:sp>
        <p:nvSpPr>
          <p:cNvPr id="9" name="Espace réservé du numéro de diapositive 8"/>
          <p:cNvSpPr>
            <a:spLocks noGrp="1"/>
          </p:cNvSpPr>
          <p:nvPr>
            <p:ph type="sldNum" sz="quarter" idx="12"/>
          </p:nvPr>
        </p:nvSpPr>
        <p:spPr>
          <a:xfrm>
            <a:off x="6553200" y="6245225"/>
            <a:ext cx="2133600" cy="476250"/>
          </a:xfrm>
          <a:prstGeom prst="rect">
            <a:avLst/>
          </a:prstGeom>
        </p:spPr>
        <p:txBody>
          <a:bodyPr/>
          <a:lstStyle>
            <a:lvl1pPr>
              <a:defRPr/>
            </a:lvl1pPr>
          </a:lstStyle>
          <a:p>
            <a:fld id="{D2792CDA-7289-4B1D-B7D0-FEE491D7C5B7}" type="slidenum">
              <a:rPr lang="fr-FR"/>
              <a:pPr/>
              <a:t>‹N°›</a:t>
            </a:fld>
            <a:endParaRPr lang="fr-FR"/>
          </a:p>
        </p:txBody>
      </p:sp>
    </p:spTree>
    <p:extLst>
      <p:ext uri="{BB962C8B-B14F-4D97-AF65-F5344CB8AC3E}">
        <p14:creationId xmlns:p14="http://schemas.microsoft.com/office/powerpoint/2010/main" val="28486640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a:prstGeom prst="rect">
            <a:avLst/>
          </a:prstGeom>
        </p:spPr>
        <p:txBody>
          <a:bodyPr/>
          <a:lstStyle/>
          <a:p>
            <a:r>
              <a:rPr lang="fr-FR"/>
              <a:t>Modifiez le style du titre</a:t>
            </a:r>
          </a:p>
        </p:txBody>
      </p:sp>
      <p:sp>
        <p:nvSpPr>
          <p:cNvPr id="3" name="Espace réservé de la date 2"/>
          <p:cNvSpPr>
            <a:spLocks noGrp="1"/>
          </p:cNvSpPr>
          <p:nvPr>
            <p:ph type="dt" sz="half" idx="10"/>
          </p:nvPr>
        </p:nvSpPr>
        <p:spPr>
          <a:xfrm>
            <a:off x="457200" y="6245225"/>
            <a:ext cx="2133600" cy="476250"/>
          </a:xfrm>
          <a:prstGeom prst="rect">
            <a:avLst/>
          </a:prstGeom>
        </p:spPr>
        <p:txBody>
          <a:bodyPr/>
          <a:lstStyle>
            <a:lvl1pPr>
              <a:defRPr/>
            </a:lvl1pPr>
          </a:lstStyle>
          <a:p>
            <a:endParaRPr lang="fr-FR"/>
          </a:p>
        </p:txBody>
      </p:sp>
      <p:sp>
        <p:nvSpPr>
          <p:cNvPr id="4" name="Espace réservé du pied de page 3"/>
          <p:cNvSpPr>
            <a:spLocks noGrp="1"/>
          </p:cNvSpPr>
          <p:nvPr>
            <p:ph type="ftr" sz="quarter" idx="11"/>
          </p:nvPr>
        </p:nvSpPr>
        <p:spPr>
          <a:xfrm>
            <a:off x="3124200" y="6245225"/>
            <a:ext cx="2895600" cy="476250"/>
          </a:xfrm>
          <a:prstGeom prst="rect">
            <a:avLst/>
          </a:prstGeom>
        </p:spPr>
        <p:txBody>
          <a:bodyPr/>
          <a:lstStyle>
            <a:lvl1pPr>
              <a:defRPr/>
            </a:lvl1pPr>
          </a:lstStyle>
          <a:p>
            <a:endParaRPr lang="fr-FR"/>
          </a:p>
        </p:txBody>
      </p:sp>
      <p:sp>
        <p:nvSpPr>
          <p:cNvPr id="5" name="Espace réservé du numéro de diapositive 4"/>
          <p:cNvSpPr>
            <a:spLocks noGrp="1"/>
          </p:cNvSpPr>
          <p:nvPr>
            <p:ph type="sldNum" sz="quarter" idx="12"/>
          </p:nvPr>
        </p:nvSpPr>
        <p:spPr>
          <a:xfrm>
            <a:off x="6553200" y="6245225"/>
            <a:ext cx="2133600" cy="476250"/>
          </a:xfrm>
          <a:prstGeom prst="rect">
            <a:avLst/>
          </a:prstGeom>
        </p:spPr>
        <p:txBody>
          <a:bodyPr/>
          <a:lstStyle>
            <a:lvl1pPr>
              <a:defRPr/>
            </a:lvl1pPr>
          </a:lstStyle>
          <a:p>
            <a:fld id="{0B3E359F-D8A7-40B3-9C06-F47708D520F4}" type="slidenum">
              <a:rPr lang="fr-FR"/>
              <a:pPr/>
              <a:t>‹N°›</a:t>
            </a:fld>
            <a:endParaRPr lang="fr-FR"/>
          </a:p>
        </p:txBody>
      </p:sp>
    </p:spTree>
    <p:extLst>
      <p:ext uri="{BB962C8B-B14F-4D97-AF65-F5344CB8AC3E}">
        <p14:creationId xmlns:p14="http://schemas.microsoft.com/office/powerpoint/2010/main" val="35855210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a:xfrm>
            <a:off x="457200" y="6245225"/>
            <a:ext cx="2133600" cy="476250"/>
          </a:xfrm>
          <a:prstGeom prst="rect">
            <a:avLst/>
          </a:prstGeom>
        </p:spPr>
        <p:txBody>
          <a:bodyPr/>
          <a:lstStyle>
            <a:lvl1pPr>
              <a:defRPr/>
            </a:lvl1pPr>
          </a:lstStyle>
          <a:p>
            <a:endParaRPr lang="fr-FR"/>
          </a:p>
        </p:txBody>
      </p:sp>
      <p:sp>
        <p:nvSpPr>
          <p:cNvPr id="3" name="Espace réservé du pied de page 2"/>
          <p:cNvSpPr>
            <a:spLocks noGrp="1"/>
          </p:cNvSpPr>
          <p:nvPr>
            <p:ph type="ftr" sz="quarter" idx="11"/>
          </p:nvPr>
        </p:nvSpPr>
        <p:spPr>
          <a:xfrm>
            <a:off x="3124200" y="6245225"/>
            <a:ext cx="2895600" cy="476250"/>
          </a:xfrm>
          <a:prstGeom prst="rect">
            <a:avLst/>
          </a:prstGeom>
        </p:spPr>
        <p:txBody>
          <a:bodyPr/>
          <a:lstStyle>
            <a:lvl1pPr>
              <a:defRPr/>
            </a:lvl1pPr>
          </a:lstStyle>
          <a:p>
            <a:endParaRPr lang="fr-FR"/>
          </a:p>
        </p:txBody>
      </p:sp>
      <p:sp>
        <p:nvSpPr>
          <p:cNvPr id="4" name="Espace réservé du numéro de diapositive 3"/>
          <p:cNvSpPr>
            <a:spLocks noGrp="1"/>
          </p:cNvSpPr>
          <p:nvPr>
            <p:ph type="sldNum" sz="quarter" idx="12"/>
          </p:nvPr>
        </p:nvSpPr>
        <p:spPr>
          <a:xfrm>
            <a:off x="6553200" y="6245225"/>
            <a:ext cx="2133600" cy="476250"/>
          </a:xfrm>
          <a:prstGeom prst="rect">
            <a:avLst/>
          </a:prstGeom>
        </p:spPr>
        <p:txBody>
          <a:bodyPr/>
          <a:lstStyle>
            <a:lvl1pPr>
              <a:defRPr/>
            </a:lvl1pPr>
          </a:lstStyle>
          <a:p>
            <a:fld id="{B9CB169C-E716-4BDD-9DB9-D288729A8528}" type="slidenum">
              <a:rPr lang="fr-FR"/>
              <a:pPr/>
              <a:t>‹N°›</a:t>
            </a:fld>
            <a:endParaRPr lang="fr-FR"/>
          </a:p>
        </p:txBody>
      </p:sp>
    </p:spTree>
    <p:extLst>
      <p:ext uri="{BB962C8B-B14F-4D97-AF65-F5344CB8AC3E}">
        <p14:creationId xmlns:p14="http://schemas.microsoft.com/office/powerpoint/2010/main" val="3946866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a:prstGeom prst="rect">
            <a:avLst/>
          </a:prstGeom>
        </p:spPr>
        <p:txBody>
          <a:bodyPr anchor="b"/>
          <a:lstStyle>
            <a:lvl1pPr algn="l">
              <a:defRPr sz="2000" b="1"/>
            </a:lvl1pPr>
          </a:lstStyle>
          <a:p>
            <a:r>
              <a:rPr lang="fr-FR"/>
              <a:t>Modifiez le style du titre</a:t>
            </a:r>
          </a:p>
        </p:txBody>
      </p:sp>
      <p:sp>
        <p:nvSpPr>
          <p:cNvPr id="3" name="Espace réservé du contenu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
        <p:nvSpPr>
          <p:cNvPr id="5" name="Espace réservé de la date 4"/>
          <p:cNvSpPr>
            <a:spLocks noGrp="1"/>
          </p:cNvSpPr>
          <p:nvPr>
            <p:ph type="dt" sz="half" idx="10"/>
          </p:nvPr>
        </p:nvSpPr>
        <p:spPr>
          <a:xfrm>
            <a:off x="457200" y="6245225"/>
            <a:ext cx="2133600" cy="476250"/>
          </a:xfrm>
          <a:prstGeom prst="rect">
            <a:avLst/>
          </a:prstGeom>
        </p:spPr>
        <p:txBody>
          <a:bodyPr/>
          <a:lstStyle>
            <a:lvl1pPr>
              <a:defRPr/>
            </a:lvl1pPr>
          </a:lstStyle>
          <a:p>
            <a:endParaRPr lang="fr-FR"/>
          </a:p>
        </p:txBody>
      </p:sp>
      <p:sp>
        <p:nvSpPr>
          <p:cNvPr id="6" name="Espace réservé du pied de page 5"/>
          <p:cNvSpPr>
            <a:spLocks noGrp="1"/>
          </p:cNvSpPr>
          <p:nvPr>
            <p:ph type="ftr" sz="quarter" idx="11"/>
          </p:nvPr>
        </p:nvSpPr>
        <p:spPr>
          <a:xfrm>
            <a:off x="3124200" y="6245225"/>
            <a:ext cx="2895600" cy="476250"/>
          </a:xfrm>
          <a:prstGeom prst="rect">
            <a:avLst/>
          </a:prstGeom>
        </p:spPr>
        <p:txBody>
          <a:bodyPr/>
          <a:lstStyle>
            <a:lvl1pPr>
              <a:defRPr/>
            </a:lvl1pPr>
          </a:lstStyle>
          <a:p>
            <a:endParaRPr lang="fr-FR"/>
          </a:p>
        </p:txBody>
      </p:sp>
      <p:sp>
        <p:nvSpPr>
          <p:cNvPr id="7" name="Espace réservé du numéro de diapositive 6"/>
          <p:cNvSpPr>
            <a:spLocks noGrp="1"/>
          </p:cNvSpPr>
          <p:nvPr>
            <p:ph type="sldNum" sz="quarter" idx="12"/>
          </p:nvPr>
        </p:nvSpPr>
        <p:spPr>
          <a:xfrm>
            <a:off x="6553200" y="6245225"/>
            <a:ext cx="2133600" cy="476250"/>
          </a:xfrm>
          <a:prstGeom prst="rect">
            <a:avLst/>
          </a:prstGeom>
        </p:spPr>
        <p:txBody>
          <a:bodyPr/>
          <a:lstStyle>
            <a:lvl1pPr>
              <a:defRPr/>
            </a:lvl1pPr>
          </a:lstStyle>
          <a:p>
            <a:fld id="{263B330F-78A4-419F-9741-B461C897B8AD}" type="slidenum">
              <a:rPr lang="fr-FR"/>
              <a:pPr/>
              <a:t>‹N°›</a:t>
            </a:fld>
            <a:endParaRPr lang="fr-FR"/>
          </a:p>
        </p:txBody>
      </p:sp>
    </p:spTree>
    <p:extLst>
      <p:ext uri="{BB962C8B-B14F-4D97-AF65-F5344CB8AC3E}">
        <p14:creationId xmlns:p14="http://schemas.microsoft.com/office/powerpoint/2010/main" val="12616542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fr-FR"/>
              <a:t>Modifiez le style du titre</a:t>
            </a:r>
          </a:p>
        </p:txBody>
      </p:sp>
      <p:sp>
        <p:nvSpPr>
          <p:cNvPr id="3" name="Espace réservé pour une image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
        <p:nvSpPr>
          <p:cNvPr id="5" name="Espace réservé de la date 4"/>
          <p:cNvSpPr>
            <a:spLocks noGrp="1"/>
          </p:cNvSpPr>
          <p:nvPr>
            <p:ph type="dt" sz="half" idx="10"/>
          </p:nvPr>
        </p:nvSpPr>
        <p:spPr>
          <a:xfrm>
            <a:off x="457200" y="6245225"/>
            <a:ext cx="2133600" cy="476250"/>
          </a:xfrm>
          <a:prstGeom prst="rect">
            <a:avLst/>
          </a:prstGeom>
        </p:spPr>
        <p:txBody>
          <a:bodyPr/>
          <a:lstStyle>
            <a:lvl1pPr>
              <a:defRPr/>
            </a:lvl1pPr>
          </a:lstStyle>
          <a:p>
            <a:endParaRPr lang="fr-FR"/>
          </a:p>
        </p:txBody>
      </p:sp>
      <p:sp>
        <p:nvSpPr>
          <p:cNvPr id="6" name="Espace réservé du pied de page 5"/>
          <p:cNvSpPr>
            <a:spLocks noGrp="1"/>
          </p:cNvSpPr>
          <p:nvPr>
            <p:ph type="ftr" sz="quarter" idx="11"/>
          </p:nvPr>
        </p:nvSpPr>
        <p:spPr>
          <a:xfrm>
            <a:off x="3124200" y="6245225"/>
            <a:ext cx="2895600" cy="476250"/>
          </a:xfrm>
          <a:prstGeom prst="rect">
            <a:avLst/>
          </a:prstGeom>
        </p:spPr>
        <p:txBody>
          <a:bodyPr/>
          <a:lstStyle>
            <a:lvl1pPr>
              <a:defRPr/>
            </a:lvl1pPr>
          </a:lstStyle>
          <a:p>
            <a:endParaRPr lang="fr-FR"/>
          </a:p>
        </p:txBody>
      </p:sp>
      <p:sp>
        <p:nvSpPr>
          <p:cNvPr id="7" name="Espace réservé du numéro de diapositive 6"/>
          <p:cNvSpPr>
            <a:spLocks noGrp="1"/>
          </p:cNvSpPr>
          <p:nvPr>
            <p:ph type="sldNum" sz="quarter" idx="12"/>
          </p:nvPr>
        </p:nvSpPr>
        <p:spPr>
          <a:xfrm>
            <a:off x="6553200" y="6245225"/>
            <a:ext cx="2133600" cy="476250"/>
          </a:xfrm>
          <a:prstGeom prst="rect">
            <a:avLst/>
          </a:prstGeom>
        </p:spPr>
        <p:txBody>
          <a:bodyPr/>
          <a:lstStyle>
            <a:lvl1pPr>
              <a:defRPr/>
            </a:lvl1pPr>
          </a:lstStyle>
          <a:p>
            <a:fld id="{BF7DBEC0-3BF9-43EC-A1C4-D8F0C8AE2459}" type="slidenum">
              <a:rPr lang="fr-FR"/>
              <a:pPr/>
              <a:t>‹N°›</a:t>
            </a:fld>
            <a:endParaRPr lang="fr-FR"/>
          </a:p>
        </p:txBody>
      </p:sp>
    </p:spTree>
    <p:extLst>
      <p:ext uri="{BB962C8B-B14F-4D97-AF65-F5344CB8AC3E}">
        <p14:creationId xmlns:p14="http://schemas.microsoft.com/office/powerpoint/2010/main" val="4187146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Image 7"/>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a:xfrm>
            <a:off x="8690607" y="6404607"/>
            <a:ext cx="466094" cy="466094"/>
          </a:xfrm>
          <a:prstGeom prst="rect">
            <a:avLst/>
          </a:prstGeom>
        </p:spPr>
      </p:pic>
      <p:sp>
        <p:nvSpPr>
          <p:cNvPr id="9" name="Espace réservé du numéro de diapositive 5"/>
          <p:cNvSpPr txBox="1">
            <a:spLocks/>
          </p:cNvSpPr>
          <p:nvPr userDrawn="1"/>
        </p:nvSpPr>
        <p:spPr>
          <a:xfrm>
            <a:off x="35496" y="6597352"/>
            <a:ext cx="576065" cy="304800"/>
          </a:xfrm>
          <a:prstGeom prst="rect">
            <a:avLst/>
          </a:prstGeom>
        </p:spPr>
        <p:txBody>
          <a:bodyPr anchor="ctr"/>
          <a:lstStyle>
            <a:defPPr>
              <a:defRPr lang="fr-FR"/>
            </a:defPPr>
            <a:lvl1pPr algn="ctr" rtl="0" fontAlgn="base">
              <a:spcBef>
                <a:spcPct val="0"/>
              </a:spcBef>
              <a:spcAft>
                <a:spcPct val="0"/>
              </a:spcAft>
              <a:defRPr sz="900" kern="1200">
                <a:solidFill>
                  <a:srgbClr val="009DE0"/>
                </a:solidFill>
                <a:latin typeface="Times New Roman" pitchFamily="18" charset="0"/>
                <a:ea typeface="+mn-ea"/>
                <a:cs typeface="+mn-cs"/>
              </a:defRPr>
            </a:lvl1pPr>
            <a:lvl2pPr marL="457200" algn="l" rtl="0" fontAlgn="base">
              <a:spcBef>
                <a:spcPct val="0"/>
              </a:spcBef>
              <a:spcAft>
                <a:spcPct val="0"/>
              </a:spcAft>
              <a:defRPr sz="2400" kern="1200">
                <a:solidFill>
                  <a:schemeClr val="tx1"/>
                </a:solidFill>
                <a:latin typeface="Times New Roman" pitchFamily="18" charset="0"/>
                <a:ea typeface="+mn-ea"/>
                <a:cs typeface="+mn-cs"/>
              </a:defRPr>
            </a:lvl2pPr>
            <a:lvl3pPr marL="914400" algn="l" rtl="0" fontAlgn="base">
              <a:spcBef>
                <a:spcPct val="0"/>
              </a:spcBef>
              <a:spcAft>
                <a:spcPct val="0"/>
              </a:spcAft>
              <a:defRPr sz="2400" kern="1200">
                <a:solidFill>
                  <a:schemeClr val="tx1"/>
                </a:solidFill>
                <a:latin typeface="Times New Roman" pitchFamily="18" charset="0"/>
                <a:ea typeface="+mn-ea"/>
                <a:cs typeface="+mn-cs"/>
              </a:defRPr>
            </a:lvl3pPr>
            <a:lvl4pPr marL="1371600" algn="l" rtl="0" fontAlgn="base">
              <a:spcBef>
                <a:spcPct val="0"/>
              </a:spcBef>
              <a:spcAft>
                <a:spcPct val="0"/>
              </a:spcAft>
              <a:defRPr sz="2400" kern="1200">
                <a:solidFill>
                  <a:schemeClr val="tx1"/>
                </a:solidFill>
                <a:latin typeface="Times New Roman" pitchFamily="18" charset="0"/>
                <a:ea typeface="+mn-ea"/>
                <a:cs typeface="+mn-cs"/>
              </a:defRPr>
            </a:lvl4pPr>
            <a:lvl5pPr marL="1828800" algn="l" rtl="0" fontAlgn="base">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fld id="{DCE37727-CC04-7A46-938D-2CCFF056F773}" type="slidenum">
              <a:rPr lang="fr-FR" sz="1400" smtClean="0">
                <a:solidFill>
                  <a:srgbClr val="009DE0"/>
                </a:solidFill>
                <a:latin typeface="OpenDyslexic" pitchFamily="50" charset="0"/>
              </a:rPr>
              <a:pPr/>
              <a:t>‹N°›</a:t>
            </a:fld>
            <a:endParaRPr lang="fr-FR" sz="1400" dirty="0">
              <a:solidFill>
                <a:srgbClr val="009DE0"/>
              </a:solidFill>
              <a:latin typeface="OpenDyslexic" pitchFamily="50" charset="0"/>
            </a:endParaRPr>
          </a:p>
        </p:txBody>
      </p:sp>
      <p:sp>
        <p:nvSpPr>
          <p:cNvPr id="10" name="Rectangle 9"/>
          <p:cNvSpPr/>
          <p:nvPr userDrawn="1"/>
        </p:nvSpPr>
        <p:spPr>
          <a:xfrm>
            <a:off x="523081" y="6609873"/>
            <a:ext cx="2264081" cy="307777"/>
          </a:xfrm>
          <a:prstGeom prst="rect">
            <a:avLst/>
          </a:prstGeom>
        </p:spPr>
        <p:txBody>
          <a:bodyPr wrap="none">
            <a:spAutoFit/>
          </a:bodyPr>
          <a:lstStyle/>
          <a:p>
            <a:r>
              <a:rPr lang="fr-FR" sz="1400" b="0" dirty="0">
                <a:solidFill>
                  <a:srgbClr val="009DE0"/>
                </a:solidFill>
                <a:latin typeface="OpenDyslexic" pitchFamily="50" charset="0"/>
              </a:rPr>
              <a:t>Le golfe de Gascogne</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1.png"/></Relationships>
</file>

<file path=ppt/slides/_rels/slide28.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40.png"/></Relationships>
</file>

<file path=ppt/slides/_rels/slide3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7.xml"/><Relationship Id="rId4" Type="http://schemas.openxmlformats.org/officeDocument/2006/relationships/image" Target="../media/image48.png"/></Relationships>
</file>

<file path=ppt/slides/_rels/slide4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jpeg"/><Relationship Id="rId1" Type="http://schemas.openxmlformats.org/officeDocument/2006/relationships/slideLayout" Target="../slideLayouts/slideLayout7.xml"/><Relationship Id="rId4" Type="http://schemas.openxmlformats.org/officeDocument/2006/relationships/image" Target="../media/image54.png"/></Relationships>
</file>

<file path=ppt/slides/_rels/slide48.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60.jpeg"/><Relationship Id="rId4" Type="http://schemas.openxmlformats.org/officeDocument/2006/relationships/image" Target="../media/image59.png"/></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61.png"/></Relationships>
</file>

<file path=ppt/slides/_rels/slide54.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65.wmf"/><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65.wmf"/><Relationship Id="rId4" Type="http://schemas.openxmlformats.org/officeDocument/2006/relationships/image" Target="../media/image66.png"/></Relationships>
</file>

<file path=ppt/slides/_rels/slide59.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70.gif"/><Relationship Id="rId2" Type="http://schemas.openxmlformats.org/officeDocument/2006/relationships/image" Target="../media/image69.jpe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png"/><Relationship Id="rId1" Type="http://schemas.openxmlformats.org/officeDocument/2006/relationships/slideLayout" Target="../slideLayouts/slideLayout7.xml"/><Relationship Id="rId4" Type="http://schemas.openxmlformats.org/officeDocument/2006/relationships/image" Target="../media/image73.jpeg"/></Relationships>
</file>

<file path=ppt/slides/_rels/slide6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7.xml"/><Relationship Id="rId4" Type="http://schemas.openxmlformats.org/officeDocument/2006/relationships/image" Target="../media/image76.png"/></Relationships>
</file>

<file path=ppt/slides/_rels/slide67.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Layout" Target="../slideLayouts/slideLayout7.xml"/><Relationship Id="rId4" Type="http://schemas.openxmlformats.org/officeDocument/2006/relationships/image" Target="../media/image82.jpeg"/></Relationships>
</file>

<file path=ppt/slides/_rels/slide79.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5.mp4"/><Relationship Id="rId1" Type="http://schemas.microsoft.com/office/2007/relationships/media" Target="../media/media5.mp4"/><Relationship Id="rId4" Type="http://schemas.openxmlformats.org/officeDocument/2006/relationships/image" Target="../media/image84.png"/></Relationships>
</file>

<file path=ppt/slides/_rels/slide9.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1.png"/><Relationship Id="rId1" Type="http://schemas.openxmlformats.org/officeDocument/2006/relationships/slideLayout" Target="../slideLayouts/slideLayout12.xml"/><Relationship Id="rId6" Type="http://schemas.openxmlformats.org/officeDocument/2006/relationships/image" Target="../media/image15.emf"/><Relationship Id="rId5" Type="http://schemas.openxmlformats.org/officeDocument/2006/relationships/image" Target="../media/image14.emf"/><Relationship Id="rId4" Type="http://schemas.openxmlformats.org/officeDocument/2006/relationships/image" Target="../media/image13.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2" name="Picture 4" descr="cap_breton"/>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115616" y="750751"/>
            <a:ext cx="7520880" cy="5592163"/>
          </a:xfrm>
          <a:prstGeom prst="rect">
            <a:avLst/>
          </a:prstGeom>
          <a:noFill/>
          <a:extLst>
            <a:ext uri="{909E8E84-426E-40DD-AFC4-6F175D3DCCD1}">
              <a14:hiddenFill xmlns:a14="http://schemas.microsoft.com/office/drawing/2010/main">
                <a:solidFill>
                  <a:srgbClr val="FFFFFF"/>
                </a:solidFill>
              </a14:hiddenFill>
            </a:ext>
          </a:extLst>
        </p:spPr>
      </p:pic>
      <p:sp>
        <p:nvSpPr>
          <p:cNvPr id="32773" name="Text Box 5"/>
          <p:cNvSpPr txBox="1">
            <a:spLocks noChangeArrowheads="1"/>
          </p:cNvSpPr>
          <p:nvPr/>
        </p:nvSpPr>
        <p:spPr bwMode="auto">
          <a:xfrm>
            <a:off x="159363" y="119534"/>
            <a:ext cx="8794750"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fr-FR" sz="3200" b="0" i="1" dirty="0">
                <a:solidFill>
                  <a:srgbClr val="443A31"/>
                </a:solidFill>
                <a:latin typeface="OpenDyslexic" pitchFamily="50" charset="0"/>
              </a:rPr>
              <a:t>Physiographie du golfe de Gascogne et transferts sédimentaires</a:t>
            </a:r>
          </a:p>
        </p:txBody>
      </p:sp>
      <p:pic>
        <p:nvPicPr>
          <p:cNvPr id="7" name="Picture 3" descr="C:\Users\seb\Desktop\LogoUniversiteBordeaux.p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536299" y="5085184"/>
            <a:ext cx="3460105" cy="1070507"/>
          </a:xfrm>
          <a:prstGeom prst="rect">
            <a:avLst/>
          </a:prstGeom>
          <a:noFill/>
          <a:extLst>
            <a:ext uri="{909E8E84-426E-40DD-AFC4-6F175D3DCCD1}">
              <a14:hiddenFill xmlns:a14="http://schemas.microsoft.com/office/drawing/2010/main">
                <a:solidFill>
                  <a:srgbClr val="FFFFFF"/>
                </a:solidFill>
              </a14:hiddenFill>
            </a:ext>
          </a:extLst>
        </p:spPr>
      </p:pic>
      <p:sp>
        <p:nvSpPr>
          <p:cNvPr id="8" name="Text Box 4"/>
          <p:cNvSpPr txBox="1">
            <a:spLocks noChangeArrowheads="1"/>
          </p:cNvSpPr>
          <p:nvPr/>
        </p:nvSpPr>
        <p:spPr bwMode="auto">
          <a:xfrm>
            <a:off x="-33808" y="3140968"/>
            <a:ext cx="3672408" cy="1323439"/>
          </a:xfrm>
          <a:prstGeom prst="rect">
            <a:avLst/>
          </a:prstGeom>
          <a:solidFill>
            <a:schemeClr val="bg1">
              <a:alpha val="50000"/>
            </a:schemeClr>
          </a:solidFill>
          <a:ln w="9525">
            <a:noFill/>
            <a:miter lim="800000"/>
            <a:headEnd/>
            <a:tailEnd/>
          </a:ln>
        </p:spPr>
        <p:txBody>
          <a:bodyPr wrap="square">
            <a:spAutoFit/>
          </a:bodyPr>
          <a:lstStyle/>
          <a:p>
            <a:pPr algn="ctr">
              <a:spcBef>
                <a:spcPct val="50000"/>
              </a:spcBef>
            </a:pPr>
            <a:r>
              <a:rPr lang="fr-FR" sz="2000" b="1" dirty="0">
                <a:solidFill>
                  <a:srgbClr val="443A31"/>
                </a:solidFill>
                <a:latin typeface="OpenDyslexic" pitchFamily="50" charset="0"/>
                <a:cs typeface="Arial" panose="020B0604020202020204" pitchFamily="34" charset="0"/>
              </a:rPr>
              <a:t>Sébastien </a:t>
            </a:r>
            <a:r>
              <a:rPr lang="fr-FR" sz="2000" b="1" dirty="0" err="1">
                <a:solidFill>
                  <a:srgbClr val="443A31"/>
                </a:solidFill>
                <a:latin typeface="OpenDyslexic" pitchFamily="50" charset="0"/>
                <a:cs typeface="Arial" panose="020B0604020202020204" pitchFamily="34" charset="0"/>
              </a:rPr>
              <a:t>Zaragosi</a:t>
            </a:r>
            <a:endParaRPr lang="fr-FR" sz="2000" b="1" dirty="0">
              <a:solidFill>
                <a:srgbClr val="443A31"/>
              </a:solidFill>
              <a:latin typeface="OpenDyslexic" pitchFamily="50" charset="0"/>
              <a:cs typeface="Arial" panose="020B0604020202020204" pitchFamily="34" charset="0"/>
            </a:endParaRPr>
          </a:p>
          <a:p>
            <a:pPr algn="ctr">
              <a:spcBef>
                <a:spcPct val="50000"/>
              </a:spcBef>
            </a:pPr>
            <a:r>
              <a:rPr lang="fr-FR" sz="2000" b="1" dirty="0">
                <a:solidFill>
                  <a:srgbClr val="443A31"/>
                </a:solidFill>
                <a:latin typeface="OpenDyslexic" pitchFamily="50" charset="0"/>
                <a:cs typeface="Arial" panose="020B0604020202020204" pitchFamily="34" charset="0"/>
              </a:rPr>
              <a:t>Université de Bordeaux</a:t>
            </a:r>
          </a:p>
          <a:p>
            <a:pPr lvl="0" algn="ctr">
              <a:spcBef>
                <a:spcPct val="50000"/>
              </a:spcBef>
            </a:pPr>
            <a:r>
              <a:rPr lang="fr-FR" sz="2000" b="1" dirty="0">
                <a:solidFill>
                  <a:srgbClr val="443A31"/>
                </a:solidFill>
                <a:latin typeface="OpenDyslexic" pitchFamily="50" charset="0"/>
                <a:cs typeface="Arial" panose="020B0604020202020204" pitchFamily="34" charset="0"/>
              </a:rPr>
              <a:t>http://www.geocean.net</a:t>
            </a:r>
            <a:endParaRPr lang="fr-FR" sz="2000" b="1" dirty="0">
              <a:latin typeface="OpenDyslexic" pitchFamily="50"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golfe_de_gascogne"/>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6200" y="1104900"/>
            <a:ext cx="8991600" cy="3848100"/>
          </a:xfrm>
          <a:prstGeom prst="rect">
            <a:avLst/>
          </a:prstGeom>
          <a:noFill/>
          <a:extLst>
            <a:ext uri="{909E8E84-426E-40DD-AFC4-6F175D3DCCD1}">
              <a14:hiddenFill xmlns:a14="http://schemas.microsoft.com/office/drawing/2010/main">
                <a:solidFill>
                  <a:srgbClr val="FFFFFF"/>
                </a:solidFill>
              </a14:hiddenFill>
            </a:ext>
          </a:extLst>
        </p:spPr>
      </p:pic>
      <p:sp>
        <p:nvSpPr>
          <p:cNvPr id="27656" name="Rectangle 8"/>
          <p:cNvSpPr>
            <a:spLocks noChangeArrowheads="1"/>
          </p:cNvSpPr>
          <p:nvPr/>
        </p:nvSpPr>
        <p:spPr bwMode="auto">
          <a:xfrm>
            <a:off x="457200" y="6324600"/>
            <a:ext cx="316547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FR" sz="1400" b="0">
                <a:latin typeface="Times New Roman" pitchFamily="18" charset="0"/>
              </a:rPr>
              <a:t>Boillot, J. Pour la Science n°27 janv 1980</a:t>
            </a:r>
          </a:p>
        </p:txBody>
      </p:sp>
      <p:sp>
        <p:nvSpPr>
          <p:cNvPr id="27658" name="Text Box 10"/>
          <p:cNvSpPr txBox="1">
            <a:spLocks noChangeArrowheads="1"/>
          </p:cNvSpPr>
          <p:nvPr/>
        </p:nvSpPr>
        <p:spPr bwMode="auto">
          <a:xfrm>
            <a:off x="1258888" y="4941888"/>
            <a:ext cx="16700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FR" b="0"/>
              <a:t>Marge passive</a:t>
            </a:r>
          </a:p>
        </p:txBody>
      </p:sp>
      <p:sp>
        <p:nvSpPr>
          <p:cNvPr id="27659" name="Text Box 11"/>
          <p:cNvSpPr txBox="1">
            <a:spLocks noChangeArrowheads="1"/>
          </p:cNvSpPr>
          <p:nvPr/>
        </p:nvSpPr>
        <p:spPr bwMode="auto">
          <a:xfrm>
            <a:off x="6646863" y="4941888"/>
            <a:ext cx="23558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FR" b="0"/>
              <a:t>Marge active (fossile)</a:t>
            </a:r>
          </a:p>
        </p:txBody>
      </p:sp>
      <p:sp>
        <p:nvSpPr>
          <p:cNvPr id="7" name="Text Box 7"/>
          <p:cNvSpPr txBox="1">
            <a:spLocks noChangeArrowheads="1"/>
          </p:cNvSpPr>
          <p:nvPr/>
        </p:nvSpPr>
        <p:spPr bwMode="auto">
          <a:xfrm>
            <a:off x="0" y="-27384"/>
            <a:ext cx="9144000" cy="332656"/>
          </a:xfrm>
          <a:prstGeom prst="rect">
            <a:avLst/>
          </a:prstGeom>
          <a:gradFill rotWithShape="0">
            <a:gsLst>
              <a:gs pos="78000">
                <a:srgbClr val="443A31"/>
              </a:gs>
              <a:gs pos="100000">
                <a:srgbClr val="009DE0"/>
              </a:gs>
            </a:gsLst>
            <a:lin ang="0" scaled="1"/>
          </a:gradFill>
          <a:ln w="9525">
            <a:noFill/>
            <a:miter lim="800000"/>
            <a:headEnd/>
            <a:tailEnd/>
          </a:ln>
          <a:effectLst/>
        </p:spPr>
        <p:txBody>
          <a:bodyPr wrap="none" anchor="ctr"/>
          <a:lstStyle/>
          <a:p>
            <a:pPr defTabSz="787400">
              <a:spcBef>
                <a:spcPct val="50000"/>
              </a:spcBef>
              <a:tabLst>
                <a:tab pos="8380413" algn="l"/>
                <a:tab pos="8482013" algn="l"/>
              </a:tabLst>
              <a:defRPr/>
            </a:pPr>
            <a:r>
              <a:rPr lang="fr-FR" sz="1600" dirty="0">
                <a:solidFill>
                  <a:schemeClr val="bg1"/>
                </a:solidFill>
                <a:latin typeface="OpenDyslexic" pitchFamily="50" charset="0"/>
              </a:rPr>
              <a:t>Physiographie du golfe de Gascogne</a:t>
            </a:r>
            <a:r>
              <a:rPr lang="fr-FR" sz="800" dirty="0">
                <a:solidFill>
                  <a:schemeClr val="bg1"/>
                </a:solidFill>
              </a:rPr>
              <a:t>	 </a:t>
            </a:r>
            <a:endParaRPr lang="fr-FR" sz="800" dirty="0">
              <a:solidFill>
                <a:srgbClr val="331910"/>
              </a:solidFill>
              <a:latin typeface="Arial Black" panose="020B0A04020102020204" pitchFamily="34" charset="0"/>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8" name="Picture 4" descr="marges"/>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68313" y="476250"/>
            <a:ext cx="7681912" cy="3035300"/>
          </a:xfrm>
          <a:prstGeom prst="rect">
            <a:avLst/>
          </a:prstGeom>
          <a:noFill/>
          <a:extLst>
            <a:ext uri="{909E8E84-426E-40DD-AFC4-6F175D3DCCD1}">
              <a14:hiddenFill xmlns:a14="http://schemas.microsoft.com/office/drawing/2010/main">
                <a:solidFill>
                  <a:srgbClr val="FFFFFF"/>
                </a:solidFill>
              </a14:hiddenFill>
            </a:ext>
          </a:extLst>
        </p:spPr>
      </p:pic>
      <p:sp>
        <p:nvSpPr>
          <p:cNvPr id="2" name="ZoneTexte 1"/>
          <p:cNvSpPr txBox="1"/>
          <p:nvPr/>
        </p:nvSpPr>
        <p:spPr>
          <a:xfrm>
            <a:off x="8028384" y="1115452"/>
            <a:ext cx="595035" cy="369332"/>
          </a:xfrm>
          <a:prstGeom prst="rect">
            <a:avLst/>
          </a:prstGeom>
          <a:noFill/>
        </p:spPr>
        <p:txBody>
          <a:bodyPr wrap="none" rtlCol="0">
            <a:spAutoFit/>
          </a:bodyPr>
          <a:lstStyle/>
          <a:p>
            <a:r>
              <a:rPr lang="fr-FR" dirty="0"/>
              <a:t>-0m</a:t>
            </a:r>
          </a:p>
        </p:txBody>
      </p:sp>
      <p:sp>
        <p:nvSpPr>
          <p:cNvPr id="6" name="ZoneTexte 5"/>
          <p:cNvSpPr txBox="1"/>
          <p:nvPr/>
        </p:nvSpPr>
        <p:spPr>
          <a:xfrm>
            <a:off x="8028384" y="1472000"/>
            <a:ext cx="851515" cy="369332"/>
          </a:xfrm>
          <a:prstGeom prst="rect">
            <a:avLst/>
          </a:prstGeom>
          <a:noFill/>
        </p:spPr>
        <p:txBody>
          <a:bodyPr wrap="none" rtlCol="0">
            <a:spAutoFit/>
          </a:bodyPr>
          <a:lstStyle/>
          <a:p>
            <a:r>
              <a:rPr lang="fr-FR" dirty="0"/>
              <a:t>-200m</a:t>
            </a:r>
          </a:p>
        </p:txBody>
      </p:sp>
      <p:sp>
        <p:nvSpPr>
          <p:cNvPr id="7" name="ZoneTexte 6"/>
          <p:cNvSpPr txBox="1"/>
          <p:nvPr/>
        </p:nvSpPr>
        <p:spPr>
          <a:xfrm>
            <a:off x="8034718" y="2780928"/>
            <a:ext cx="979755" cy="369332"/>
          </a:xfrm>
          <a:prstGeom prst="rect">
            <a:avLst/>
          </a:prstGeom>
          <a:noFill/>
        </p:spPr>
        <p:txBody>
          <a:bodyPr wrap="none" rtlCol="0">
            <a:spAutoFit/>
          </a:bodyPr>
          <a:lstStyle/>
          <a:p>
            <a:r>
              <a:rPr lang="fr-FR" dirty="0"/>
              <a:t>-4000m</a:t>
            </a:r>
          </a:p>
        </p:txBody>
      </p:sp>
      <p:sp>
        <p:nvSpPr>
          <p:cNvPr id="8" name="Text Box 7"/>
          <p:cNvSpPr txBox="1">
            <a:spLocks noChangeArrowheads="1"/>
          </p:cNvSpPr>
          <p:nvPr/>
        </p:nvSpPr>
        <p:spPr bwMode="auto">
          <a:xfrm>
            <a:off x="0" y="-27384"/>
            <a:ext cx="9144000" cy="332656"/>
          </a:xfrm>
          <a:prstGeom prst="rect">
            <a:avLst/>
          </a:prstGeom>
          <a:gradFill rotWithShape="0">
            <a:gsLst>
              <a:gs pos="78000">
                <a:srgbClr val="443A31"/>
              </a:gs>
              <a:gs pos="100000">
                <a:srgbClr val="009DE0"/>
              </a:gs>
            </a:gsLst>
            <a:lin ang="0" scaled="1"/>
          </a:gradFill>
          <a:ln w="9525">
            <a:noFill/>
            <a:miter lim="800000"/>
            <a:headEnd/>
            <a:tailEnd/>
          </a:ln>
          <a:effectLst/>
        </p:spPr>
        <p:txBody>
          <a:bodyPr wrap="none" anchor="ctr"/>
          <a:lstStyle/>
          <a:p>
            <a:pPr defTabSz="787400">
              <a:spcBef>
                <a:spcPct val="50000"/>
              </a:spcBef>
              <a:tabLst>
                <a:tab pos="8380413" algn="l"/>
                <a:tab pos="8482013" algn="l"/>
              </a:tabLst>
              <a:defRPr/>
            </a:pPr>
            <a:r>
              <a:rPr lang="fr-FR" sz="1600" dirty="0">
                <a:solidFill>
                  <a:schemeClr val="bg1"/>
                </a:solidFill>
                <a:latin typeface="OpenDyslexic" pitchFamily="50" charset="0"/>
              </a:rPr>
              <a:t>Physiographie du golfe de Gascogne : le plateau continental</a:t>
            </a:r>
            <a:r>
              <a:rPr lang="fr-FR" sz="800" dirty="0">
                <a:solidFill>
                  <a:schemeClr val="bg1"/>
                </a:solidFill>
              </a:rPr>
              <a:t>	 </a:t>
            </a:r>
            <a:endParaRPr lang="fr-FR" sz="800" dirty="0">
              <a:solidFill>
                <a:srgbClr val="331910"/>
              </a:solidFill>
              <a:latin typeface="Arial Black" panose="020B0A04020102020204" pitchFamily="34" charset="0"/>
            </a:endParaRPr>
          </a:p>
        </p:txBody>
      </p:sp>
    </p:spTree>
    <p:extLst>
      <p:ext uri="{BB962C8B-B14F-4D97-AF65-F5344CB8AC3E}">
        <p14:creationId xmlns:p14="http://schemas.microsoft.com/office/powerpoint/2010/main" val="199253351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9" name="Picture 9" descr="Atlantique_Nord"/>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68313" y="476250"/>
            <a:ext cx="4248150" cy="3352800"/>
          </a:xfrm>
          <a:prstGeom prst="rect">
            <a:avLst/>
          </a:prstGeom>
          <a:noFill/>
          <a:extLst>
            <a:ext uri="{909E8E84-426E-40DD-AFC4-6F175D3DCCD1}">
              <a14:hiddenFill xmlns:a14="http://schemas.microsoft.com/office/drawing/2010/main">
                <a:solidFill>
                  <a:srgbClr val="FFFFFF"/>
                </a:solidFill>
              </a14:hiddenFill>
            </a:ext>
          </a:extLst>
        </p:spPr>
      </p:pic>
      <p:sp>
        <p:nvSpPr>
          <p:cNvPr id="46090" name="Text Box 10"/>
          <p:cNvSpPr txBox="1">
            <a:spLocks noChangeArrowheads="1"/>
          </p:cNvSpPr>
          <p:nvPr/>
        </p:nvSpPr>
        <p:spPr bwMode="auto">
          <a:xfrm>
            <a:off x="539750" y="549275"/>
            <a:ext cx="2203450" cy="36671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FR" b="0"/>
              <a:t>Niveau marin actuel</a:t>
            </a:r>
          </a:p>
        </p:txBody>
      </p:sp>
      <p:grpSp>
        <p:nvGrpSpPr>
          <p:cNvPr id="3" name="Groupe 2"/>
          <p:cNvGrpSpPr/>
          <p:nvPr/>
        </p:nvGrpSpPr>
        <p:grpSpPr>
          <a:xfrm>
            <a:off x="4787900" y="3033291"/>
            <a:ext cx="4240213" cy="3348037"/>
            <a:chOff x="4787900" y="3141663"/>
            <a:chExt cx="4240213" cy="3348037"/>
          </a:xfrm>
        </p:grpSpPr>
        <p:pic>
          <p:nvPicPr>
            <p:cNvPr id="46088" name="Picture 8" descr="Europe_LGM"/>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787900" y="3141663"/>
              <a:ext cx="4240213" cy="3348037"/>
            </a:xfrm>
            <a:prstGeom prst="rect">
              <a:avLst/>
            </a:prstGeom>
            <a:noFill/>
            <a:extLst>
              <a:ext uri="{909E8E84-426E-40DD-AFC4-6F175D3DCCD1}">
                <a14:hiddenFill xmlns:a14="http://schemas.microsoft.com/office/drawing/2010/main">
                  <a:solidFill>
                    <a:srgbClr val="FFFFFF"/>
                  </a:solidFill>
                </a14:hiddenFill>
              </a:ext>
            </a:extLst>
          </p:spPr>
        </p:pic>
        <p:sp>
          <p:nvSpPr>
            <p:cNvPr id="46091" name="Text Box 11"/>
            <p:cNvSpPr txBox="1">
              <a:spLocks noChangeArrowheads="1"/>
            </p:cNvSpPr>
            <p:nvPr/>
          </p:nvSpPr>
          <p:spPr bwMode="auto">
            <a:xfrm>
              <a:off x="4859338" y="3213100"/>
              <a:ext cx="2241550" cy="36671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FR" b="0"/>
                <a:t>Niveau marin -120m</a:t>
              </a:r>
            </a:p>
          </p:txBody>
        </p:sp>
        <p:sp>
          <p:nvSpPr>
            <p:cNvPr id="7" name="Text Box 11"/>
            <p:cNvSpPr txBox="1">
              <a:spLocks noChangeArrowheads="1"/>
            </p:cNvSpPr>
            <p:nvPr/>
          </p:nvSpPr>
          <p:spPr bwMode="auto">
            <a:xfrm>
              <a:off x="4888492" y="3644384"/>
              <a:ext cx="1467068" cy="36933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FR" b="0" dirty="0"/>
                <a:t>- 18 000 ans</a:t>
              </a:r>
            </a:p>
          </p:txBody>
        </p:sp>
      </p:grpSp>
      <p:sp>
        <p:nvSpPr>
          <p:cNvPr id="9" name="Text Box 7"/>
          <p:cNvSpPr txBox="1">
            <a:spLocks noChangeArrowheads="1"/>
          </p:cNvSpPr>
          <p:nvPr/>
        </p:nvSpPr>
        <p:spPr bwMode="auto">
          <a:xfrm>
            <a:off x="0" y="-27384"/>
            <a:ext cx="9144000" cy="332656"/>
          </a:xfrm>
          <a:prstGeom prst="rect">
            <a:avLst/>
          </a:prstGeom>
          <a:gradFill rotWithShape="0">
            <a:gsLst>
              <a:gs pos="78000">
                <a:srgbClr val="443A31"/>
              </a:gs>
              <a:gs pos="100000">
                <a:srgbClr val="009DE0"/>
              </a:gs>
            </a:gsLst>
            <a:lin ang="0" scaled="1"/>
          </a:gradFill>
          <a:ln w="9525">
            <a:noFill/>
            <a:miter lim="800000"/>
            <a:headEnd/>
            <a:tailEnd/>
          </a:ln>
          <a:effectLst/>
        </p:spPr>
        <p:txBody>
          <a:bodyPr wrap="none" anchor="ctr"/>
          <a:lstStyle/>
          <a:p>
            <a:pPr defTabSz="787400">
              <a:spcBef>
                <a:spcPct val="50000"/>
              </a:spcBef>
              <a:tabLst>
                <a:tab pos="8380413" algn="l"/>
                <a:tab pos="8482013" algn="l"/>
              </a:tabLst>
              <a:defRPr/>
            </a:pPr>
            <a:r>
              <a:rPr lang="fr-FR" sz="1600" dirty="0">
                <a:solidFill>
                  <a:schemeClr val="bg1"/>
                </a:solidFill>
                <a:latin typeface="OpenDyslexic" pitchFamily="50" charset="0"/>
              </a:rPr>
              <a:t>Physiographie du golfe de Gascogne : le plateau continental</a:t>
            </a:r>
            <a:r>
              <a:rPr lang="fr-FR" sz="800" dirty="0">
                <a:solidFill>
                  <a:schemeClr val="bg1"/>
                </a:solidFill>
              </a:rPr>
              <a:t>	 </a:t>
            </a:r>
            <a:endParaRPr lang="fr-FR" sz="800" dirty="0">
              <a:solidFill>
                <a:srgbClr val="331910"/>
              </a:solidFill>
              <a:latin typeface="Arial Black" panose="020B0A040201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8" descr="Europe_LGM"/>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475783" y="555353"/>
            <a:ext cx="7474022" cy="5901426"/>
          </a:xfrm>
          <a:prstGeom prst="rect">
            <a:avLst/>
          </a:prstGeom>
          <a:noFill/>
          <a:extLst>
            <a:ext uri="{909E8E84-426E-40DD-AFC4-6F175D3DCCD1}">
              <a14:hiddenFill xmlns:a14="http://schemas.microsoft.com/office/drawing/2010/main">
                <a:solidFill>
                  <a:srgbClr val="FFFFFF"/>
                </a:solidFill>
              </a14:hiddenFill>
            </a:ext>
          </a:extLst>
        </p:spPr>
      </p:pic>
      <p:sp>
        <p:nvSpPr>
          <p:cNvPr id="5" name="Text Box 11"/>
          <p:cNvSpPr txBox="1">
            <a:spLocks noChangeArrowheads="1"/>
          </p:cNvSpPr>
          <p:nvPr/>
        </p:nvSpPr>
        <p:spPr bwMode="auto">
          <a:xfrm>
            <a:off x="592968" y="620688"/>
            <a:ext cx="2241550" cy="36671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FR" b="0" dirty="0"/>
              <a:t>Niveau marin -120m</a:t>
            </a:r>
          </a:p>
        </p:txBody>
      </p:sp>
      <p:sp>
        <p:nvSpPr>
          <p:cNvPr id="6" name="Text Box 11"/>
          <p:cNvSpPr txBox="1">
            <a:spLocks noChangeArrowheads="1"/>
          </p:cNvSpPr>
          <p:nvPr/>
        </p:nvSpPr>
        <p:spPr bwMode="auto">
          <a:xfrm>
            <a:off x="597414" y="1105544"/>
            <a:ext cx="1467068" cy="36933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FR" b="0" dirty="0"/>
              <a:t>- 18 000 ans</a:t>
            </a:r>
          </a:p>
        </p:txBody>
      </p:sp>
      <p:sp>
        <p:nvSpPr>
          <p:cNvPr id="8" name="Text Box 7"/>
          <p:cNvSpPr txBox="1">
            <a:spLocks noChangeArrowheads="1"/>
          </p:cNvSpPr>
          <p:nvPr/>
        </p:nvSpPr>
        <p:spPr bwMode="auto">
          <a:xfrm>
            <a:off x="0" y="-27384"/>
            <a:ext cx="9144000" cy="332656"/>
          </a:xfrm>
          <a:prstGeom prst="rect">
            <a:avLst/>
          </a:prstGeom>
          <a:gradFill rotWithShape="0">
            <a:gsLst>
              <a:gs pos="78000">
                <a:srgbClr val="443A31"/>
              </a:gs>
              <a:gs pos="100000">
                <a:srgbClr val="009DE0"/>
              </a:gs>
            </a:gsLst>
            <a:lin ang="0" scaled="1"/>
          </a:gradFill>
          <a:ln w="9525">
            <a:noFill/>
            <a:miter lim="800000"/>
            <a:headEnd/>
            <a:tailEnd/>
          </a:ln>
          <a:effectLst/>
        </p:spPr>
        <p:txBody>
          <a:bodyPr wrap="none" anchor="ctr"/>
          <a:lstStyle/>
          <a:p>
            <a:pPr defTabSz="787400">
              <a:spcBef>
                <a:spcPct val="50000"/>
              </a:spcBef>
              <a:tabLst>
                <a:tab pos="8380413" algn="l"/>
                <a:tab pos="8482013" algn="l"/>
              </a:tabLst>
              <a:defRPr/>
            </a:pPr>
            <a:r>
              <a:rPr lang="fr-FR" sz="1600" dirty="0">
                <a:solidFill>
                  <a:schemeClr val="bg1"/>
                </a:solidFill>
                <a:latin typeface="OpenDyslexic" pitchFamily="50" charset="0"/>
              </a:rPr>
              <a:t>Physiographie du golfe de Gascogne : le plateau continental</a:t>
            </a:r>
            <a:r>
              <a:rPr lang="fr-FR" sz="800" dirty="0">
                <a:solidFill>
                  <a:schemeClr val="bg1"/>
                </a:solidFill>
              </a:rPr>
              <a:t>	 </a:t>
            </a:r>
            <a:endParaRPr lang="fr-FR" sz="800" dirty="0">
              <a:solidFill>
                <a:srgbClr val="331910"/>
              </a:solidFill>
              <a:latin typeface="Arial Black" panose="020B0A04020102020204" pitchFamily="34" charset="0"/>
            </a:endParaRPr>
          </a:p>
        </p:txBody>
      </p:sp>
    </p:spTree>
    <p:extLst>
      <p:ext uri="{BB962C8B-B14F-4D97-AF65-F5344CB8AC3E}">
        <p14:creationId xmlns:p14="http://schemas.microsoft.com/office/powerpoint/2010/main" val="425326999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seb\Downloads\aquitaine_actuel.pn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57200" y="478142"/>
            <a:ext cx="7119349" cy="5328592"/>
          </a:xfrm>
          <a:prstGeom prst="rect">
            <a:avLst/>
          </a:prstGeom>
          <a:noFill/>
          <a:extLst>
            <a:ext uri="{909E8E84-426E-40DD-AFC4-6F175D3DCCD1}">
              <a14:hiddenFill xmlns:a14="http://schemas.microsoft.com/office/drawing/2010/main">
                <a:solidFill>
                  <a:srgbClr val="FFFFFF"/>
                </a:solidFill>
              </a14:hiddenFill>
            </a:ext>
          </a:extLst>
        </p:spPr>
      </p:pic>
      <p:sp>
        <p:nvSpPr>
          <p:cNvPr id="6" name="Text Box 11"/>
          <p:cNvSpPr txBox="1">
            <a:spLocks noChangeArrowheads="1"/>
          </p:cNvSpPr>
          <p:nvPr/>
        </p:nvSpPr>
        <p:spPr bwMode="auto">
          <a:xfrm>
            <a:off x="5292080" y="548680"/>
            <a:ext cx="2172454" cy="36933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FR" b="0" dirty="0"/>
              <a:t>L’Aquitaine actuelle</a:t>
            </a:r>
          </a:p>
        </p:txBody>
      </p:sp>
      <p:sp>
        <p:nvSpPr>
          <p:cNvPr id="5" name="Text Box 7"/>
          <p:cNvSpPr txBox="1">
            <a:spLocks noChangeArrowheads="1"/>
          </p:cNvSpPr>
          <p:nvPr/>
        </p:nvSpPr>
        <p:spPr bwMode="auto">
          <a:xfrm>
            <a:off x="0" y="-27384"/>
            <a:ext cx="9144000" cy="332656"/>
          </a:xfrm>
          <a:prstGeom prst="rect">
            <a:avLst/>
          </a:prstGeom>
          <a:gradFill rotWithShape="0">
            <a:gsLst>
              <a:gs pos="78000">
                <a:srgbClr val="443A31"/>
              </a:gs>
              <a:gs pos="100000">
                <a:srgbClr val="009DE0"/>
              </a:gs>
            </a:gsLst>
            <a:lin ang="0" scaled="1"/>
          </a:gradFill>
          <a:ln w="9525">
            <a:noFill/>
            <a:miter lim="800000"/>
            <a:headEnd/>
            <a:tailEnd/>
          </a:ln>
          <a:effectLst/>
        </p:spPr>
        <p:txBody>
          <a:bodyPr wrap="none" anchor="ctr"/>
          <a:lstStyle/>
          <a:p>
            <a:pPr defTabSz="787400">
              <a:spcBef>
                <a:spcPct val="50000"/>
              </a:spcBef>
              <a:tabLst>
                <a:tab pos="8380413" algn="l"/>
                <a:tab pos="8482013" algn="l"/>
              </a:tabLst>
              <a:defRPr/>
            </a:pPr>
            <a:r>
              <a:rPr lang="fr-FR" sz="1600" dirty="0">
                <a:solidFill>
                  <a:schemeClr val="bg1"/>
                </a:solidFill>
                <a:latin typeface="OpenDyslexic" pitchFamily="50" charset="0"/>
              </a:rPr>
              <a:t>Physiographie du golfe de Gascogne : le plateau continental</a:t>
            </a:r>
            <a:r>
              <a:rPr lang="fr-FR" sz="800" dirty="0">
                <a:solidFill>
                  <a:schemeClr val="bg1"/>
                </a:solidFill>
              </a:rPr>
              <a:t>	 </a:t>
            </a:r>
            <a:endParaRPr lang="fr-FR" sz="800" dirty="0">
              <a:solidFill>
                <a:srgbClr val="331910"/>
              </a:solidFill>
              <a:latin typeface="Arial Black" panose="020B0A04020102020204" pitchFamily="34" charset="0"/>
            </a:endParaRPr>
          </a:p>
        </p:txBody>
      </p:sp>
    </p:spTree>
    <p:extLst>
      <p:ext uri="{BB962C8B-B14F-4D97-AF65-F5344CB8AC3E}">
        <p14:creationId xmlns:p14="http://schemas.microsoft.com/office/powerpoint/2010/main" val="356854977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seb\Downloads\aquitaine_lgm.pn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63108" y="476672"/>
            <a:ext cx="7119348" cy="5328592"/>
          </a:xfrm>
          <a:prstGeom prst="rect">
            <a:avLst/>
          </a:prstGeom>
          <a:noFill/>
          <a:extLst>
            <a:ext uri="{909E8E84-426E-40DD-AFC4-6F175D3DCCD1}">
              <a14:hiddenFill xmlns:a14="http://schemas.microsoft.com/office/drawing/2010/main">
                <a:solidFill>
                  <a:srgbClr val="FFFFFF"/>
                </a:solidFill>
              </a14:hiddenFill>
            </a:ext>
          </a:extLst>
        </p:spPr>
      </p:pic>
      <p:sp>
        <p:nvSpPr>
          <p:cNvPr id="4" name="Text Box 11"/>
          <p:cNvSpPr txBox="1">
            <a:spLocks noChangeArrowheads="1"/>
          </p:cNvSpPr>
          <p:nvPr/>
        </p:nvSpPr>
        <p:spPr bwMode="auto">
          <a:xfrm>
            <a:off x="4139952" y="561084"/>
            <a:ext cx="3322830" cy="36933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fr-FR" b="0" dirty="0"/>
              <a:t>L’Aquitaine il y a -18 000 ans</a:t>
            </a:r>
          </a:p>
        </p:txBody>
      </p:sp>
      <p:sp>
        <p:nvSpPr>
          <p:cNvPr id="6" name="Text Box 7"/>
          <p:cNvSpPr txBox="1">
            <a:spLocks noChangeArrowheads="1"/>
          </p:cNvSpPr>
          <p:nvPr/>
        </p:nvSpPr>
        <p:spPr bwMode="auto">
          <a:xfrm>
            <a:off x="0" y="-27384"/>
            <a:ext cx="9144000" cy="332656"/>
          </a:xfrm>
          <a:prstGeom prst="rect">
            <a:avLst/>
          </a:prstGeom>
          <a:gradFill rotWithShape="0">
            <a:gsLst>
              <a:gs pos="78000">
                <a:srgbClr val="443A31"/>
              </a:gs>
              <a:gs pos="100000">
                <a:srgbClr val="009DE0"/>
              </a:gs>
            </a:gsLst>
            <a:lin ang="0" scaled="1"/>
          </a:gradFill>
          <a:ln w="9525">
            <a:noFill/>
            <a:miter lim="800000"/>
            <a:headEnd/>
            <a:tailEnd/>
          </a:ln>
          <a:effectLst/>
        </p:spPr>
        <p:txBody>
          <a:bodyPr wrap="none" anchor="ctr"/>
          <a:lstStyle/>
          <a:p>
            <a:pPr defTabSz="787400">
              <a:spcBef>
                <a:spcPct val="50000"/>
              </a:spcBef>
              <a:tabLst>
                <a:tab pos="8380413" algn="l"/>
                <a:tab pos="8482013" algn="l"/>
              </a:tabLst>
              <a:defRPr/>
            </a:pPr>
            <a:r>
              <a:rPr lang="fr-FR" sz="1600" dirty="0">
                <a:solidFill>
                  <a:schemeClr val="bg1"/>
                </a:solidFill>
                <a:latin typeface="OpenDyslexic" pitchFamily="50" charset="0"/>
              </a:rPr>
              <a:t>Physiographie du golfe de Gascogne : le plateau continental</a:t>
            </a:r>
            <a:r>
              <a:rPr lang="fr-FR" sz="800" dirty="0">
                <a:solidFill>
                  <a:schemeClr val="bg1"/>
                </a:solidFill>
              </a:rPr>
              <a:t>	 </a:t>
            </a:r>
            <a:endParaRPr lang="fr-FR" sz="800" dirty="0">
              <a:solidFill>
                <a:srgbClr val="331910"/>
              </a:solidFill>
              <a:latin typeface="Arial Black" panose="020B0A04020102020204" pitchFamily="34" charset="0"/>
            </a:endParaRPr>
          </a:p>
        </p:txBody>
      </p:sp>
    </p:spTree>
    <p:extLst>
      <p:ext uri="{BB962C8B-B14F-4D97-AF65-F5344CB8AC3E}">
        <p14:creationId xmlns:p14="http://schemas.microsoft.com/office/powerpoint/2010/main" val="343405992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8" name="Picture 4" descr="marges"/>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68313" y="476250"/>
            <a:ext cx="7681912" cy="3035300"/>
          </a:xfrm>
          <a:prstGeom prst="rect">
            <a:avLst/>
          </a:prstGeom>
          <a:noFill/>
          <a:extLst>
            <a:ext uri="{909E8E84-426E-40DD-AFC4-6F175D3DCCD1}">
              <a14:hiddenFill xmlns:a14="http://schemas.microsoft.com/office/drawing/2010/main">
                <a:solidFill>
                  <a:srgbClr val="FFFFFF"/>
                </a:solidFill>
              </a14:hiddenFill>
            </a:ext>
          </a:extLst>
        </p:spPr>
      </p:pic>
      <p:sp>
        <p:nvSpPr>
          <p:cNvPr id="25" name="ZoneTexte 24"/>
          <p:cNvSpPr txBox="1"/>
          <p:nvPr/>
        </p:nvSpPr>
        <p:spPr>
          <a:xfrm>
            <a:off x="8028384" y="1115452"/>
            <a:ext cx="595035" cy="369332"/>
          </a:xfrm>
          <a:prstGeom prst="rect">
            <a:avLst/>
          </a:prstGeom>
          <a:noFill/>
        </p:spPr>
        <p:txBody>
          <a:bodyPr wrap="none" rtlCol="0">
            <a:spAutoFit/>
          </a:bodyPr>
          <a:lstStyle/>
          <a:p>
            <a:r>
              <a:rPr lang="fr-FR" dirty="0"/>
              <a:t>-0m</a:t>
            </a:r>
          </a:p>
        </p:txBody>
      </p:sp>
      <p:sp>
        <p:nvSpPr>
          <p:cNvPr id="26" name="ZoneTexte 25"/>
          <p:cNvSpPr txBox="1"/>
          <p:nvPr/>
        </p:nvSpPr>
        <p:spPr>
          <a:xfrm>
            <a:off x="8028384" y="1472000"/>
            <a:ext cx="851515" cy="369332"/>
          </a:xfrm>
          <a:prstGeom prst="rect">
            <a:avLst/>
          </a:prstGeom>
          <a:noFill/>
        </p:spPr>
        <p:txBody>
          <a:bodyPr wrap="none" rtlCol="0">
            <a:spAutoFit/>
          </a:bodyPr>
          <a:lstStyle/>
          <a:p>
            <a:r>
              <a:rPr lang="fr-FR" dirty="0"/>
              <a:t>-200m</a:t>
            </a:r>
          </a:p>
        </p:txBody>
      </p:sp>
      <p:sp>
        <p:nvSpPr>
          <p:cNvPr id="27" name="ZoneTexte 26"/>
          <p:cNvSpPr txBox="1"/>
          <p:nvPr/>
        </p:nvSpPr>
        <p:spPr>
          <a:xfrm>
            <a:off x="8034718" y="2780928"/>
            <a:ext cx="979755" cy="369332"/>
          </a:xfrm>
          <a:prstGeom prst="rect">
            <a:avLst/>
          </a:prstGeom>
          <a:noFill/>
        </p:spPr>
        <p:txBody>
          <a:bodyPr wrap="none" rtlCol="0">
            <a:spAutoFit/>
          </a:bodyPr>
          <a:lstStyle/>
          <a:p>
            <a:r>
              <a:rPr lang="fr-FR" dirty="0"/>
              <a:t>-4000m</a:t>
            </a:r>
          </a:p>
        </p:txBody>
      </p:sp>
      <p:sp>
        <p:nvSpPr>
          <p:cNvPr id="7" name="Text Box 7"/>
          <p:cNvSpPr txBox="1">
            <a:spLocks noChangeArrowheads="1"/>
          </p:cNvSpPr>
          <p:nvPr/>
        </p:nvSpPr>
        <p:spPr bwMode="auto">
          <a:xfrm>
            <a:off x="0" y="-27384"/>
            <a:ext cx="9144000" cy="332656"/>
          </a:xfrm>
          <a:prstGeom prst="rect">
            <a:avLst/>
          </a:prstGeom>
          <a:gradFill rotWithShape="0">
            <a:gsLst>
              <a:gs pos="78000">
                <a:srgbClr val="443A31"/>
              </a:gs>
              <a:gs pos="100000">
                <a:srgbClr val="009DE0"/>
              </a:gs>
            </a:gsLst>
            <a:lin ang="0" scaled="1"/>
          </a:gradFill>
          <a:ln w="9525">
            <a:noFill/>
            <a:miter lim="800000"/>
            <a:headEnd/>
            <a:tailEnd/>
          </a:ln>
          <a:effectLst/>
        </p:spPr>
        <p:txBody>
          <a:bodyPr wrap="none" anchor="ctr"/>
          <a:lstStyle/>
          <a:p>
            <a:pPr defTabSz="787400">
              <a:spcBef>
                <a:spcPct val="50000"/>
              </a:spcBef>
              <a:tabLst>
                <a:tab pos="8380413" algn="l"/>
                <a:tab pos="8482013" algn="l"/>
              </a:tabLst>
              <a:defRPr/>
            </a:pPr>
            <a:r>
              <a:rPr lang="fr-FR" sz="1600" dirty="0">
                <a:solidFill>
                  <a:schemeClr val="bg1"/>
                </a:solidFill>
                <a:latin typeface="OpenDyslexic" pitchFamily="50" charset="0"/>
              </a:rPr>
              <a:t>Physiographie du golfe de Gascogne : la pente</a:t>
            </a:r>
            <a:r>
              <a:rPr lang="fr-FR" sz="800" dirty="0">
                <a:solidFill>
                  <a:schemeClr val="bg1"/>
                </a:solidFill>
              </a:rPr>
              <a:t> </a:t>
            </a:r>
            <a:endParaRPr lang="fr-FR" sz="800" dirty="0">
              <a:solidFill>
                <a:srgbClr val="331910"/>
              </a:solidFill>
              <a:latin typeface="Arial Black" panose="020B0A04020102020204" pitchFamily="34" charset="0"/>
            </a:endParaRPr>
          </a:p>
        </p:txBody>
      </p:sp>
    </p:spTree>
    <p:extLst>
      <p:ext uri="{BB962C8B-B14F-4D97-AF65-F5344CB8AC3E}">
        <p14:creationId xmlns:p14="http://schemas.microsoft.com/office/powerpoint/2010/main" val="241088190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36047" y="347209"/>
            <a:ext cx="7795620" cy="6111460"/>
          </a:xfrm>
          <a:prstGeom prst="rect">
            <a:avLst/>
          </a:prstGeom>
        </p:spPr>
      </p:pic>
      <p:sp>
        <p:nvSpPr>
          <p:cNvPr id="3081" name="Text Box 9"/>
          <p:cNvSpPr txBox="1">
            <a:spLocks noChangeArrowheads="1"/>
          </p:cNvSpPr>
          <p:nvPr/>
        </p:nvSpPr>
        <p:spPr bwMode="auto">
          <a:xfrm rot="1800000">
            <a:off x="3221092" y="2205037"/>
            <a:ext cx="250666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FR" sz="2000" dirty="0">
                <a:latin typeface="Comic Sans MS" pitchFamily="66" charset="0"/>
              </a:rPr>
              <a:t>Marge Armoricaine</a:t>
            </a:r>
          </a:p>
        </p:txBody>
      </p:sp>
      <p:sp>
        <p:nvSpPr>
          <p:cNvPr id="3082" name="Text Box 10"/>
          <p:cNvSpPr txBox="1">
            <a:spLocks noChangeArrowheads="1"/>
          </p:cNvSpPr>
          <p:nvPr/>
        </p:nvSpPr>
        <p:spPr bwMode="auto">
          <a:xfrm>
            <a:off x="2122521" y="5317026"/>
            <a:ext cx="271303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FR" sz="2000" dirty="0">
                <a:latin typeface="Comic Sans MS" pitchFamily="66" charset="0"/>
              </a:rPr>
              <a:t>Marge nord-ibérique</a:t>
            </a:r>
          </a:p>
        </p:txBody>
      </p:sp>
      <p:sp>
        <p:nvSpPr>
          <p:cNvPr id="3092" name="Text Box 20"/>
          <p:cNvSpPr txBox="1">
            <a:spLocks noChangeArrowheads="1"/>
          </p:cNvSpPr>
          <p:nvPr/>
        </p:nvSpPr>
        <p:spPr bwMode="auto">
          <a:xfrm rot="3720000">
            <a:off x="5247887" y="4061072"/>
            <a:ext cx="21844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FR" sz="2000" dirty="0">
                <a:latin typeface="Comic Sans MS" pitchFamily="66" charset="0"/>
              </a:rPr>
              <a:t>Marge Aquitaine</a:t>
            </a:r>
          </a:p>
        </p:txBody>
      </p:sp>
      <p:sp>
        <p:nvSpPr>
          <p:cNvPr id="3093" name="Text Box 21"/>
          <p:cNvSpPr txBox="1">
            <a:spLocks noChangeArrowheads="1"/>
          </p:cNvSpPr>
          <p:nvPr/>
        </p:nvSpPr>
        <p:spPr bwMode="auto">
          <a:xfrm rot="1500000">
            <a:off x="910348" y="885112"/>
            <a:ext cx="202088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FR" sz="2000" dirty="0">
                <a:latin typeface="Comic Sans MS" pitchFamily="66" charset="0"/>
              </a:rPr>
              <a:t>Marge Celtique</a:t>
            </a:r>
          </a:p>
        </p:txBody>
      </p:sp>
      <p:sp>
        <p:nvSpPr>
          <p:cNvPr id="8" name="Text Box 7"/>
          <p:cNvSpPr txBox="1">
            <a:spLocks noChangeArrowheads="1"/>
          </p:cNvSpPr>
          <p:nvPr/>
        </p:nvSpPr>
        <p:spPr bwMode="auto">
          <a:xfrm>
            <a:off x="0" y="-27384"/>
            <a:ext cx="9144000" cy="332656"/>
          </a:xfrm>
          <a:prstGeom prst="rect">
            <a:avLst/>
          </a:prstGeom>
          <a:gradFill rotWithShape="0">
            <a:gsLst>
              <a:gs pos="78000">
                <a:srgbClr val="443A31"/>
              </a:gs>
              <a:gs pos="100000">
                <a:srgbClr val="009DE0"/>
              </a:gs>
            </a:gsLst>
            <a:lin ang="0" scaled="1"/>
          </a:gradFill>
          <a:ln w="9525">
            <a:noFill/>
            <a:miter lim="800000"/>
            <a:headEnd/>
            <a:tailEnd/>
          </a:ln>
          <a:effectLst/>
        </p:spPr>
        <p:txBody>
          <a:bodyPr wrap="none" anchor="ctr"/>
          <a:lstStyle/>
          <a:p>
            <a:pPr defTabSz="787400">
              <a:spcBef>
                <a:spcPct val="50000"/>
              </a:spcBef>
              <a:tabLst>
                <a:tab pos="8380413" algn="l"/>
                <a:tab pos="8482013" algn="l"/>
              </a:tabLst>
              <a:defRPr/>
            </a:pPr>
            <a:r>
              <a:rPr lang="fr-FR" sz="1600" dirty="0">
                <a:solidFill>
                  <a:schemeClr val="bg1"/>
                </a:solidFill>
                <a:latin typeface="OpenDyslexic" pitchFamily="50" charset="0"/>
              </a:rPr>
              <a:t>Physiographie du golfe de Gascogne</a:t>
            </a:r>
            <a:r>
              <a:rPr lang="fr-FR" sz="800" dirty="0">
                <a:solidFill>
                  <a:schemeClr val="bg1"/>
                </a:solidFill>
              </a:rPr>
              <a:t>	 </a:t>
            </a:r>
            <a:endParaRPr lang="fr-FR" sz="800" dirty="0">
              <a:solidFill>
                <a:srgbClr val="331910"/>
              </a:solidFill>
              <a:latin typeface="Arial Black" panose="020B0A04020102020204" pitchFamily="34" charset="0"/>
            </a:endParaRPr>
          </a:p>
        </p:txBody>
      </p:sp>
      <p:sp>
        <p:nvSpPr>
          <p:cNvPr id="9" name="Rectangle 8"/>
          <p:cNvSpPr/>
          <p:nvPr/>
        </p:nvSpPr>
        <p:spPr bwMode="auto">
          <a:xfrm>
            <a:off x="1772961" y="1574868"/>
            <a:ext cx="1080120" cy="720080"/>
          </a:xfrm>
          <a:prstGeom prst="rect">
            <a:avLst/>
          </a:prstGeom>
          <a:noFill/>
          <a:ln w="38100"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1"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120314234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101187" y="371475"/>
            <a:ext cx="7711174" cy="6040203"/>
          </a:xfrm>
          <a:prstGeom prst="rect">
            <a:avLst/>
          </a:prstGeom>
        </p:spPr>
      </p:pic>
      <p:grpSp>
        <p:nvGrpSpPr>
          <p:cNvPr id="28702" name="Group 30"/>
          <p:cNvGrpSpPr>
            <a:grpSpLocks/>
          </p:cNvGrpSpPr>
          <p:nvPr/>
        </p:nvGrpSpPr>
        <p:grpSpPr bwMode="auto">
          <a:xfrm>
            <a:off x="-252536" y="692696"/>
            <a:ext cx="5608174" cy="3672408"/>
            <a:chOff x="260" y="413"/>
            <a:chExt cx="3436" cy="2250"/>
          </a:xfrm>
        </p:grpSpPr>
        <p:sp>
          <p:nvSpPr>
            <p:cNvPr id="28685" name="Freeform 13"/>
            <p:cNvSpPr>
              <a:spLocks/>
            </p:cNvSpPr>
            <p:nvPr/>
          </p:nvSpPr>
          <p:spPr bwMode="auto">
            <a:xfrm>
              <a:off x="1326" y="413"/>
              <a:ext cx="1509" cy="2098"/>
            </a:xfrm>
            <a:custGeom>
              <a:avLst/>
              <a:gdLst>
                <a:gd name="T0" fmla="*/ 1509 w 1509"/>
                <a:gd name="T1" fmla="*/ 23 h 2098"/>
                <a:gd name="T2" fmla="*/ 1401 w 1509"/>
                <a:gd name="T3" fmla="*/ 10 h 2098"/>
                <a:gd name="T4" fmla="*/ 1335 w 1509"/>
                <a:gd name="T5" fmla="*/ 4 h 2098"/>
                <a:gd name="T6" fmla="*/ 1281 w 1509"/>
                <a:gd name="T7" fmla="*/ 31 h 2098"/>
                <a:gd name="T8" fmla="*/ 1260 w 1509"/>
                <a:gd name="T9" fmla="*/ 67 h 2098"/>
                <a:gd name="T10" fmla="*/ 1230 w 1509"/>
                <a:gd name="T11" fmla="*/ 88 h 2098"/>
                <a:gd name="T12" fmla="*/ 1200 w 1509"/>
                <a:gd name="T13" fmla="*/ 109 h 2098"/>
                <a:gd name="T14" fmla="*/ 1185 w 1509"/>
                <a:gd name="T15" fmla="*/ 130 h 2098"/>
                <a:gd name="T16" fmla="*/ 1182 w 1509"/>
                <a:gd name="T17" fmla="*/ 160 h 2098"/>
                <a:gd name="T18" fmla="*/ 1182 w 1509"/>
                <a:gd name="T19" fmla="*/ 196 h 2098"/>
                <a:gd name="T20" fmla="*/ 1143 w 1509"/>
                <a:gd name="T21" fmla="*/ 241 h 2098"/>
                <a:gd name="T22" fmla="*/ 1110 w 1509"/>
                <a:gd name="T23" fmla="*/ 271 h 2098"/>
                <a:gd name="T24" fmla="*/ 1077 w 1509"/>
                <a:gd name="T25" fmla="*/ 310 h 2098"/>
                <a:gd name="T26" fmla="*/ 1074 w 1509"/>
                <a:gd name="T27" fmla="*/ 349 h 2098"/>
                <a:gd name="T28" fmla="*/ 1053 w 1509"/>
                <a:gd name="T29" fmla="*/ 367 h 2098"/>
                <a:gd name="T30" fmla="*/ 1047 w 1509"/>
                <a:gd name="T31" fmla="*/ 388 h 2098"/>
                <a:gd name="T32" fmla="*/ 1047 w 1509"/>
                <a:gd name="T33" fmla="*/ 430 h 2098"/>
                <a:gd name="T34" fmla="*/ 1041 w 1509"/>
                <a:gd name="T35" fmla="*/ 499 h 2098"/>
                <a:gd name="T36" fmla="*/ 1026 w 1509"/>
                <a:gd name="T37" fmla="*/ 541 h 2098"/>
                <a:gd name="T38" fmla="*/ 1020 w 1509"/>
                <a:gd name="T39" fmla="*/ 592 h 2098"/>
                <a:gd name="T40" fmla="*/ 996 w 1509"/>
                <a:gd name="T41" fmla="*/ 643 h 2098"/>
                <a:gd name="T42" fmla="*/ 969 w 1509"/>
                <a:gd name="T43" fmla="*/ 691 h 2098"/>
                <a:gd name="T44" fmla="*/ 882 w 1509"/>
                <a:gd name="T45" fmla="*/ 769 h 2098"/>
                <a:gd name="T46" fmla="*/ 855 w 1509"/>
                <a:gd name="T47" fmla="*/ 790 h 2098"/>
                <a:gd name="T48" fmla="*/ 816 w 1509"/>
                <a:gd name="T49" fmla="*/ 781 h 2098"/>
                <a:gd name="T50" fmla="*/ 780 w 1509"/>
                <a:gd name="T51" fmla="*/ 793 h 2098"/>
                <a:gd name="T52" fmla="*/ 747 w 1509"/>
                <a:gd name="T53" fmla="*/ 829 h 2098"/>
                <a:gd name="T54" fmla="*/ 687 w 1509"/>
                <a:gd name="T55" fmla="*/ 838 h 2098"/>
                <a:gd name="T56" fmla="*/ 645 w 1509"/>
                <a:gd name="T57" fmla="*/ 874 h 2098"/>
                <a:gd name="T58" fmla="*/ 585 w 1509"/>
                <a:gd name="T59" fmla="*/ 931 h 2098"/>
                <a:gd name="T60" fmla="*/ 513 w 1509"/>
                <a:gd name="T61" fmla="*/ 1009 h 2098"/>
                <a:gd name="T62" fmla="*/ 483 w 1509"/>
                <a:gd name="T63" fmla="*/ 1111 h 2098"/>
                <a:gd name="T64" fmla="*/ 477 w 1509"/>
                <a:gd name="T65" fmla="*/ 1192 h 2098"/>
                <a:gd name="T66" fmla="*/ 435 w 1509"/>
                <a:gd name="T67" fmla="*/ 1249 h 2098"/>
                <a:gd name="T68" fmla="*/ 369 w 1509"/>
                <a:gd name="T69" fmla="*/ 1351 h 2098"/>
                <a:gd name="T70" fmla="*/ 276 w 1509"/>
                <a:gd name="T71" fmla="*/ 1444 h 2098"/>
                <a:gd name="T72" fmla="*/ 213 w 1509"/>
                <a:gd name="T73" fmla="*/ 1489 h 2098"/>
                <a:gd name="T74" fmla="*/ 87 w 1509"/>
                <a:gd name="T75" fmla="*/ 1537 h 2098"/>
                <a:gd name="T76" fmla="*/ 39 w 1509"/>
                <a:gd name="T77" fmla="*/ 1612 h 2098"/>
                <a:gd name="T78" fmla="*/ 66 w 1509"/>
                <a:gd name="T79" fmla="*/ 1726 h 2098"/>
                <a:gd name="T80" fmla="*/ 111 w 1509"/>
                <a:gd name="T81" fmla="*/ 1813 h 2098"/>
                <a:gd name="T82" fmla="*/ 165 w 1509"/>
                <a:gd name="T83" fmla="*/ 1855 h 2098"/>
                <a:gd name="T84" fmla="*/ 180 w 1509"/>
                <a:gd name="T85" fmla="*/ 1948 h 2098"/>
                <a:gd name="T86" fmla="*/ 165 w 1509"/>
                <a:gd name="T87" fmla="*/ 2026 h 2098"/>
                <a:gd name="T88" fmla="*/ 114 w 1509"/>
                <a:gd name="T89" fmla="*/ 2059 h 2098"/>
                <a:gd name="T90" fmla="*/ 0 w 1509"/>
                <a:gd name="T91" fmla="*/ 2098 h 20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509" h="2098">
                  <a:moveTo>
                    <a:pt x="1509" y="23"/>
                  </a:moveTo>
                  <a:cubicBezTo>
                    <a:pt x="1469" y="18"/>
                    <a:pt x="1430" y="13"/>
                    <a:pt x="1401" y="10"/>
                  </a:cubicBezTo>
                  <a:cubicBezTo>
                    <a:pt x="1372" y="7"/>
                    <a:pt x="1355" y="0"/>
                    <a:pt x="1335" y="4"/>
                  </a:cubicBezTo>
                  <a:cubicBezTo>
                    <a:pt x="1315" y="8"/>
                    <a:pt x="1294" y="20"/>
                    <a:pt x="1281" y="31"/>
                  </a:cubicBezTo>
                  <a:cubicBezTo>
                    <a:pt x="1268" y="42"/>
                    <a:pt x="1268" y="58"/>
                    <a:pt x="1260" y="67"/>
                  </a:cubicBezTo>
                  <a:cubicBezTo>
                    <a:pt x="1252" y="76"/>
                    <a:pt x="1240" y="81"/>
                    <a:pt x="1230" y="88"/>
                  </a:cubicBezTo>
                  <a:cubicBezTo>
                    <a:pt x="1220" y="95"/>
                    <a:pt x="1208" y="102"/>
                    <a:pt x="1200" y="109"/>
                  </a:cubicBezTo>
                  <a:cubicBezTo>
                    <a:pt x="1192" y="116"/>
                    <a:pt x="1188" y="122"/>
                    <a:pt x="1185" y="130"/>
                  </a:cubicBezTo>
                  <a:cubicBezTo>
                    <a:pt x="1182" y="138"/>
                    <a:pt x="1182" y="149"/>
                    <a:pt x="1182" y="160"/>
                  </a:cubicBezTo>
                  <a:cubicBezTo>
                    <a:pt x="1182" y="171"/>
                    <a:pt x="1188" y="183"/>
                    <a:pt x="1182" y="196"/>
                  </a:cubicBezTo>
                  <a:cubicBezTo>
                    <a:pt x="1176" y="209"/>
                    <a:pt x="1155" y="228"/>
                    <a:pt x="1143" y="241"/>
                  </a:cubicBezTo>
                  <a:cubicBezTo>
                    <a:pt x="1131" y="254"/>
                    <a:pt x="1121" y="259"/>
                    <a:pt x="1110" y="271"/>
                  </a:cubicBezTo>
                  <a:cubicBezTo>
                    <a:pt x="1099" y="283"/>
                    <a:pt x="1083" y="297"/>
                    <a:pt x="1077" y="310"/>
                  </a:cubicBezTo>
                  <a:cubicBezTo>
                    <a:pt x="1071" y="323"/>
                    <a:pt x="1078" y="340"/>
                    <a:pt x="1074" y="349"/>
                  </a:cubicBezTo>
                  <a:cubicBezTo>
                    <a:pt x="1070" y="358"/>
                    <a:pt x="1058" y="361"/>
                    <a:pt x="1053" y="367"/>
                  </a:cubicBezTo>
                  <a:cubicBezTo>
                    <a:pt x="1048" y="373"/>
                    <a:pt x="1048" y="378"/>
                    <a:pt x="1047" y="388"/>
                  </a:cubicBezTo>
                  <a:cubicBezTo>
                    <a:pt x="1046" y="398"/>
                    <a:pt x="1048" y="412"/>
                    <a:pt x="1047" y="430"/>
                  </a:cubicBezTo>
                  <a:cubicBezTo>
                    <a:pt x="1046" y="448"/>
                    <a:pt x="1044" y="481"/>
                    <a:pt x="1041" y="499"/>
                  </a:cubicBezTo>
                  <a:cubicBezTo>
                    <a:pt x="1038" y="517"/>
                    <a:pt x="1029" y="526"/>
                    <a:pt x="1026" y="541"/>
                  </a:cubicBezTo>
                  <a:cubicBezTo>
                    <a:pt x="1023" y="556"/>
                    <a:pt x="1025" y="575"/>
                    <a:pt x="1020" y="592"/>
                  </a:cubicBezTo>
                  <a:cubicBezTo>
                    <a:pt x="1015" y="609"/>
                    <a:pt x="1004" y="627"/>
                    <a:pt x="996" y="643"/>
                  </a:cubicBezTo>
                  <a:cubicBezTo>
                    <a:pt x="988" y="659"/>
                    <a:pt x="988" y="670"/>
                    <a:pt x="969" y="691"/>
                  </a:cubicBezTo>
                  <a:cubicBezTo>
                    <a:pt x="950" y="712"/>
                    <a:pt x="901" y="753"/>
                    <a:pt x="882" y="769"/>
                  </a:cubicBezTo>
                  <a:cubicBezTo>
                    <a:pt x="863" y="785"/>
                    <a:pt x="866" y="788"/>
                    <a:pt x="855" y="790"/>
                  </a:cubicBezTo>
                  <a:cubicBezTo>
                    <a:pt x="844" y="792"/>
                    <a:pt x="828" y="781"/>
                    <a:pt x="816" y="781"/>
                  </a:cubicBezTo>
                  <a:cubicBezTo>
                    <a:pt x="804" y="781"/>
                    <a:pt x="791" y="785"/>
                    <a:pt x="780" y="793"/>
                  </a:cubicBezTo>
                  <a:cubicBezTo>
                    <a:pt x="769" y="801"/>
                    <a:pt x="762" y="821"/>
                    <a:pt x="747" y="829"/>
                  </a:cubicBezTo>
                  <a:cubicBezTo>
                    <a:pt x="732" y="837"/>
                    <a:pt x="704" y="831"/>
                    <a:pt x="687" y="838"/>
                  </a:cubicBezTo>
                  <a:cubicBezTo>
                    <a:pt x="670" y="845"/>
                    <a:pt x="662" y="859"/>
                    <a:pt x="645" y="874"/>
                  </a:cubicBezTo>
                  <a:cubicBezTo>
                    <a:pt x="628" y="889"/>
                    <a:pt x="607" y="908"/>
                    <a:pt x="585" y="931"/>
                  </a:cubicBezTo>
                  <a:cubicBezTo>
                    <a:pt x="563" y="954"/>
                    <a:pt x="530" y="979"/>
                    <a:pt x="513" y="1009"/>
                  </a:cubicBezTo>
                  <a:cubicBezTo>
                    <a:pt x="496" y="1039"/>
                    <a:pt x="489" y="1081"/>
                    <a:pt x="483" y="1111"/>
                  </a:cubicBezTo>
                  <a:cubicBezTo>
                    <a:pt x="477" y="1141"/>
                    <a:pt x="485" y="1169"/>
                    <a:pt x="477" y="1192"/>
                  </a:cubicBezTo>
                  <a:cubicBezTo>
                    <a:pt x="469" y="1215"/>
                    <a:pt x="453" y="1222"/>
                    <a:pt x="435" y="1249"/>
                  </a:cubicBezTo>
                  <a:cubicBezTo>
                    <a:pt x="417" y="1276"/>
                    <a:pt x="396" y="1319"/>
                    <a:pt x="369" y="1351"/>
                  </a:cubicBezTo>
                  <a:cubicBezTo>
                    <a:pt x="342" y="1383"/>
                    <a:pt x="302" y="1421"/>
                    <a:pt x="276" y="1444"/>
                  </a:cubicBezTo>
                  <a:cubicBezTo>
                    <a:pt x="250" y="1467"/>
                    <a:pt x="244" y="1474"/>
                    <a:pt x="213" y="1489"/>
                  </a:cubicBezTo>
                  <a:cubicBezTo>
                    <a:pt x="182" y="1504"/>
                    <a:pt x="116" y="1516"/>
                    <a:pt x="87" y="1537"/>
                  </a:cubicBezTo>
                  <a:cubicBezTo>
                    <a:pt x="58" y="1558"/>
                    <a:pt x="42" y="1581"/>
                    <a:pt x="39" y="1612"/>
                  </a:cubicBezTo>
                  <a:cubicBezTo>
                    <a:pt x="36" y="1643"/>
                    <a:pt x="54" y="1693"/>
                    <a:pt x="66" y="1726"/>
                  </a:cubicBezTo>
                  <a:cubicBezTo>
                    <a:pt x="78" y="1759"/>
                    <a:pt x="94" y="1791"/>
                    <a:pt x="111" y="1813"/>
                  </a:cubicBezTo>
                  <a:cubicBezTo>
                    <a:pt x="128" y="1835"/>
                    <a:pt x="154" y="1833"/>
                    <a:pt x="165" y="1855"/>
                  </a:cubicBezTo>
                  <a:cubicBezTo>
                    <a:pt x="176" y="1877"/>
                    <a:pt x="180" y="1920"/>
                    <a:pt x="180" y="1948"/>
                  </a:cubicBezTo>
                  <a:cubicBezTo>
                    <a:pt x="180" y="1976"/>
                    <a:pt x="176" y="2007"/>
                    <a:pt x="165" y="2026"/>
                  </a:cubicBezTo>
                  <a:cubicBezTo>
                    <a:pt x="154" y="2045"/>
                    <a:pt x="141" y="2047"/>
                    <a:pt x="114" y="2059"/>
                  </a:cubicBezTo>
                  <a:cubicBezTo>
                    <a:pt x="87" y="2071"/>
                    <a:pt x="43" y="2084"/>
                    <a:pt x="0" y="2098"/>
                  </a:cubicBezTo>
                </a:path>
              </a:pathLst>
            </a:custGeom>
            <a:noFill/>
            <a:ln w="38100" cap="flat">
              <a:solidFill>
                <a:schemeClr val="tx1"/>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grpSp>
          <p:nvGrpSpPr>
            <p:cNvPr id="28694" name="Group 22"/>
            <p:cNvGrpSpPr>
              <a:grpSpLocks/>
            </p:cNvGrpSpPr>
            <p:nvPr/>
          </p:nvGrpSpPr>
          <p:grpSpPr bwMode="auto">
            <a:xfrm>
              <a:off x="260" y="482"/>
              <a:ext cx="3436" cy="2181"/>
              <a:chOff x="260" y="482"/>
              <a:chExt cx="3436" cy="2181"/>
            </a:xfrm>
          </p:grpSpPr>
          <p:sp>
            <p:nvSpPr>
              <p:cNvPr id="28680" name="Freeform 8"/>
              <p:cNvSpPr>
                <a:spLocks/>
              </p:cNvSpPr>
              <p:nvPr/>
            </p:nvSpPr>
            <p:spPr bwMode="auto">
              <a:xfrm>
                <a:off x="260" y="1389"/>
                <a:ext cx="3436" cy="1274"/>
              </a:xfrm>
              <a:custGeom>
                <a:avLst/>
                <a:gdLst>
                  <a:gd name="T0" fmla="*/ 3436 w 3436"/>
                  <a:gd name="T1" fmla="*/ 0 h 1274"/>
                  <a:gd name="T2" fmla="*/ 3346 w 3436"/>
                  <a:gd name="T3" fmla="*/ 136 h 1274"/>
                  <a:gd name="T4" fmla="*/ 3257 w 3436"/>
                  <a:gd name="T5" fmla="*/ 239 h 1274"/>
                  <a:gd name="T6" fmla="*/ 3213 w 3436"/>
                  <a:gd name="T7" fmla="*/ 278 h 1274"/>
                  <a:gd name="T8" fmla="*/ 3179 w 3436"/>
                  <a:gd name="T9" fmla="*/ 361 h 1274"/>
                  <a:gd name="T10" fmla="*/ 3024 w 3436"/>
                  <a:gd name="T11" fmla="*/ 417 h 1274"/>
                  <a:gd name="T12" fmla="*/ 2902 w 3436"/>
                  <a:gd name="T13" fmla="*/ 466 h 1274"/>
                  <a:gd name="T14" fmla="*/ 2808 w 3436"/>
                  <a:gd name="T15" fmla="*/ 483 h 1274"/>
                  <a:gd name="T16" fmla="*/ 2736 w 3436"/>
                  <a:gd name="T17" fmla="*/ 466 h 1274"/>
                  <a:gd name="T18" fmla="*/ 2692 w 3436"/>
                  <a:gd name="T19" fmla="*/ 522 h 1274"/>
                  <a:gd name="T20" fmla="*/ 2664 w 3436"/>
                  <a:gd name="T21" fmla="*/ 561 h 1274"/>
                  <a:gd name="T22" fmla="*/ 2581 w 3436"/>
                  <a:gd name="T23" fmla="*/ 599 h 1274"/>
                  <a:gd name="T24" fmla="*/ 2515 w 3436"/>
                  <a:gd name="T25" fmla="*/ 649 h 1274"/>
                  <a:gd name="T26" fmla="*/ 2437 w 3436"/>
                  <a:gd name="T27" fmla="*/ 649 h 1274"/>
                  <a:gd name="T28" fmla="*/ 2304 w 3436"/>
                  <a:gd name="T29" fmla="*/ 633 h 1274"/>
                  <a:gd name="T30" fmla="*/ 2216 w 3436"/>
                  <a:gd name="T31" fmla="*/ 677 h 1274"/>
                  <a:gd name="T32" fmla="*/ 2177 w 3436"/>
                  <a:gd name="T33" fmla="*/ 749 h 1274"/>
                  <a:gd name="T34" fmla="*/ 2127 w 3436"/>
                  <a:gd name="T35" fmla="*/ 832 h 1274"/>
                  <a:gd name="T36" fmla="*/ 2072 w 3436"/>
                  <a:gd name="T37" fmla="*/ 871 h 1274"/>
                  <a:gd name="T38" fmla="*/ 1972 w 3436"/>
                  <a:gd name="T39" fmla="*/ 893 h 1274"/>
                  <a:gd name="T40" fmla="*/ 1845 w 3436"/>
                  <a:gd name="T41" fmla="*/ 893 h 1274"/>
                  <a:gd name="T42" fmla="*/ 1750 w 3436"/>
                  <a:gd name="T43" fmla="*/ 915 h 1274"/>
                  <a:gd name="T44" fmla="*/ 1684 w 3436"/>
                  <a:gd name="T45" fmla="*/ 976 h 1274"/>
                  <a:gd name="T46" fmla="*/ 1595 w 3436"/>
                  <a:gd name="T47" fmla="*/ 1020 h 1274"/>
                  <a:gd name="T48" fmla="*/ 1540 w 3436"/>
                  <a:gd name="T49" fmla="*/ 1120 h 1274"/>
                  <a:gd name="T50" fmla="*/ 1507 w 3436"/>
                  <a:gd name="T51" fmla="*/ 1159 h 1274"/>
                  <a:gd name="T52" fmla="*/ 1424 w 3436"/>
                  <a:gd name="T53" fmla="*/ 1175 h 1274"/>
                  <a:gd name="T54" fmla="*/ 1368 w 3436"/>
                  <a:gd name="T55" fmla="*/ 1220 h 1274"/>
                  <a:gd name="T56" fmla="*/ 1274 w 3436"/>
                  <a:gd name="T57" fmla="*/ 1225 h 1274"/>
                  <a:gd name="T58" fmla="*/ 1158 w 3436"/>
                  <a:gd name="T59" fmla="*/ 1175 h 1274"/>
                  <a:gd name="T60" fmla="*/ 1075 w 3436"/>
                  <a:gd name="T61" fmla="*/ 1125 h 1274"/>
                  <a:gd name="T62" fmla="*/ 903 w 3436"/>
                  <a:gd name="T63" fmla="*/ 1120 h 1274"/>
                  <a:gd name="T64" fmla="*/ 765 w 3436"/>
                  <a:gd name="T65" fmla="*/ 1125 h 1274"/>
                  <a:gd name="T66" fmla="*/ 637 w 3436"/>
                  <a:gd name="T67" fmla="*/ 1225 h 1274"/>
                  <a:gd name="T68" fmla="*/ 488 w 3436"/>
                  <a:gd name="T69" fmla="*/ 1269 h 1274"/>
                  <a:gd name="T70" fmla="*/ 277 w 3436"/>
                  <a:gd name="T71" fmla="*/ 1253 h 1274"/>
                  <a:gd name="T72" fmla="*/ 133 w 3436"/>
                  <a:gd name="T73" fmla="*/ 1209 h 1274"/>
                  <a:gd name="T74" fmla="*/ 0 w 3436"/>
                  <a:gd name="T75" fmla="*/ 1170 h 1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436" h="1274">
                    <a:moveTo>
                      <a:pt x="3436" y="0"/>
                    </a:moveTo>
                    <a:cubicBezTo>
                      <a:pt x="3406" y="48"/>
                      <a:pt x="3376" y="96"/>
                      <a:pt x="3346" y="136"/>
                    </a:cubicBezTo>
                    <a:cubicBezTo>
                      <a:pt x="3316" y="176"/>
                      <a:pt x="3279" y="215"/>
                      <a:pt x="3257" y="239"/>
                    </a:cubicBezTo>
                    <a:cubicBezTo>
                      <a:pt x="3235" y="263"/>
                      <a:pt x="3226" y="258"/>
                      <a:pt x="3213" y="278"/>
                    </a:cubicBezTo>
                    <a:cubicBezTo>
                      <a:pt x="3200" y="298"/>
                      <a:pt x="3210" y="338"/>
                      <a:pt x="3179" y="361"/>
                    </a:cubicBezTo>
                    <a:cubicBezTo>
                      <a:pt x="3148" y="384"/>
                      <a:pt x="3070" y="400"/>
                      <a:pt x="3024" y="417"/>
                    </a:cubicBezTo>
                    <a:cubicBezTo>
                      <a:pt x="2978" y="434"/>
                      <a:pt x="2938" y="455"/>
                      <a:pt x="2902" y="466"/>
                    </a:cubicBezTo>
                    <a:cubicBezTo>
                      <a:pt x="2866" y="477"/>
                      <a:pt x="2836" y="483"/>
                      <a:pt x="2808" y="483"/>
                    </a:cubicBezTo>
                    <a:cubicBezTo>
                      <a:pt x="2780" y="483"/>
                      <a:pt x="2755" y="459"/>
                      <a:pt x="2736" y="466"/>
                    </a:cubicBezTo>
                    <a:cubicBezTo>
                      <a:pt x="2717" y="473"/>
                      <a:pt x="2704" y="506"/>
                      <a:pt x="2692" y="522"/>
                    </a:cubicBezTo>
                    <a:cubicBezTo>
                      <a:pt x="2680" y="538"/>
                      <a:pt x="2683" y="548"/>
                      <a:pt x="2664" y="561"/>
                    </a:cubicBezTo>
                    <a:cubicBezTo>
                      <a:pt x="2645" y="574"/>
                      <a:pt x="2606" y="584"/>
                      <a:pt x="2581" y="599"/>
                    </a:cubicBezTo>
                    <a:cubicBezTo>
                      <a:pt x="2556" y="614"/>
                      <a:pt x="2539" y="641"/>
                      <a:pt x="2515" y="649"/>
                    </a:cubicBezTo>
                    <a:cubicBezTo>
                      <a:pt x="2491" y="657"/>
                      <a:pt x="2472" y="652"/>
                      <a:pt x="2437" y="649"/>
                    </a:cubicBezTo>
                    <a:cubicBezTo>
                      <a:pt x="2402" y="646"/>
                      <a:pt x="2341" y="628"/>
                      <a:pt x="2304" y="633"/>
                    </a:cubicBezTo>
                    <a:cubicBezTo>
                      <a:pt x="2267" y="638"/>
                      <a:pt x="2237" y="658"/>
                      <a:pt x="2216" y="677"/>
                    </a:cubicBezTo>
                    <a:cubicBezTo>
                      <a:pt x="2195" y="696"/>
                      <a:pt x="2192" y="723"/>
                      <a:pt x="2177" y="749"/>
                    </a:cubicBezTo>
                    <a:cubicBezTo>
                      <a:pt x="2162" y="775"/>
                      <a:pt x="2144" y="812"/>
                      <a:pt x="2127" y="832"/>
                    </a:cubicBezTo>
                    <a:cubicBezTo>
                      <a:pt x="2110" y="852"/>
                      <a:pt x="2098" y="861"/>
                      <a:pt x="2072" y="871"/>
                    </a:cubicBezTo>
                    <a:cubicBezTo>
                      <a:pt x="2046" y="881"/>
                      <a:pt x="2010" y="889"/>
                      <a:pt x="1972" y="893"/>
                    </a:cubicBezTo>
                    <a:cubicBezTo>
                      <a:pt x="1934" y="897"/>
                      <a:pt x="1882" y="889"/>
                      <a:pt x="1845" y="893"/>
                    </a:cubicBezTo>
                    <a:cubicBezTo>
                      <a:pt x="1808" y="897"/>
                      <a:pt x="1777" y="901"/>
                      <a:pt x="1750" y="915"/>
                    </a:cubicBezTo>
                    <a:cubicBezTo>
                      <a:pt x="1723" y="929"/>
                      <a:pt x="1710" y="959"/>
                      <a:pt x="1684" y="976"/>
                    </a:cubicBezTo>
                    <a:cubicBezTo>
                      <a:pt x="1658" y="993"/>
                      <a:pt x="1619" y="996"/>
                      <a:pt x="1595" y="1020"/>
                    </a:cubicBezTo>
                    <a:cubicBezTo>
                      <a:pt x="1571" y="1044"/>
                      <a:pt x="1555" y="1097"/>
                      <a:pt x="1540" y="1120"/>
                    </a:cubicBezTo>
                    <a:cubicBezTo>
                      <a:pt x="1525" y="1143"/>
                      <a:pt x="1526" y="1150"/>
                      <a:pt x="1507" y="1159"/>
                    </a:cubicBezTo>
                    <a:cubicBezTo>
                      <a:pt x="1488" y="1168"/>
                      <a:pt x="1447" y="1165"/>
                      <a:pt x="1424" y="1175"/>
                    </a:cubicBezTo>
                    <a:cubicBezTo>
                      <a:pt x="1401" y="1185"/>
                      <a:pt x="1393" y="1212"/>
                      <a:pt x="1368" y="1220"/>
                    </a:cubicBezTo>
                    <a:cubicBezTo>
                      <a:pt x="1343" y="1228"/>
                      <a:pt x="1309" y="1232"/>
                      <a:pt x="1274" y="1225"/>
                    </a:cubicBezTo>
                    <a:cubicBezTo>
                      <a:pt x="1239" y="1218"/>
                      <a:pt x="1191" y="1192"/>
                      <a:pt x="1158" y="1175"/>
                    </a:cubicBezTo>
                    <a:cubicBezTo>
                      <a:pt x="1125" y="1158"/>
                      <a:pt x="1117" y="1134"/>
                      <a:pt x="1075" y="1125"/>
                    </a:cubicBezTo>
                    <a:cubicBezTo>
                      <a:pt x="1033" y="1116"/>
                      <a:pt x="955" y="1120"/>
                      <a:pt x="903" y="1120"/>
                    </a:cubicBezTo>
                    <a:cubicBezTo>
                      <a:pt x="851" y="1120"/>
                      <a:pt x="809" y="1108"/>
                      <a:pt x="765" y="1125"/>
                    </a:cubicBezTo>
                    <a:cubicBezTo>
                      <a:pt x="721" y="1142"/>
                      <a:pt x="683" y="1201"/>
                      <a:pt x="637" y="1225"/>
                    </a:cubicBezTo>
                    <a:cubicBezTo>
                      <a:pt x="591" y="1249"/>
                      <a:pt x="548" y="1264"/>
                      <a:pt x="488" y="1269"/>
                    </a:cubicBezTo>
                    <a:cubicBezTo>
                      <a:pt x="428" y="1274"/>
                      <a:pt x="336" y="1263"/>
                      <a:pt x="277" y="1253"/>
                    </a:cubicBezTo>
                    <a:cubicBezTo>
                      <a:pt x="218" y="1243"/>
                      <a:pt x="179" y="1223"/>
                      <a:pt x="133" y="1209"/>
                    </a:cubicBezTo>
                    <a:cubicBezTo>
                      <a:pt x="87" y="1195"/>
                      <a:pt x="43" y="1182"/>
                      <a:pt x="0" y="1170"/>
                    </a:cubicBezTo>
                  </a:path>
                </a:pathLst>
              </a:custGeom>
              <a:noFill/>
              <a:ln w="38100" cap="flat">
                <a:solidFill>
                  <a:schemeClr val="tx1"/>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8686" name="Freeform 14"/>
              <p:cNvSpPr>
                <a:spLocks/>
              </p:cNvSpPr>
              <p:nvPr/>
            </p:nvSpPr>
            <p:spPr bwMode="auto">
              <a:xfrm>
                <a:off x="1986" y="482"/>
                <a:ext cx="110" cy="781"/>
              </a:xfrm>
              <a:custGeom>
                <a:avLst/>
                <a:gdLst>
                  <a:gd name="T0" fmla="*/ 78 w 110"/>
                  <a:gd name="T1" fmla="*/ 0 h 781"/>
                  <a:gd name="T2" fmla="*/ 105 w 110"/>
                  <a:gd name="T3" fmla="*/ 91 h 781"/>
                  <a:gd name="T4" fmla="*/ 105 w 110"/>
                  <a:gd name="T5" fmla="*/ 172 h 781"/>
                  <a:gd name="T6" fmla="*/ 105 w 110"/>
                  <a:gd name="T7" fmla="*/ 253 h 781"/>
                  <a:gd name="T8" fmla="*/ 105 w 110"/>
                  <a:gd name="T9" fmla="*/ 343 h 781"/>
                  <a:gd name="T10" fmla="*/ 99 w 110"/>
                  <a:gd name="T11" fmla="*/ 445 h 781"/>
                  <a:gd name="T12" fmla="*/ 69 w 110"/>
                  <a:gd name="T13" fmla="*/ 550 h 781"/>
                  <a:gd name="T14" fmla="*/ 33 w 110"/>
                  <a:gd name="T15" fmla="*/ 652 h 781"/>
                  <a:gd name="T16" fmla="*/ 6 w 110"/>
                  <a:gd name="T17" fmla="*/ 715 h 781"/>
                  <a:gd name="T18" fmla="*/ 6 w 110"/>
                  <a:gd name="T19" fmla="*/ 745 h 781"/>
                  <a:gd name="T20" fmla="*/ 0 w 110"/>
                  <a:gd name="T21" fmla="*/ 781 h 7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0" h="781">
                    <a:moveTo>
                      <a:pt x="78" y="0"/>
                    </a:moveTo>
                    <a:cubicBezTo>
                      <a:pt x="89" y="31"/>
                      <a:pt x="100" y="62"/>
                      <a:pt x="105" y="91"/>
                    </a:cubicBezTo>
                    <a:cubicBezTo>
                      <a:pt x="110" y="120"/>
                      <a:pt x="105" y="145"/>
                      <a:pt x="105" y="172"/>
                    </a:cubicBezTo>
                    <a:cubicBezTo>
                      <a:pt x="105" y="199"/>
                      <a:pt x="105" y="225"/>
                      <a:pt x="105" y="253"/>
                    </a:cubicBezTo>
                    <a:cubicBezTo>
                      <a:pt x="105" y="281"/>
                      <a:pt x="106" y="311"/>
                      <a:pt x="105" y="343"/>
                    </a:cubicBezTo>
                    <a:cubicBezTo>
                      <a:pt x="104" y="375"/>
                      <a:pt x="105" y="411"/>
                      <a:pt x="99" y="445"/>
                    </a:cubicBezTo>
                    <a:cubicBezTo>
                      <a:pt x="93" y="479"/>
                      <a:pt x="80" y="516"/>
                      <a:pt x="69" y="550"/>
                    </a:cubicBezTo>
                    <a:cubicBezTo>
                      <a:pt x="58" y="584"/>
                      <a:pt x="43" y="625"/>
                      <a:pt x="33" y="652"/>
                    </a:cubicBezTo>
                    <a:cubicBezTo>
                      <a:pt x="23" y="679"/>
                      <a:pt x="10" y="700"/>
                      <a:pt x="6" y="715"/>
                    </a:cubicBezTo>
                    <a:cubicBezTo>
                      <a:pt x="2" y="730"/>
                      <a:pt x="7" y="734"/>
                      <a:pt x="6" y="745"/>
                    </a:cubicBezTo>
                    <a:cubicBezTo>
                      <a:pt x="5" y="756"/>
                      <a:pt x="2" y="768"/>
                      <a:pt x="0" y="781"/>
                    </a:cubicBezTo>
                  </a:path>
                </a:pathLst>
              </a:custGeom>
              <a:noFill/>
              <a:ln w="38100" cap="flat">
                <a:solidFill>
                  <a:schemeClr val="tx1"/>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8687" name="Freeform 15"/>
              <p:cNvSpPr>
                <a:spLocks/>
              </p:cNvSpPr>
              <p:nvPr/>
            </p:nvSpPr>
            <p:spPr bwMode="auto">
              <a:xfrm>
                <a:off x="1378" y="618"/>
                <a:ext cx="413" cy="1347"/>
              </a:xfrm>
              <a:custGeom>
                <a:avLst/>
                <a:gdLst>
                  <a:gd name="T0" fmla="*/ 413 w 413"/>
                  <a:gd name="T1" fmla="*/ 0 h 1347"/>
                  <a:gd name="T2" fmla="*/ 350 w 413"/>
                  <a:gd name="T3" fmla="*/ 99 h 1347"/>
                  <a:gd name="T4" fmla="*/ 317 w 413"/>
                  <a:gd name="T5" fmla="*/ 153 h 1347"/>
                  <a:gd name="T6" fmla="*/ 314 w 413"/>
                  <a:gd name="T7" fmla="*/ 201 h 1347"/>
                  <a:gd name="T8" fmla="*/ 299 w 413"/>
                  <a:gd name="T9" fmla="*/ 252 h 1347"/>
                  <a:gd name="T10" fmla="*/ 284 w 413"/>
                  <a:gd name="T11" fmla="*/ 303 h 1347"/>
                  <a:gd name="T12" fmla="*/ 269 w 413"/>
                  <a:gd name="T13" fmla="*/ 360 h 1347"/>
                  <a:gd name="T14" fmla="*/ 248 w 413"/>
                  <a:gd name="T15" fmla="*/ 474 h 1347"/>
                  <a:gd name="T16" fmla="*/ 227 w 413"/>
                  <a:gd name="T17" fmla="*/ 555 h 1347"/>
                  <a:gd name="T18" fmla="*/ 158 w 413"/>
                  <a:gd name="T19" fmla="*/ 633 h 1347"/>
                  <a:gd name="T20" fmla="*/ 71 w 413"/>
                  <a:gd name="T21" fmla="*/ 696 h 1347"/>
                  <a:gd name="T22" fmla="*/ 23 w 413"/>
                  <a:gd name="T23" fmla="*/ 756 h 1347"/>
                  <a:gd name="T24" fmla="*/ 2 w 413"/>
                  <a:gd name="T25" fmla="*/ 804 h 1347"/>
                  <a:gd name="T26" fmla="*/ 38 w 413"/>
                  <a:gd name="T27" fmla="*/ 930 h 1347"/>
                  <a:gd name="T28" fmla="*/ 65 w 413"/>
                  <a:gd name="T29" fmla="*/ 1011 h 1347"/>
                  <a:gd name="T30" fmla="*/ 92 w 413"/>
                  <a:gd name="T31" fmla="*/ 1134 h 1347"/>
                  <a:gd name="T32" fmla="*/ 71 w 413"/>
                  <a:gd name="T33" fmla="*/ 1209 h 1347"/>
                  <a:gd name="T34" fmla="*/ 38 w 413"/>
                  <a:gd name="T35" fmla="*/ 1272 h 1347"/>
                  <a:gd name="T36" fmla="*/ 14 w 413"/>
                  <a:gd name="T37" fmla="*/ 1347 h 1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13" h="1347">
                    <a:moveTo>
                      <a:pt x="413" y="0"/>
                    </a:moveTo>
                    <a:cubicBezTo>
                      <a:pt x="389" y="37"/>
                      <a:pt x="366" y="74"/>
                      <a:pt x="350" y="99"/>
                    </a:cubicBezTo>
                    <a:cubicBezTo>
                      <a:pt x="334" y="124"/>
                      <a:pt x="323" y="136"/>
                      <a:pt x="317" y="153"/>
                    </a:cubicBezTo>
                    <a:cubicBezTo>
                      <a:pt x="311" y="170"/>
                      <a:pt x="317" y="185"/>
                      <a:pt x="314" y="201"/>
                    </a:cubicBezTo>
                    <a:cubicBezTo>
                      <a:pt x="311" y="217"/>
                      <a:pt x="304" y="235"/>
                      <a:pt x="299" y="252"/>
                    </a:cubicBezTo>
                    <a:cubicBezTo>
                      <a:pt x="294" y="269"/>
                      <a:pt x="289" y="285"/>
                      <a:pt x="284" y="303"/>
                    </a:cubicBezTo>
                    <a:cubicBezTo>
                      <a:pt x="279" y="321"/>
                      <a:pt x="275" y="332"/>
                      <a:pt x="269" y="360"/>
                    </a:cubicBezTo>
                    <a:cubicBezTo>
                      <a:pt x="263" y="388"/>
                      <a:pt x="255" y="442"/>
                      <a:pt x="248" y="474"/>
                    </a:cubicBezTo>
                    <a:cubicBezTo>
                      <a:pt x="241" y="506"/>
                      <a:pt x="242" y="529"/>
                      <a:pt x="227" y="555"/>
                    </a:cubicBezTo>
                    <a:cubicBezTo>
                      <a:pt x="212" y="581"/>
                      <a:pt x="184" y="610"/>
                      <a:pt x="158" y="633"/>
                    </a:cubicBezTo>
                    <a:cubicBezTo>
                      <a:pt x="132" y="656"/>
                      <a:pt x="94" y="675"/>
                      <a:pt x="71" y="696"/>
                    </a:cubicBezTo>
                    <a:cubicBezTo>
                      <a:pt x="48" y="717"/>
                      <a:pt x="35" y="738"/>
                      <a:pt x="23" y="756"/>
                    </a:cubicBezTo>
                    <a:cubicBezTo>
                      <a:pt x="11" y="774"/>
                      <a:pt x="0" y="775"/>
                      <a:pt x="2" y="804"/>
                    </a:cubicBezTo>
                    <a:cubicBezTo>
                      <a:pt x="4" y="833"/>
                      <a:pt x="28" y="896"/>
                      <a:pt x="38" y="930"/>
                    </a:cubicBezTo>
                    <a:cubicBezTo>
                      <a:pt x="48" y="964"/>
                      <a:pt x="56" y="977"/>
                      <a:pt x="65" y="1011"/>
                    </a:cubicBezTo>
                    <a:cubicBezTo>
                      <a:pt x="74" y="1045"/>
                      <a:pt x="91" y="1101"/>
                      <a:pt x="92" y="1134"/>
                    </a:cubicBezTo>
                    <a:cubicBezTo>
                      <a:pt x="93" y="1167"/>
                      <a:pt x="80" y="1186"/>
                      <a:pt x="71" y="1209"/>
                    </a:cubicBezTo>
                    <a:cubicBezTo>
                      <a:pt x="62" y="1232"/>
                      <a:pt x="48" y="1249"/>
                      <a:pt x="38" y="1272"/>
                    </a:cubicBezTo>
                    <a:cubicBezTo>
                      <a:pt x="28" y="1295"/>
                      <a:pt x="21" y="1321"/>
                      <a:pt x="14" y="1347"/>
                    </a:cubicBezTo>
                  </a:path>
                </a:pathLst>
              </a:custGeom>
              <a:noFill/>
              <a:ln w="38100" cap="flat">
                <a:solidFill>
                  <a:schemeClr val="tx1"/>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8689" name="Freeform 17"/>
              <p:cNvSpPr>
                <a:spLocks/>
              </p:cNvSpPr>
              <p:nvPr/>
            </p:nvSpPr>
            <p:spPr bwMode="auto">
              <a:xfrm>
                <a:off x="2568" y="1207"/>
                <a:ext cx="448" cy="818"/>
              </a:xfrm>
              <a:custGeom>
                <a:avLst/>
                <a:gdLst>
                  <a:gd name="T0" fmla="*/ 448 w 448"/>
                  <a:gd name="T1" fmla="*/ 0 h 818"/>
                  <a:gd name="T2" fmla="*/ 417 w 448"/>
                  <a:gd name="T3" fmla="*/ 41 h 818"/>
                  <a:gd name="T4" fmla="*/ 369 w 448"/>
                  <a:gd name="T5" fmla="*/ 71 h 818"/>
                  <a:gd name="T6" fmla="*/ 333 w 448"/>
                  <a:gd name="T7" fmla="*/ 98 h 818"/>
                  <a:gd name="T8" fmla="*/ 282 w 448"/>
                  <a:gd name="T9" fmla="*/ 110 h 818"/>
                  <a:gd name="T10" fmla="*/ 216 w 448"/>
                  <a:gd name="T11" fmla="*/ 119 h 818"/>
                  <a:gd name="T12" fmla="*/ 156 w 448"/>
                  <a:gd name="T13" fmla="*/ 143 h 818"/>
                  <a:gd name="T14" fmla="*/ 96 w 448"/>
                  <a:gd name="T15" fmla="*/ 233 h 818"/>
                  <a:gd name="T16" fmla="*/ 60 w 448"/>
                  <a:gd name="T17" fmla="*/ 281 h 818"/>
                  <a:gd name="T18" fmla="*/ 33 w 448"/>
                  <a:gd name="T19" fmla="*/ 344 h 818"/>
                  <a:gd name="T20" fmla="*/ 12 w 448"/>
                  <a:gd name="T21" fmla="*/ 392 h 818"/>
                  <a:gd name="T22" fmla="*/ 0 w 448"/>
                  <a:gd name="T23" fmla="*/ 461 h 818"/>
                  <a:gd name="T24" fmla="*/ 12 w 448"/>
                  <a:gd name="T25" fmla="*/ 521 h 818"/>
                  <a:gd name="T26" fmla="*/ 36 w 448"/>
                  <a:gd name="T27" fmla="*/ 587 h 818"/>
                  <a:gd name="T28" fmla="*/ 66 w 448"/>
                  <a:gd name="T29" fmla="*/ 635 h 818"/>
                  <a:gd name="T30" fmla="*/ 72 w 448"/>
                  <a:gd name="T31" fmla="*/ 704 h 818"/>
                  <a:gd name="T32" fmla="*/ 48 w 448"/>
                  <a:gd name="T33" fmla="*/ 761 h 818"/>
                  <a:gd name="T34" fmla="*/ 12 w 448"/>
                  <a:gd name="T35" fmla="*/ 818 h 8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48" h="818">
                    <a:moveTo>
                      <a:pt x="448" y="0"/>
                    </a:moveTo>
                    <a:cubicBezTo>
                      <a:pt x="439" y="14"/>
                      <a:pt x="430" y="29"/>
                      <a:pt x="417" y="41"/>
                    </a:cubicBezTo>
                    <a:cubicBezTo>
                      <a:pt x="404" y="53"/>
                      <a:pt x="383" y="61"/>
                      <a:pt x="369" y="71"/>
                    </a:cubicBezTo>
                    <a:cubicBezTo>
                      <a:pt x="355" y="81"/>
                      <a:pt x="348" y="91"/>
                      <a:pt x="333" y="98"/>
                    </a:cubicBezTo>
                    <a:cubicBezTo>
                      <a:pt x="318" y="105"/>
                      <a:pt x="301" y="107"/>
                      <a:pt x="282" y="110"/>
                    </a:cubicBezTo>
                    <a:cubicBezTo>
                      <a:pt x="263" y="113"/>
                      <a:pt x="237" y="113"/>
                      <a:pt x="216" y="119"/>
                    </a:cubicBezTo>
                    <a:cubicBezTo>
                      <a:pt x="195" y="125"/>
                      <a:pt x="176" y="124"/>
                      <a:pt x="156" y="143"/>
                    </a:cubicBezTo>
                    <a:cubicBezTo>
                      <a:pt x="136" y="162"/>
                      <a:pt x="112" y="210"/>
                      <a:pt x="96" y="233"/>
                    </a:cubicBezTo>
                    <a:cubicBezTo>
                      <a:pt x="80" y="256"/>
                      <a:pt x="70" y="263"/>
                      <a:pt x="60" y="281"/>
                    </a:cubicBezTo>
                    <a:cubicBezTo>
                      <a:pt x="50" y="299"/>
                      <a:pt x="41" y="326"/>
                      <a:pt x="33" y="344"/>
                    </a:cubicBezTo>
                    <a:cubicBezTo>
                      <a:pt x="25" y="362"/>
                      <a:pt x="17" y="373"/>
                      <a:pt x="12" y="392"/>
                    </a:cubicBezTo>
                    <a:cubicBezTo>
                      <a:pt x="7" y="411"/>
                      <a:pt x="0" y="440"/>
                      <a:pt x="0" y="461"/>
                    </a:cubicBezTo>
                    <a:cubicBezTo>
                      <a:pt x="0" y="482"/>
                      <a:pt x="6" y="500"/>
                      <a:pt x="12" y="521"/>
                    </a:cubicBezTo>
                    <a:cubicBezTo>
                      <a:pt x="18" y="542"/>
                      <a:pt x="27" y="568"/>
                      <a:pt x="36" y="587"/>
                    </a:cubicBezTo>
                    <a:cubicBezTo>
                      <a:pt x="45" y="606"/>
                      <a:pt x="60" y="616"/>
                      <a:pt x="66" y="635"/>
                    </a:cubicBezTo>
                    <a:cubicBezTo>
                      <a:pt x="72" y="654"/>
                      <a:pt x="75" y="683"/>
                      <a:pt x="72" y="704"/>
                    </a:cubicBezTo>
                    <a:cubicBezTo>
                      <a:pt x="69" y="725"/>
                      <a:pt x="58" y="742"/>
                      <a:pt x="48" y="761"/>
                    </a:cubicBezTo>
                    <a:cubicBezTo>
                      <a:pt x="38" y="780"/>
                      <a:pt x="25" y="799"/>
                      <a:pt x="12" y="818"/>
                    </a:cubicBezTo>
                  </a:path>
                </a:pathLst>
              </a:custGeom>
              <a:noFill/>
              <a:ln w="38100" cap="flat">
                <a:solidFill>
                  <a:schemeClr val="tx1"/>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8690" name="Freeform 18"/>
              <p:cNvSpPr>
                <a:spLocks/>
              </p:cNvSpPr>
              <p:nvPr/>
            </p:nvSpPr>
            <p:spPr bwMode="auto">
              <a:xfrm>
                <a:off x="2604" y="1298"/>
                <a:ext cx="730" cy="487"/>
              </a:xfrm>
              <a:custGeom>
                <a:avLst/>
                <a:gdLst>
                  <a:gd name="T0" fmla="*/ 730 w 730"/>
                  <a:gd name="T1" fmla="*/ 0 h 487"/>
                  <a:gd name="T2" fmla="*/ 609 w 730"/>
                  <a:gd name="T3" fmla="*/ 55 h 487"/>
                  <a:gd name="T4" fmla="*/ 534 w 730"/>
                  <a:gd name="T5" fmla="*/ 109 h 487"/>
                  <a:gd name="T6" fmla="*/ 480 w 730"/>
                  <a:gd name="T7" fmla="*/ 127 h 487"/>
                  <a:gd name="T8" fmla="*/ 396 w 730"/>
                  <a:gd name="T9" fmla="*/ 145 h 487"/>
                  <a:gd name="T10" fmla="*/ 336 w 730"/>
                  <a:gd name="T11" fmla="*/ 202 h 487"/>
                  <a:gd name="T12" fmla="*/ 276 w 730"/>
                  <a:gd name="T13" fmla="*/ 250 h 487"/>
                  <a:gd name="T14" fmla="*/ 234 w 730"/>
                  <a:gd name="T15" fmla="*/ 307 h 487"/>
                  <a:gd name="T16" fmla="*/ 195 w 730"/>
                  <a:gd name="T17" fmla="*/ 355 h 487"/>
                  <a:gd name="T18" fmla="*/ 156 w 730"/>
                  <a:gd name="T19" fmla="*/ 382 h 487"/>
                  <a:gd name="T20" fmla="*/ 135 w 730"/>
                  <a:gd name="T21" fmla="*/ 415 h 487"/>
                  <a:gd name="T22" fmla="*/ 99 w 730"/>
                  <a:gd name="T23" fmla="*/ 430 h 487"/>
                  <a:gd name="T24" fmla="*/ 54 w 730"/>
                  <a:gd name="T25" fmla="*/ 430 h 487"/>
                  <a:gd name="T26" fmla="*/ 27 w 730"/>
                  <a:gd name="T27" fmla="*/ 454 h 487"/>
                  <a:gd name="T28" fmla="*/ 0 w 730"/>
                  <a:gd name="T29" fmla="*/ 487 h 4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30" h="487">
                    <a:moveTo>
                      <a:pt x="730" y="0"/>
                    </a:moveTo>
                    <a:cubicBezTo>
                      <a:pt x="686" y="18"/>
                      <a:pt x="642" y="37"/>
                      <a:pt x="609" y="55"/>
                    </a:cubicBezTo>
                    <a:cubicBezTo>
                      <a:pt x="576" y="73"/>
                      <a:pt x="555" y="97"/>
                      <a:pt x="534" y="109"/>
                    </a:cubicBezTo>
                    <a:cubicBezTo>
                      <a:pt x="513" y="121"/>
                      <a:pt x="503" y="121"/>
                      <a:pt x="480" y="127"/>
                    </a:cubicBezTo>
                    <a:cubicBezTo>
                      <a:pt x="457" y="133"/>
                      <a:pt x="420" y="133"/>
                      <a:pt x="396" y="145"/>
                    </a:cubicBezTo>
                    <a:cubicBezTo>
                      <a:pt x="372" y="157"/>
                      <a:pt x="356" y="184"/>
                      <a:pt x="336" y="202"/>
                    </a:cubicBezTo>
                    <a:cubicBezTo>
                      <a:pt x="316" y="220"/>
                      <a:pt x="293" y="232"/>
                      <a:pt x="276" y="250"/>
                    </a:cubicBezTo>
                    <a:cubicBezTo>
                      <a:pt x="259" y="268"/>
                      <a:pt x="247" y="290"/>
                      <a:pt x="234" y="307"/>
                    </a:cubicBezTo>
                    <a:cubicBezTo>
                      <a:pt x="221" y="324"/>
                      <a:pt x="208" y="343"/>
                      <a:pt x="195" y="355"/>
                    </a:cubicBezTo>
                    <a:cubicBezTo>
                      <a:pt x="182" y="367"/>
                      <a:pt x="166" y="372"/>
                      <a:pt x="156" y="382"/>
                    </a:cubicBezTo>
                    <a:cubicBezTo>
                      <a:pt x="146" y="392"/>
                      <a:pt x="144" y="407"/>
                      <a:pt x="135" y="415"/>
                    </a:cubicBezTo>
                    <a:cubicBezTo>
                      <a:pt x="126" y="423"/>
                      <a:pt x="112" y="428"/>
                      <a:pt x="99" y="430"/>
                    </a:cubicBezTo>
                    <a:cubicBezTo>
                      <a:pt x="86" y="432"/>
                      <a:pt x="66" y="426"/>
                      <a:pt x="54" y="430"/>
                    </a:cubicBezTo>
                    <a:cubicBezTo>
                      <a:pt x="42" y="434"/>
                      <a:pt x="36" y="444"/>
                      <a:pt x="27" y="454"/>
                    </a:cubicBezTo>
                    <a:cubicBezTo>
                      <a:pt x="18" y="464"/>
                      <a:pt x="9" y="475"/>
                      <a:pt x="0" y="487"/>
                    </a:cubicBezTo>
                  </a:path>
                </a:pathLst>
              </a:custGeom>
              <a:noFill/>
              <a:ln w="38100" cap="flat">
                <a:solidFill>
                  <a:schemeClr val="tx1"/>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8691" name="Freeform 19"/>
              <p:cNvSpPr>
                <a:spLocks/>
              </p:cNvSpPr>
              <p:nvPr/>
            </p:nvSpPr>
            <p:spPr bwMode="auto">
              <a:xfrm>
                <a:off x="1455" y="1117"/>
                <a:ext cx="1198" cy="1349"/>
              </a:xfrm>
              <a:custGeom>
                <a:avLst/>
                <a:gdLst>
                  <a:gd name="T0" fmla="*/ 1198 w 1198"/>
                  <a:gd name="T1" fmla="*/ 0 h 1349"/>
                  <a:gd name="T2" fmla="*/ 1119 w 1198"/>
                  <a:gd name="T3" fmla="*/ 89 h 1349"/>
                  <a:gd name="T4" fmla="*/ 1095 w 1198"/>
                  <a:gd name="T5" fmla="*/ 167 h 1349"/>
                  <a:gd name="T6" fmla="*/ 1074 w 1198"/>
                  <a:gd name="T7" fmla="*/ 266 h 1349"/>
                  <a:gd name="T8" fmla="*/ 1041 w 1198"/>
                  <a:gd name="T9" fmla="*/ 359 h 1349"/>
                  <a:gd name="T10" fmla="*/ 1017 w 1198"/>
                  <a:gd name="T11" fmla="*/ 446 h 1349"/>
                  <a:gd name="T12" fmla="*/ 1002 w 1198"/>
                  <a:gd name="T13" fmla="*/ 518 h 1349"/>
                  <a:gd name="T14" fmla="*/ 927 w 1198"/>
                  <a:gd name="T15" fmla="*/ 620 h 1349"/>
                  <a:gd name="T16" fmla="*/ 876 w 1198"/>
                  <a:gd name="T17" fmla="*/ 710 h 1349"/>
                  <a:gd name="T18" fmla="*/ 843 w 1198"/>
                  <a:gd name="T19" fmla="*/ 761 h 1349"/>
                  <a:gd name="T20" fmla="*/ 813 w 1198"/>
                  <a:gd name="T21" fmla="*/ 806 h 1349"/>
                  <a:gd name="T22" fmla="*/ 768 w 1198"/>
                  <a:gd name="T23" fmla="*/ 854 h 1349"/>
                  <a:gd name="T24" fmla="*/ 696 w 1198"/>
                  <a:gd name="T25" fmla="*/ 905 h 1349"/>
                  <a:gd name="T26" fmla="*/ 597 w 1198"/>
                  <a:gd name="T27" fmla="*/ 944 h 1349"/>
                  <a:gd name="T28" fmla="*/ 543 w 1198"/>
                  <a:gd name="T29" fmla="*/ 1013 h 1349"/>
                  <a:gd name="T30" fmla="*/ 465 w 1198"/>
                  <a:gd name="T31" fmla="*/ 1064 h 1349"/>
                  <a:gd name="T32" fmla="*/ 411 w 1198"/>
                  <a:gd name="T33" fmla="*/ 1118 h 1349"/>
                  <a:gd name="T34" fmla="*/ 345 w 1198"/>
                  <a:gd name="T35" fmla="*/ 1163 h 1349"/>
                  <a:gd name="T36" fmla="*/ 246 w 1198"/>
                  <a:gd name="T37" fmla="*/ 1160 h 1349"/>
                  <a:gd name="T38" fmla="*/ 192 w 1198"/>
                  <a:gd name="T39" fmla="*/ 1184 h 1349"/>
                  <a:gd name="T40" fmla="*/ 123 w 1198"/>
                  <a:gd name="T41" fmla="*/ 1256 h 1349"/>
                  <a:gd name="T42" fmla="*/ 78 w 1198"/>
                  <a:gd name="T43" fmla="*/ 1313 h 1349"/>
                  <a:gd name="T44" fmla="*/ 0 w 1198"/>
                  <a:gd name="T45" fmla="*/ 1349 h 1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198" h="1349">
                    <a:moveTo>
                      <a:pt x="1198" y="0"/>
                    </a:moveTo>
                    <a:cubicBezTo>
                      <a:pt x="1167" y="30"/>
                      <a:pt x="1136" y="61"/>
                      <a:pt x="1119" y="89"/>
                    </a:cubicBezTo>
                    <a:cubicBezTo>
                      <a:pt x="1102" y="117"/>
                      <a:pt x="1102" y="138"/>
                      <a:pt x="1095" y="167"/>
                    </a:cubicBezTo>
                    <a:cubicBezTo>
                      <a:pt x="1088" y="196"/>
                      <a:pt x="1083" y="234"/>
                      <a:pt x="1074" y="266"/>
                    </a:cubicBezTo>
                    <a:cubicBezTo>
                      <a:pt x="1065" y="298"/>
                      <a:pt x="1050" y="329"/>
                      <a:pt x="1041" y="359"/>
                    </a:cubicBezTo>
                    <a:cubicBezTo>
                      <a:pt x="1032" y="389"/>
                      <a:pt x="1023" y="420"/>
                      <a:pt x="1017" y="446"/>
                    </a:cubicBezTo>
                    <a:cubicBezTo>
                      <a:pt x="1011" y="472"/>
                      <a:pt x="1017" y="489"/>
                      <a:pt x="1002" y="518"/>
                    </a:cubicBezTo>
                    <a:cubicBezTo>
                      <a:pt x="987" y="547"/>
                      <a:pt x="948" y="588"/>
                      <a:pt x="927" y="620"/>
                    </a:cubicBezTo>
                    <a:cubicBezTo>
                      <a:pt x="906" y="652"/>
                      <a:pt x="890" y="687"/>
                      <a:pt x="876" y="710"/>
                    </a:cubicBezTo>
                    <a:cubicBezTo>
                      <a:pt x="862" y="733"/>
                      <a:pt x="853" y="745"/>
                      <a:pt x="843" y="761"/>
                    </a:cubicBezTo>
                    <a:cubicBezTo>
                      <a:pt x="833" y="777"/>
                      <a:pt x="825" y="791"/>
                      <a:pt x="813" y="806"/>
                    </a:cubicBezTo>
                    <a:cubicBezTo>
                      <a:pt x="801" y="821"/>
                      <a:pt x="787" y="837"/>
                      <a:pt x="768" y="854"/>
                    </a:cubicBezTo>
                    <a:cubicBezTo>
                      <a:pt x="749" y="871"/>
                      <a:pt x="725" y="890"/>
                      <a:pt x="696" y="905"/>
                    </a:cubicBezTo>
                    <a:cubicBezTo>
                      <a:pt x="667" y="920"/>
                      <a:pt x="622" y="926"/>
                      <a:pt x="597" y="944"/>
                    </a:cubicBezTo>
                    <a:cubicBezTo>
                      <a:pt x="572" y="962"/>
                      <a:pt x="565" y="993"/>
                      <a:pt x="543" y="1013"/>
                    </a:cubicBezTo>
                    <a:cubicBezTo>
                      <a:pt x="521" y="1033"/>
                      <a:pt x="487" y="1047"/>
                      <a:pt x="465" y="1064"/>
                    </a:cubicBezTo>
                    <a:cubicBezTo>
                      <a:pt x="443" y="1081"/>
                      <a:pt x="431" y="1102"/>
                      <a:pt x="411" y="1118"/>
                    </a:cubicBezTo>
                    <a:cubicBezTo>
                      <a:pt x="391" y="1134"/>
                      <a:pt x="372" y="1156"/>
                      <a:pt x="345" y="1163"/>
                    </a:cubicBezTo>
                    <a:cubicBezTo>
                      <a:pt x="318" y="1170"/>
                      <a:pt x="271" y="1157"/>
                      <a:pt x="246" y="1160"/>
                    </a:cubicBezTo>
                    <a:cubicBezTo>
                      <a:pt x="221" y="1163"/>
                      <a:pt x="212" y="1168"/>
                      <a:pt x="192" y="1184"/>
                    </a:cubicBezTo>
                    <a:cubicBezTo>
                      <a:pt x="172" y="1200"/>
                      <a:pt x="142" y="1235"/>
                      <a:pt x="123" y="1256"/>
                    </a:cubicBezTo>
                    <a:cubicBezTo>
                      <a:pt x="104" y="1277"/>
                      <a:pt x="98" y="1298"/>
                      <a:pt x="78" y="1313"/>
                    </a:cubicBezTo>
                    <a:cubicBezTo>
                      <a:pt x="58" y="1328"/>
                      <a:pt x="29" y="1338"/>
                      <a:pt x="0" y="1349"/>
                    </a:cubicBezTo>
                  </a:path>
                </a:pathLst>
              </a:custGeom>
              <a:noFill/>
              <a:ln w="38100" cap="flat">
                <a:solidFill>
                  <a:schemeClr val="tx1"/>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8692" name="Freeform 20"/>
              <p:cNvSpPr>
                <a:spLocks/>
              </p:cNvSpPr>
              <p:nvPr/>
            </p:nvSpPr>
            <p:spPr bwMode="auto">
              <a:xfrm>
                <a:off x="2313" y="897"/>
                <a:ext cx="340" cy="159"/>
              </a:xfrm>
              <a:custGeom>
                <a:avLst/>
                <a:gdLst>
                  <a:gd name="T0" fmla="*/ 340 w 340"/>
                  <a:gd name="T1" fmla="*/ 38 h 159"/>
                  <a:gd name="T2" fmla="*/ 231 w 340"/>
                  <a:gd name="T3" fmla="*/ 3 h 159"/>
                  <a:gd name="T4" fmla="*/ 138 w 340"/>
                  <a:gd name="T5" fmla="*/ 21 h 159"/>
                  <a:gd name="T6" fmla="*/ 90 w 340"/>
                  <a:gd name="T7" fmla="*/ 87 h 159"/>
                  <a:gd name="T8" fmla="*/ 36 w 340"/>
                  <a:gd name="T9" fmla="*/ 147 h 159"/>
                  <a:gd name="T10" fmla="*/ 0 w 340"/>
                  <a:gd name="T11" fmla="*/ 159 h 159"/>
                </a:gdLst>
                <a:ahLst/>
                <a:cxnLst>
                  <a:cxn ang="0">
                    <a:pos x="T0" y="T1"/>
                  </a:cxn>
                  <a:cxn ang="0">
                    <a:pos x="T2" y="T3"/>
                  </a:cxn>
                  <a:cxn ang="0">
                    <a:pos x="T4" y="T5"/>
                  </a:cxn>
                  <a:cxn ang="0">
                    <a:pos x="T6" y="T7"/>
                  </a:cxn>
                  <a:cxn ang="0">
                    <a:pos x="T8" y="T9"/>
                  </a:cxn>
                  <a:cxn ang="0">
                    <a:pos x="T10" y="T11"/>
                  </a:cxn>
                </a:cxnLst>
                <a:rect l="0" t="0" r="r" b="b"/>
                <a:pathLst>
                  <a:path w="340" h="159">
                    <a:moveTo>
                      <a:pt x="340" y="38"/>
                    </a:moveTo>
                    <a:cubicBezTo>
                      <a:pt x="302" y="22"/>
                      <a:pt x="265" y="6"/>
                      <a:pt x="231" y="3"/>
                    </a:cubicBezTo>
                    <a:cubicBezTo>
                      <a:pt x="197" y="0"/>
                      <a:pt x="161" y="7"/>
                      <a:pt x="138" y="21"/>
                    </a:cubicBezTo>
                    <a:cubicBezTo>
                      <a:pt x="115" y="35"/>
                      <a:pt x="107" y="66"/>
                      <a:pt x="90" y="87"/>
                    </a:cubicBezTo>
                    <a:cubicBezTo>
                      <a:pt x="73" y="108"/>
                      <a:pt x="51" y="135"/>
                      <a:pt x="36" y="147"/>
                    </a:cubicBezTo>
                    <a:cubicBezTo>
                      <a:pt x="21" y="159"/>
                      <a:pt x="10" y="159"/>
                      <a:pt x="0" y="159"/>
                    </a:cubicBezTo>
                  </a:path>
                </a:pathLst>
              </a:custGeom>
              <a:noFill/>
              <a:ln w="38100" cap="flat">
                <a:solidFill>
                  <a:schemeClr val="tx1"/>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grpSp>
      </p:grpSp>
      <p:grpSp>
        <p:nvGrpSpPr>
          <p:cNvPr id="28701" name="Group 29"/>
          <p:cNvGrpSpPr>
            <a:grpSpLocks/>
          </p:cNvGrpSpPr>
          <p:nvPr/>
        </p:nvGrpSpPr>
        <p:grpSpPr bwMode="auto">
          <a:xfrm>
            <a:off x="742580" y="2583716"/>
            <a:ext cx="2029220" cy="1709380"/>
            <a:chOff x="828" y="1525"/>
            <a:chExt cx="1326" cy="1117"/>
          </a:xfrm>
        </p:grpSpPr>
        <p:sp>
          <p:nvSpPr>
            <p:cNvPr id="28695" name="Freeform 23"/>
            <p:cNvSpPr>
              <a:spLocks/>
            </p:cNvSpPr>
            <p:nvPr/>
          </p:nvSpPr>
          <p:spPr bwMode="auto">
            <a:xfrm>
              <a:off x="1670" y="1525"/>
              <a:ext cx="439" cy="761"/>
            </a:xfrm>
            <a:custGeom>
              <a:avLst/>
              <a:gdLst>
                <a:gd name="T0" fmla="*/ 439 w 439"/>
                <a:gd name="T1" fmla="*/ 0 h 761"/>
                <a:gd name="T2" fmla="*/ 346 w 439"/>
                <a:gd name="T3" fmla="*/ 50 h 761"/>
                <a:gd name="T4" fmla="*/ 297 w 439"/>
                <a:gd name="T5" fmla="*/ 113 h 761"/>
                <a:gd name="T6" fmla="*/ 243 w 439"/>
                <a:gd name="T7" fmla="*/ 185 h 761"/>
                <a:gd name="T8" fmla="*/ 189 w 439"/>
                <a:gd name="T9" fmla="*/ 239 h 761"/>
                <a:gd name="T10" fmla="*/ 175 w 439"/>
                <a:gd name="T11" fmla="*/ 311 h 761"/>
                <a:gd name="T12" fmla="*/ 153 w 439"/>
                <a:gd name="T13" fmla="*/ 347 h 761"/>
                <a:gd name="T14" fmla="*/ 94 w 439"/>
                <a:gd name="T15" fmla="*/ 410 h 761"/>
                <a:gd name="T16" fmla="*/ 40 w 439"/>
                <a:gd name="T17" fmla="*/ 509 h 761"/>
                <a:gd name="T18" fmla="*/ 36 w 439"/>
                <a:gd name="T19" fmla="*/ 563 h 761"/>
                <a:gd name="T20" fmla="*/ 27 w 439"/>
                <a:gd name="T21" fmla="*/ 644 h 761"/>
                <a:gd name="T22" fmla="*/ 13 w 439"/>
                <a:gd name="T23" fmla="*/ 707 h 761"/>
                <a:gd name="T24" fmla="*/ 0 w 439"/>
                <a:gd name="T25" fmla="*/ 761 h 7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9" h="761">
                  <a:moveTo>
                    <a:pt x="439" y="0"/>
                  </a:moveTo>
                  <a:cubicBezTo>
                    <a:pt x="404" y="15"/>
                    <a:pt x="370" y="31"/>
                    <a:pt x="346" y="50"/>
                  </a:cubicBezTo>
                  <a:cubicBezTo>
                    <a:pt x="322" y="69"/>
                    <a:pt x="314" y="91"/>
                    <a:pt x="297" y="113"/>
                  </a:cubicBezTo>
                  <a:cubicBezTo>
                    <a:pt x="280" y="135"/>
                    <a:pt x="261" y="164"/>
                    <a:pt x="243" y="185"/>
                  </a:cubicBezTo>
                  <a:cubicBezTo>
                    <a:pt x="225" y="206"/>
                    <a:pt x="200" y="218"/>
                    <a:pt x="189" y="239"/>
                  </a:cubicBezTo>
                  <a:cubicBezTo>
                    <a:pt x="178" y="260"/>
                    <a:pt x="181" y="293"/>
                    <a:pt x="175" y="311"/>
                  </a:cubicBezTo>
                  <a:cubicBezTo>
                    <a:pt x="169" y="329"/>
                    <a:pt x="166" y="331"/>
                    <a:pt x="153" y="347"/>
                  </a:cubicBezTo>
                  <a:cubicBezTo>
                    <a:pt x="140" y="363"/>
                    <a:pt x="113" y="383"/>
                    <a:pt x="94" y="410"/>
                  </a:cubicBezTo>
                  <a:cubicBezTo>
                    <a:pt x="75" y="437"/>
                    <a:pt x="50" y="483"/>
                    <a:pt x="40" y="509"/>
                  </a:cubicBezTo>
                  <a:cubicBezTo>
                    <a:pt x="30" y="535"/>
                    <a:pt x="38" y="541"/>
                    <a:pt x="36" y="563"/>
                  </a:cubicBezTo>
                  <a:cubicBezTo>
                    <a:pt x="34" y="585"/>
                    <a:pt x="31" y="620"/>
                    <a:pt x="27" y="644"/>
                  </a:cubicBezTo>
                  <a:cubicBezTo>
                    <a:pt x="23" y="668"/>
                    <a:pt x="17" y="688"/>
                    <a:pt x="13" y="707"/>
                  </a:cubicBezTo>
                  <a:cubicBezTo>
                    <a:pt x="9" y="726"/>
                    <a:pt x="4" y="743"/>
                    <a:pt x="0" y="761"/>
                  </a:cubicBezTo>
                </a:path>
              </a:pathLst>
            </a:custGeom>
            <a:noFill/>
            <a:ln w="254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8697" name="Freeform 25"/>
            <p:cNvSpPr>
              <a:spLocks/>
            </p:cNvSpPr>
            <p:nvPr/>
          </p:nvSpPr>
          <p:spPr bwMode="auto">
            <a:xfrm>
              <a:off x="1913" y="1706"/>
              <a:ext cx="241" cy="481"/>
            </a:xfrm>
            <a:custGeom>
              <a:avLst/>
              <a:gdLst>
                <a:gd name="T0" fmla="*/ 241 w 241"/>
                <a:gd name="T1" fmla="*/ 0 h 481"/>
                <a:gd name="T2" fmla="*/ 196 w 241"/>
                <a:gd name="T3" fmla="*/ 91 h 481"/>
                <a:gd name="T4" fmla="*/ 135 w 241"/>
                <a:gd name="T5" fmla="*/ 189 h 481"/>
                <a:gd name="T6" fmla="*/ 112 w 241"/>
                <a:gd name="T7" fmla="*/ 274 h 481"/>
                <a:gd name="T8" fmla="*/ 0 w 241"/>
                <a:gd name="T9" fmla="*/ 481 h 481"/>
              </a:gdLst>
              <a:ahLst/>
              <a:cxnLst>
                <a:cxn ang="0">
                  <a:pos x="T0" y="T1"/>
                </a:cxn>
                <a:cxn ang="0">
                  <a:pos x="T2" y="T3"/>
                </a:cxn>
                <a:cxn ang="0">
                  <a:pos x="T4" y="T5"/>
                </a:cxn>
                <a:cxn ang="0">
                  <a:pos x="T6" y="T7"/>
                </a:cxn>
                <a:cxn ang="0">
                  <a:pos x="T8" y="T9"/>
                </a:cxn>
              </a:cxnLst>
              <a:rect l="0" t="0" r="r" b="b"/>
              <a:pathLst>
                <a:path w="241" h="481">
                  <a:moveTo>
                    <a:pt x="241" y="0"/>
                  </a:moveTo>
                  <a:cubicBezTo>
                    <a:pt x="227" y="30"/>
                    <a:pt x="214" y="60"/>
                    <a:pt x="196" y="91"/>
                  </a:cubicBezTo>
                  <a:cubicBezTo>
                    <a:pt x="178" y="122"/>
                    <a:pt x="149" y="159"/>
                    <a:pt x="135" y="189"/>
                  </a:cubicBezTo>
                  <a:cubicBezTo>
                    <a:pt x="121" y="219"/>
                    <a:pt x="134" y="225"/>
                    <a:pt x="112" y="274"/>
                  </a:cubicBezTo>
                  <a:cubicBezTo>
                    <a:pt x="90" y="323"/>
                    <a:pt x="45" y="402"/>
                    <a:pt x="0" y="481"/>
                  </a:cubicBezTo>
                </a:path>
              </a:pathLst>
            </a:custGeom>
            <a:noFill/>
            <a:ln w="254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8698" name="Freeform 26"/>
            <p:cNvSpPr>
              <a:spLocks/>
            </p:cNvSpPr>
            <p:nvPr/>
          </p:nvSpPr>
          <p:spPr bwMode="auto">
            <a:xfrm>
              <a:off x="828" y="1661"/>
              <a:ext cx="180" cy="981"/>
            </a:xfrm>
            <a:custGeom>
              <a:avLst/>
              <a:gdLst>
                <a:gd name="T0" fmla="*/ 56 w 180"/>
                <a:gd name="T1" fmla="*/ 0 h 981"/>
                <a:gd name="T2" fmla="*/ 56 w 180"/>
                <a:gd name="T3" fmla="*/ 45 h 981"/>
                <a:gd name="T4" fmla="*/ 18 w 180"/>
                <a:gd name="T5" fmla="*/ 144 h 981"/>
                <a:gd name="T6" fmla="*/ 27 w 180"/>
                <a:gd name="T7" fmla="*/ 270 h 981"/>
                <a:gd name="T8" fmla="*/ 90 w 180"/>
                <a:gd name="T9" fmla="*/ 391 h 981"/>
                <a:gd name="T10" fmla="*/ 122 w 180"/>
                <a:gd name="T11" fmla="*/ 454 h 981"/>
                <a:gd name="T12" fmla="*/ 167 w 180"/>
                <a:gd name="T13" fmla="*/ 549 h 981"/>
                <a:gd name="T14" fmla="*/ 171 w 180"/>
                <a:gd name="T15" fmla="*/ 661 h 981"/>
                <a:gd name="T16" fmla="*/ 113 w 180"/>
                <a:gd name="T17" fmla="*/ 765 h 981"/>
                <a:gd name="T18" fmla="*/ 50 w 180"/>
                <a:gd name="T19" fmla="*/ 877 h 981"/>
                <a:gd name="T20" fmla="*/ 0 w 180"/>
                <a:gd name="T21" fmla="*/ 981 h 9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0" h="981">
                  <a:moveTo>
                    <a:pt x="56" y="0"/>
                  </a:moveTo>
                  <a:cubicBezTo>
                    <a:pt x="59" y="10"/>
                    <a:pt x="62" y="21"/>
                    <a:pt x="56" y="45"/>
                  </a:cubicBezTo>
                  <a:cubicBezTo>
                    <a:pt x="50" y="69"/>
                    <a:pt x="23" y="107"/>
                    <a:pt x="18" y="144"/>
                  </a:cubicBezTo>
                  <a:cubicBezTo>
                    <a:pt x="13" y="181"/>
                    <a:pt x="15" y="229"/>
                    <a:pt x="27" y="270"/>
                  </a:cubicBezTo>
                  <a:cubicBezTo>
                    <a:pt x="39" y="311"/>
                    <a:pt x="74" y="360"/>
                    <a:pt x="90" y="391"/>
                  </a:cubicBezTo>
                  <a:cubicBezTo>
                    <a:pt x="106" y="422"/>
                    <a:pt x="109" y="428"/>
                    <a:pt x="122" y="454"/>
                  </a:cubicBezTo>
                  <a:cubicBezTo>
                    <a:pt x="135" y="480"/>
                    <a:pt x="159" y="515"/>
                    <a:pt x="167" y="549"/>
                  </a:cubicBezTo>
                  <a:cubicBezTo>
                    <a:pt x="175" y="583"/>
                    <a:pt x="180" y="625"/>
                    <a:pt x="171" y="661"/>
                  </a:cubicBezTo>
                  <a:cubicBezTo>
                    <a:pt x="162" y="697"/>
                    <a:pt x="133" y="729"/>
                    <a:pt x="113" y="765"/>
                  </a:cubicBezTo>
                  <a:cubicBezTo>
                    <a:pt x="93" y="801"/>
                    <a:pt x="69" y="841"/>
                    <a:pt x="50" y="877"/>
                  </a:cubicBezTo>
                  <a:cubicBezTo>
                    <a:pt x="31" y="913"/>
                    <a:pt x="15" y="947"/>
                    <a:pt x="0" y="981"/>
                  </a:cubicBezTo>
                </a:path>
              </a:pathLst>
            </a:custGeom>
            <a:noFill/>
            <a:ln w="254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8699" name="Freeform 27"/>
            <p:cNvSpPr>
              <a:spLocks/>
            </p:cNvSpPr>
            <p:nvPr/>
          </p:nvSpPr>
          <p:spPr bwMode="auto">
            <a:xfrm>
              <a:off x="971" y="1752"/>
              <a:ext cx="231" cy="422"/>
            </a:xfrm>
            <a:custGeom>
              <a:avLst/>
              <a:gdLst>
                <a:gd name="T0" fmla="*/ 231 w 231"/>
                <a:gd name="T1" fmla="*/ 0 h 422"/>
                <a:gd name="T2" fmla="*/ 100 w 231"/>
                <a:gd name="T3" fmla="*/ 179 h 422"/>
                <a:gd name="T4" fmla="*/ 15 w 231"/>
                <a:gd name="T5" fmla="*/ 332 h 422"/>
                <a:gd name="T6" fmla="*/ 10 w 231"/>
                <a:gd name="T7" fmla="*/ 422 h 422"/>
              </a:gdLst>
              <a:ahLst/>
              <a:cxnLst>
                <a:cxn ang="0">
                  <a:pos x="T0" y="T1"/>
                </a:cxn>
                <a:cxn ang="0">
                  <a:pos x="T2" y="T3"/>
                </a:cxn>
                <a:cxn ang="0">
                  <a:pos x="T4" y="T5"/>
                </a:cxn>
                <a:cxn ang="0">
                  <a:pos x="T6" y="T7"/>
                </a:cxn>
              </a:cxnLst>
              <a:rect l="0" t="0" r="r" b="b"/>
              <a:pathLst>
                <a:path w="231" h="422">
                  <a:moveTo>
                    <a:pt x="231" y="0"/>
                  </a:moveTo>
                  <a:cubicBezTo>
                    <a:pt x="183" y="62"/>
                    <a:pt x="136" y="124"/>
                    <a:pt x="100" y="179"/>
                  </a:cubicBezTo>
                  <a:cubicBezTo>
                    <a:pt x="64" y="234"/>
                    <a:pt x="30" y="292"/>
                    <a:pt x="15" y="332"/>
                  </a:cubicBezTo>
                  <a:cubicBezTo>
                    <a:pt x="0" y="372"/>
                    <a:pt x="5" y="397"/>
                    <a:pt x="10" y="422"/>
                  </a:cubicBezTo>
                </a:path>
              </a:pathLst>
            </a:custGeom>
            <a:noFill/>
            <a:ln w="254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8700" name="Freeform 28"/>
            <p:cNvSpPr>
              <a:spLocks/>
            </p:cNvSpPr>
            <p:nvPr/>
          </p:nvSpPr>
          <p:spPr bwMode="auto">
            <a:xfrm>
              <a:off x="1067" y="2024"/>
              <a:ext cx="180" cy="478"/>
            </a:xfrm>
            <a:custGeom>
              <a:avLst/>
              <a:gdLst>
                <a:gd name="T0" fmla="*/ 180 w 180"/>
                <a:gd name="T1" fmla="*/ 0 h 478"/>
                <a:gd name="T2" fmla="*/ 108 w 180"/>
                <a:gd name="T3" fmla="*/ 136 h 478"/>
                <a:gd name="T4" fmla="*/ 81 w 180"/>
                <a:gd name="T5" fmla="*/ 231 h 478"/>
                <a:gd name="T6" fmla="*/ 22 w 180"/>
                <a:gd name="T7" fmla="*/ 370 h 478"/>
                <a:gd name="T8" fmla="*/ 0 w 180"/>
                <a:gd name="T9" fmla="*/ 478 h 478"/>
              </a:gdLst>
              <a:ahLst/>
              <a:cxnLst>
                <a:cxn ang="0">
                  <a:pos x="T0" y="T1"/>
                </a:cxn>
                <a:cxn ang="0">
                  <a:pos x="T2" y="T3"/>
                </a:cxn>
                <a:cxn ang="0">
                  <a:pos x="T4" y="T5"/>
                </a:cxn>
                <a:cxn ang="0">
                  <a:pos x="T6" y="T7"/>
                </a:cxn>
                <a:cxn ang="0">
                  <a:pos x="T8" y="T9"/>
                </a:cxn>
              </a:cxnLst>
              <a:rect l="0" t="0" r="r" b="b"/>
              <a:pathLst>
                <a:path w="180" h="478">
                  <a:moveTo>
                    <a:pt x="180" y="0"/>
                  </a:moveTo>
                  <a:cubicBezTo>
                    <a:pt x="152" y="49"/>
                    <a:pt x="124" y="98"/>
                    <a:pt x="108" y="136"/>
                  </a:cubicBezTo>
                  <a:cubicBezTo>
                    <a:pt x="92" y="174"/>
                    <a:pt x="95" y="192"/>
                    <a:pt x="81" y="231"/>
                  </a:cubicBezTo>
                  <a:cubicBezTo>
                    <a:pt x="67" y="270"/>
                    <a:pt x="35" y="329"/>
                    <a:pt x="22" y="370"/>
                  </a:cubicBezTo>
                  <a:cubicBezTo>
                    <a:pt x="9" y="411"/>
                    <a:pt x="4" y="444"/>
                    <a:pt x="0" y="478"/>
                  </a:cubicBezTo>
                </a:path>
              </a:pathLst>
            </a:custGeom>
            <a:noFill/>
            <a:ln w="254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grpSp>
      <p:sp>
        <p:nvSpPr>
          <p:cNvPr id="20" name="Text Box 7"/>
          <p:cNvSpPr txBox="1">
            <a:spLocks noChangeArrowheads="1"/>
          </p:cNvSpPr>
          <p:nvPr/>
        </p:nvSpPr>
        <p:spPr bwMode="auto">
          <a:xfrm>
            <a:off x="0" y="-27384"/>
            <a:ext cx="9144000" cy="332656"/>
          </a:xfrm>
          <a:prstGeom prst="rect">
            <a:avLst/>
          </a:prstGeom>
          <a:gradFill rotWithShape="0">
            <a:gsLst>
              <a:gs pos="78000">
                <a:srgbClr val="443A31"/>
              </a:gs>
              <a:gs pos="100000">
                <a:srgbClr val="009DE0"/>
              </a:gs>
            </a:gsLst>
            <a:lin ang="0" scaled="1"/>
          </a:gradFill>
          <a:ln w="9525">
            <a:noFill/>
            <a:miter lim="800000"/>
            <a:headEnd/>
            <a:tailEnd/>
          </a:ln>
          <a:effectLst/>
        </p:spPr>
        <p:txBody>
          <a:bodyPr wrap="none" anchor="ctr"/>
          <a:lstStyle/>
          <a:p>
            <a:pPr defTabSz="787400">
              <a:spcBef>
                <a:spcPct val="50000"/>
              </a:spcBef>
              <a:tabLst>
                <a:tab pos="8380413" algn="l"/>
                <a:tab pos="8482013" algn="l"/>
              </a:tabLst>
              <a:defRPr/>
            </a:pPr>
            <a:r>
              <a:rPr lang="fr-FR" sz="1600" dirty="0">
                <a:solidFill>
                  <a:schemeClr val="bg1"/>
                </a:solidFill>
                <a:latin typeface="OpenDyslexic" pitchFamily="50" charset="0"/>
              </a:rPr>
              <a:t>Physiographie du golfe de Gascogne : la pente</a:t>
            </a:r>
            <a:r>
              <a:rPr lang="fr-FR" sz="800" dirty="0">
                <a:solidFill>
                  <a:schemeClr val="bg1"/>
                </a:solidFill>
              </a:rPr>
              <a:t> </a:t>
            </a:r>
            <a:endParaRPr lang="fr-FR" sz="800" dirty="0">
              <a:solidFill>
                <a:srgbClr val="331910"/>
              </a:solidFill>
              <a:latin typeface="Arial Black" panose="020B0A040201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870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870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2" descr="16"/>
          <p:cNvPicPr>
            <a:picLocks noChangeAspect="1" noChangeArrowheads="1"/>
          </p:cNvPicPr>
          <p:nvPr/>
        </p:nvPicPr>
        <p:blipFill rotWithShape="1">
          <a:blip r:embed="rId2">
            <a:extLst>
              <a:ext uri="{28A0092B-C50C-407E-A947-70E740481C1C}">
                <a14:useLocalDpi xmlns:a14="http://schemas.microsoft.com/office/drawing/2010/main"/>
              </a:ext>
            </a:extLst>
          </a:blip>
          <a:srcRect l="4762" t="18944" r="5476" b="24131"/>
          <a:stretch/>
        </p:blipFill>
        <p:spPr bwMode="auto">
          <a:xfrm>
            <a:off x="435428" y="981074"/>
            <a:ext cx="8207829" cy="3678011"/>
          </a:xfrm>
          <a:prstGeom prst="rect">
            <a:avLst/>
          </a:prstGeom>
          <a:noFill/>
          <a:extLst>
            <a:ext uri="{909E8E84-426E-40DD-AFC4-6F175D3DCCD1}">
              <a14:hiddenFill xmlns:a14="http://schemas.microsoft.com/office/drawing/2010/main">
                <a:solidFill>
                  <a:srgbClr val="FFFFFF"/>
                </a:solidFill>
              </a14:hiddenFill>
            </a:ext>
          </a:extLst>
        </p:spPr>
      </p:pic>
      <p:sp>
        <p:nvSpPr>
          <p:cNvPr id="56326" name="Rectangle 6"/>
          <p:cNvSpPr>
            <a:spLocks noChangeArrowheads="1"/>
          </p:cNvSpPr>
          <p:nvPr/>
        </p:nvSpPr>
        <p:spPr bwMode="auto">
          <a:xfrm>
            <a:off x="6732588" y="2781300"/>
            <a:ext cx="2011362" cy="61912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56327" name="Rectangle 7"/>
          <p:cNvSpPr>
            <a:spLocks noChangeArrowheads="1"/>
          </p:cNvSpPr>
          <p:nvPr/>
        </p:nvSpPr>
        <p:spPr bwMode="auto">
          <a:xfrm>
            <a:off x="323850" y="981075"/>
            <a:ext cx="576263" cy="4318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6" name="Text Box 7"/>
          <p:cNvSpPr txBox="1">
            <a:spLocks noChangeArrowheads="1"/>
          </p:cNvSpPr>
          <p:nvPr/>
        </p:nvSpPr>
        <p:spPr bwMode="auto">
          <a:xfrm>
            <a:off x="0" y="-27384"/>
            <a:ext cx="9144000" cy="332656"/>
          </a:xfrm>
          <a:prstGeom prst="rect">
            <a:avLst/>
          </a:prstGeom>
          <a:gradFill rotWithShape="0">
            <a:gsLst>
              <a:gs pos="78000">
                <a:srgbClr val="443A31"/>
              </a:gs>
              <a:gs pos="100000">
                <a:srgbClr val="009DE0"/>
              </a:gs>
            </a:gsLst>
            <a:lin ang="0" scaled="1"/>
          </a:gradFill>
          <a:ln w="9525">
            <a:noFill/>
            <a:miter lim="800000"/>
            <a:headEnd/>
            <a:tailEnd/>
          </a:ln>
          <a:effectLst/>
        </p:spPr>
        <p:txBody>
          <a:bodyPr wrap="none" anchor="ctr"/>
          <a:lstStyle/>
          <a:p>
            <a:pPr defTabSz="787400">
              <a:spcBef>
                <a:spcPct val="50000"/>
              </a:spcBef>
              <a:tabLst>
                <a:tab pos="8380413" algn="l"/>
                <a:tab pos="8482013" algn="l"/>
              </a:tabLst>
              <a:defRPr/>
            </a:pPr>
            <a:r>
              <a:rPr lang="fr-FR" sz="1600" dirty="0">
                <a:solidFill>
                  <a:schemeClr val="bg1"/>
                </a:solidFill>
                <a:latin typeface="OpenDyslexic" pitchFamily="50" charset="0"/>
              </a:rPr>
              <a:t>Physiographie du golfe de Gascogne : la pente</a:t>
            </a:r>
            <a:r>
              <a:rPr lang="fr-FR" sz="800" dirty="0">
                <a:solidFill>
                  <a:schemeClr val="bg1"/>
                </a:solidFill>
              </a:rPr>
              <a:t> </a:t>
            </a:r>
            <a:endParaRPr lang="fr-FR" sz="800" dirty="0">
              <a:solidFill>
                <a:srgbClr val="331910"/>
              </a:solidFill>
              <a:latin typeface="Arial Black" panose="020B0A04020102020204" pitchFamily="34" charset="0"/>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5" name="Rectangle 3"/>
          <p:cNvSpPr>
            <a:spLocks noGrp="1" noChangeArrowheads="1"/>
          </p:cNvSpPr>
          <p:nvPr>
            <p:ph type="body" idx="1"/>
          </p:nvPr>
        </p:nvSpPr>
        <p:spPr>
          <a:xfrm>
            <a:off x="611188" y="549275"/>
            <a:ext cx="8229600" cy="4175125"/>
          </a:xfrm>
        </p:spPr>
        <p:txBody>
          <a:bodyPr/>
          <a:lstStyle/>
          <a:p>
            <a:pPr>
              <a:lnSpc>
                <a:spcPct val="90000"/>
              </a:lnSpc>
              <a:buFontTx/>
              <a:buNone/>
            </a:pPr>
            <a:r>
              <a:rPr lang="fr-FR" sz="2400" dirty="0">
                <a:solidFill>
                  <a:srgbClr val="443A31"/>
                </a:solidFill>
                <a:latin typeface="OpenDyslexic" pitchFamily="50" charset="0"/>
              </a:rPr>
              <a:t>Introduction</a:t>
            </a:r>
          </a:p>
          <a:p>
            <a:pPr>
              <a:lnSpc>
                <a:spcPct val="90000"/>
              </a:lnSpc>
              <a:buFontTx/>
              <a:buNone/>
            </a:pPr>
            <a:r>
              <a:rPr lang="fr-FR" sz="2400" dirty="0">
                <a:solidFill>
                  <a:srgbClr val="443A31"/>
                </a:solidFill>
                <a:latin typeface="OpenDyslexic" pitchFamily="50" charset="0"/>
              </a:rPr>
              <a:t>		Généralités sur les bassins océaniques</a:t>
            </a:r>
          </a:p>
          <a:p>
            <a:pPr>
              <a:lnSpc>
                <a:spcPct val="90000"/>
              </a:lnSpc>
              <a:buFontTx/>
              <a:buNone/>
            </a:pPr>
            <a:endParaRPr lang="fr-FR" sz="2400" dirty="0">
              <a:solidFill>
                <a:srgbClr val="443A31"/>
              </a:solidFill>
              <a:latin typeface="OpenDyslexic" pitchFamily="50" charset="0"/>
            </a:endParaRPr>
          </a:p>
          <a:p>
            <a:pPr>
              <a:lnSpc>
                <a:spcPct val="90000"/>
              </a:lnSpc>
              <a:buFontTx/>
              <a:buNone/>
            </a:pPr>
            <a:r>
              <a:rPr lang="fr-FR" sz="2400" dirty="0">
                <a:solidFill>
                  <a:srgbClr val="443A31"/>
                </a:solidFill>
                <a:latin typeface="OpenDyslexic" pitchFamily="50" charset="0"/>
              </a:rPr>
              <a:t>Physiographie du golfe de Gascogne</a:t>
            </a:r>
          </a:p>
          <a:p>
            <a:pPr>
              <a:lnSpc>
                <a:spcPct val="90000"/>
              </a:lnSpc>
              <a:buFontTx/>
              <a:buNone/>
            </a:pPr>
            <a:r>
              <a:rPr lang="fr-FR" sz="2400" dirty="0">
                <a:solidFill>
                  <a:srgbClr val="443A31"/>
                </a:solidFill>
                <a:latin typeface="OpenDyslexic" pitchFamily="50" charset="0"/>
              </a:rPr>
              <a:t>		Le plateau continental</a:t>
            </a:r>
          </a:p>
          <a:p>
            <a:pPr>
              <a:lnSpc>
                <a:spcPct val="90000"/>
              </a:lnSpc>
              <a:buFontTx/>
              <a:buNone/>
            </a:pPr>
            <a:r>
              <a:rPr lang="fr-FR" sz="2400" dirty="0">
                <a:solidFill>
                  <a:srgbClr val="443A31"/>
                </a:solidFill>
                <a:latin typeface="OpenDyslexic" pitchFamily="50" charset="0"/>
              </a:rPr>
              <a:t>		La pente et les canyons</a:t>
            </a:r>
          </a:p>
          <a:p>
            <a:pPr>
              <a:lnSpc>
                <a:spcPct val="90000"/>
              </a:lnSpc>
              <a:buFontTx/>
              <a:buNone/>
            </a:pPr>
            <a:r>
              <a:rPr lang="fr-FR" sz="2400" dirty="0">
                <a:solidFill>
                  <a:srgbClr val="443A31"/>
                </a:solidFill>
                <a:latin typeface="OpenDyslexic" pitchFamily="50" charset="0"/>
              </a:rPr>
              <a:t>		Le glacis</a:t>
            </a:r>
          </a:p>
          <a:p>
            <a:pPr>
              <a:lnSpc>
                <a:spcPct val="90000"/>
              </a:lnSpc>
              <a:buFontTx/>
              <a:buNone/>
            </a:pPr>
            <a:r>
              <a:rPr lang="fr-FR" sz="2400" dirty="0">
                <a:solidFill>
                  <a:srgbClr val="443A31"/>
                </a:solidFill>
                <a:latin typeface="OpenDyslexic" pitchFamily="50" charset="0"/>
              </a:rPr>
              <a:t>		</a:t>
            </a:r>
          </a:p>
          <a:p>
            <a:pPr>
              <a:lnSpc>
                <a:spcPct val="90000"/>
              </a:lnSpc>
              <a:buFontTx/>
              <a:buNone/>
            </a:pPr>
            <a:r>
              <a:rPr lang="fr-FR" sz="2400" dirty="0">
                <a:solidFill>
                  <a:srgbClr val="443A31"/>
                </a:solidFill>
                <a:latin typeface="OpenDyslexic" pitchFamily="50" charset="0"/>
              </a:rPr>
              <a:t>Les systèmes turbiditiques profonds</a:t>
            </a:r>
          </a:p>
          <a:p>
            <a:pPr>
              <a:lnSpc>
                <a:spcPct val="90000"/>
              </a:lnSpc>
              <a:buFontTx/>
              <a:buNone/>
            </a:pPr>
            <a:r>
              <a:rPr lang="fr-FR" sz="2400" dirty="0">
                <a:solidFill>
                  <a:srgbClr val="443A31"/>
                </a:solidFill>
                <a:latin typeface="Times New Roman" pitchFamily="18" charset="0"/>
              </a:rPr>
              <a:t>		</a:t>
            </a:r>
          </a:p>
        </p:txBody>
      </p:sp>
      <p:sp>
        <p:nvSpPr>
          <p:cNvPr id="4" name="Text Box 7"/>
          <p:cNvSpPr txBox="1">
            <a:spLocks noChangeArrowheads="1"/>
          </p:cNvSpPr>
          <p:nvPr/>
        </p:nvSpPr>
        <p:spPr bwMode="auto">
          <a:xfrm>
            <a:off x="0" y="-27384"/>
            <a:ext cx="9144000" cy="332656"/>
          </a:xfrm>
          <a:prstGeom prst="rect">
            <a:avLst/>
          </a:prstGeom>
          <a:gradFill rotWithShape="0">
            <a:gsLst>
              <a:gs pos="78000">
                <a:srgbClr val="443A31"/>
              </a:gs>
              <a:gs pos="100000">
                <a:srgbClr val="009DE0"/>
              </a:gs>
            </a:gsLst>
            <a:lin ang="0" scaled="1"/>
          </a:gradFill>
          <a:ln w="9525">
            <a:noFill/>
            <a:miter lim="800000"/>
            <a:headEnd/>
            <a:tailEnd/>
          </a:ln>
          <a:effectLst/>
        </p:spPr>
        <p:txBody>
          <a:bodyPr wrap="none" anchor="ctr"/>
          <a:lstStyle/>
          <a:p>
            <a:pPr defTabSz="787400">
              <a:spcBef>
                <a:spcPct val="50000"/>
              </a:spcBef>
              <a:tabLst>
                <a:tab pos="8380413" algn="l"/>
                <a:tab pos="8482013" algn="l"/>
              </a:tabLst>
              <a:defRPr/>
            </a:pPr>
            <a:r>
              <a:rPr lang="fr-FR" sz="1600" dirty="0">
                <a:solidFill>
                  <a:schemeClr val="bg1"/>
                </a:solidFill>
                <a:latin typeface="OpenDyslexic" pitchFamily="50" charset="0"/>
              </a:rPr>
              <a:t>Plan</a:t>
            </a:r>
            <a:r>
              <a:rPr lang="fr-FR" sz="800" dirty="0">
                <a:solidFill>
                  <a:schemeClr val="bg1"/>
                </a:solidFill>
              </a:rPr>
              <a:t>	 </a:t>
            </a:r>
            <a:endParaRPr lang="fr-FR" sz="800" dirty="0">
              <a:solidFill>
                <a:srgbClr val="331910"/>
              </a:solidFill>
              <a:latin typeface="Arial Black" panose="020B0A04020102020204" pitchFamily="34" charset="0"/>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8" name="Picture 4" descr="JQS_Bourillet"/>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33413" y="1019175"/>
            <a:ext cx="7877175" cy="4819650"/>
          </a:xfrm>
          <a:prstGeom prst="rect">
            <a:avLst/>
          </a:prstGeom>
          <a:noFill/>
          <a:extLst>
            <a:ext uri="{909E8E84-426E-40DD-AFC4-6F175D3DCCD1}">
              <a14:hiddenFill xmlns:a14="http://schemas.microsoft.com/office/drawing/2010/main">
                <a:solidFill>
                  <a:srgbClr val="FFFFFF"/>
                </a:solidFill>
              </a14:hiddenFill>
            </a:ext>
          </a:extLst>
        </p:spPr>
      </p:pic>
      <p:sp>
        <p:nvSpPr>
          <p:cNvPr id="4" name="Text Box 7"/>
          <p:cNvSpPr txBox="1">
            <a:spLocks noChangeArrowheads="1"/>
          </p:cNvSpPr>
          <p:nvPr/>
        </p:nvSpPr>
        <p:spPr bwMode="auto">
          <a:xfrm>
            <a:off x="0" y="-27384"/>
            <a:ext cx="9144000" cy="332656"/>
          </a:xfrm>
          <a:prstGeom prst="rect">
            <a:avLst/>
          </a:prstGeom>
          <a:gradFill rotWithShape="0">
            <a:gsLst>
              <a:gs pos="78000">
                <a:srgbClr val="443A31"/>
              </a:gs>
              <a:gs pos="100000">
                <a:srgbClr val="009DE0"/>
              </a:gs>
            </a:gsLst>
            <a:lin ang="0" scaled="1"/>
          </a:gradFill>
          <a:ln w="9525">
            <a:noFill/>
            <a:miter lim="800000"/>
            <a:headEnd/>
            <a:tailEnd/>
          </a:ln>
          <a:effectLst/>
        </p:spPr>
        <p:txBody>
          <a:bodyPr wrap="none" anchor="ctr"/>
          <a:lstStyle/>
          <a:p>
            <a:pPr defTabSz="787400">
              <a:spcBef>
                <a:spcPct val="50000"/>
              </a:spcBef>
              <a:tabLst>
                <a:tab pos="8380413" algn="l"/>
                <a:tab pos="8482013" algn="l"/>
              </a:tabLst>
              <a:defRPr/>
            </a:pPr>
            <a:r>
              <a:rPr lang="fr-FR" sz="1600" dirty="0">
                <a:solidFill>
                  <a:schemeClr val="bg1"/>
                </a:solidFill>
                <a:latin typeface="OpenDyslexic" pitchFamily="50" charset="0"/>
              </a:rPr>
              <a:t>Physiographie du golfe de Gascogne : la pente</a:t>
            </a:r>
            <a:r>
              <a:rPr lang="fr-FR" sz="800" dirty="0">
                <a:solidFill>
                  <a:schemeClr val="bg1"/>
                </a:solidFill>
              </a:rPr>
              <a:t> </a:t>
            </a:r>
            <a:endParaRPr lang="fr-FR" sz="800" dirty="0">
              <a:solidFill>
                <a:srgbClr val="331910"/>
              </a:solidFill>
              <a:latin typeface="Arial Black" panose="020B0A04020102020204" pitchFamily="34" charset="0"/>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4" name="Picture 4" descr="Atlantique_Nord"/>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l="7357" t="9081" r="1592" b="5853"/>
          <a:stretch/>
        </p:blipFill>
        <p:spPr bwMode="auto">
          <a:xfrm>
            <a:off x="370114" y="138944"/>
            <a:ext cx="8588829" cy="6446913"/>
          </a:xfrm>
          <a:prstGeom prst="rect">
            <a:avLst/>
          </a:prstGeom>
          <a:noFill/>
          <a:extLst>
            <a:ext uri="{909E8E84-426E-40DD-AFC4-6F175D3DCCD1}">
              <a14:hiddenFill xmlns:a14="http://schemas.microsoft.com/office/drawing/2010/main">
                <a:solidFill>
                  <a:srgbClr val="FFFFFF"/>
                </a:solidFill>
              </a14:hiddenFill>
            </a:ext>
          </a:extLst>
        </p:spPr>
      </p:pic>
      <p:pic>
        <p:nvPicPr>
          <p:cNvPr id="30726" name="Picture 6" descr="canyon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50825" y="4365625"/>
            <a:ext cx="8785225" cy="2498725"/>
          </a:xfrm>
          <a:prstGeom prst="rect">
            <a:avLst/>
          </a:prstGeom>
          <a:noFill/>
          <a:extLst>
            <a:ext uri="{909E8E84-426E-40DD-AFC4-6F175D3DCCD1}">
              <a14:hiddenFill xmlns:a14="http://schemas.microsoft.com/office/drawing/2010/main">
                <a:solidFill>
                  <a:srgbClr val="FFFFFF"/>
                </a:solidFill>
              </a14:hiddenFill>
            </a:ext>
          </a:extLst>
        </p:spPr>
      </p:pic>
      <p:sp>
        <p:nvSpPr>
          <p:cNvPr id="30727" name="Line 7"/>
          <p:cNvSpPr>
            <a:spLocks noChangeShapeType="1"/>
          </p:cNvSpPr>
          <p:nvPr/>
        </p:nvSpPr>
        <p:spPr bwMode="auto">
          <a:xfrm>
            <a:off x="2708275" y="765175"/>
            <a:ext cx="4711700" cy="3648075"/>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grpSp>
        <p:nvGrpSpPr>
          <p:cNvPr id="30734" name="Group 14"/>
          <p:cNvGrpSpPr>
            <a:grpSpLocks/>
          </p:cNvGrpSpPr>
          <p:nvPr/>
        </p:nvGrpSpPr>
        <p:grpSpPr bwMode="auto">
          <a:xfrm>
            <a:off x="1403350" y="4408488"/>
            <a:ext cx="2233613" cy="2374900"/>
            <a:chOff x="884" y="2777"/>
            <a:chExt cx="1407" cy="1496"/>
          </a:xfrm>
        </p:grpSpPr>
        <p:sp>
          <p:nvSpPr>
            <p:cNvPr id="30730" name="Line 10"/>
            <p:cNvSpPr>
              <a:spLocks noChangeShapeType="1"/>
            </p:cNvSpPr>
            <p:nvPr/>
          </p:nvSpPr>
          <p:spPr bwMode="auto">
            <a:xfrm flipV="1">
              <a:off x="884" y="2931"/>
              <a:ext cx="1407" cy="7"/>
            </a:xfrm>
            <a:prstGeom prst="line">
              <a:avLst/>
            </a:prstGeom>
            <a:noFill/>
            <a:ln w="38100">
              <a:solidFill>
                <a:srgbClr val="FF0000"/>
              </a:solidFill>
              <a:round/>
              <a:headEnd type="arrow" w="med" len="me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30731" name="Line 11"/>
            <p:cNvSpPr>
              <a:spLocks noChangeShapeType="1"/>
            </p:cNvSpPr>
            <p:nvPr/>
          </p:nvSpPr>
          <p:spPr bwMode="auto">
            <a:xfrm>
              <a:off x="1408" y="2777"/>
              <a:ext cx="1" cy="1496"/>
            </a:xfrm>
            <a:prstGeom prst="line">
              <a:avLst/>
            </a:prstGeom>
            <a:noFill/>
            <a:ln w="38100">
              <a:solidFill>
                <a:srgbClr val="FF0000"/>
              </a:solidFill>
              <a:round/>
              <a:headEnd type="arrow" w="med" len="me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30732" name="Text Box 12"/>
            <p:cNvSpPr txBox="1">
              <a:spLocks noChangeArrowheads="1"/>
            </p:cNvSpPr>
            <p:nvPr/>
          </p:nvSpPr>
          <p:spPr bwMode="auto">
            <a:xfrm>
              <a:off x="1655" y="2931"/>
              <a:ext cx="635"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FR">
                  <a:solidFill>
                    <a:srgbClr val="FF3300"/>
                  </a:solidFill>
                </a:rPr>
                <a:t>30km</a:t>
              </a:r>
            </a:p>
          </p:txBody>
        </p:sp>
        <p:sp>
          <p:nvSpPr>
            <p:cNvPr id="30733" name="Text Box 13"/>
            <p:cNvSpPr txBox="1">
              <a:spLocks noChangeArrowheads="1"/>
            </p:cNvSpPr>
            <p:nvPr/>
          </p:nvSpPr>
          <p:spPr bwMode="auto">
            <a:xfrm rot="16200000">
              <a:off x="1181" y="3360"/>
              <a:ext cx="635"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FR">
                  <a:solidFill>
                    <a:srgbClr val="FF3300"/>
                  </a:solidFill>
                </a:rPr>
                <a:t>2500m</a:t>
              </a:r>
            </a:p>
          </p:txBody>
        </p:sp>
      </p:grpSp>
      <p:sp>
        <p:nvSpPr>
          <p:cNvPr id="12" name="Text Box 7"/>
          <p:cNvSpPr txBox="1">
            <a:spLocks noChangeArrowheads="1"/>
          </p:cNvSpPr>
          <p:nvPr/>
        </p:nvSpPr>
        <p:spPr bwMode="auto">
          <a:xfrm>
            <a:off x="0" y="-27384"/>
            <a:ext cx="9144000" cy="332656"/>
          </a:xfrm>
          <a:prstGeom prst="rect">
            <a:avLst/>
          </a:prstGeom>
          <a:gradFill rotWithShape="0">
            <a:gsLst>
              <a:gs pos="78000">
                <a:srgbClr val="443A31"/>
              </a:gs>
              <a:gs pos="100000">
                <a:srgbClr val="009DE0"/>
              </a:gs>
            </a:gsLst>
            <a:lin ang="0" scaled="1"/>
          </a:gradFill>
          <a:ln w="9525">
            <a:noFill/>
            <a:miter lim="800000"/>
            <a:headEnd/>
            <a:tailEnd/>
          </a:ln>
          <a:effectLst/>
        </p:spPr>
        <p:txBody>
          <a:bodyPr wrap="none" anchor="ctr"/>
          <a:lstStyle/>
          <a:p>
            <a:pPr defTabSz="787400">
              <a:spcBef>
                <a:spcPct val="50000"/>
              </a:spcBef>
              <a:tabLst>
                <a:tab pos="8380413" algn="l"/>
                <a:tab pos="8482013" algn="l"/>
              </a:tabLst>
              <a:defRPr/>
            </a:pPr>
            <a:r>
              <a:rPr lang="fr-FR" sz="1600" dirty="0">
                <a:solidFill>
                  <a:schemeClr val="bg1"/>
                </a:solidFill>
                <a:latin typeface="OpenDyslexic" pitchFamily="50" charset="0"/>
              </a:rPr>
              <a:t>Physiographie du golfe de Gascogne : la pente</a:t>
            </a:r>
            <a:r>
              <a:rPr lang="fr-FR" sz="800" dirty="0">
                <a:solidFill>
                  <a:schemeClr val="bg1"/>
                </a:solidFill>
              </a:rPr>
              <a:t> </a:t>
            </a:r>
            <a:endParaRPr lang="fr-FR" sz="800" dirty="0">
              <a:solidFill>
                <a:srgbClr val="331910"/>
              </a:solidFill>
              <a:latin typeface="Arial Black" panose="020B0A04020102020204" pitchFamily="34" charset="0"/>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36047" y="347209"/>
            <a:ext cx="7795620" cy="6111460"/>
          </a:xfrm>
          <a:prstGeom prst="rect">
            <a:avLst/>
          </a:prstGeom>
        </p:spPr>
      </p:pic>
      <p:sp>
        <p:nvSpPr>
          <p:cNvPr id="3081" name="Text Box 9"/>
          <p:cNvSpPr txBox="1">
            <a:spLocks noChangeArrowheads="1"/>
          </p:cNvSpPr>
          <p:nvPr/>
        </p:nvSpPr>
        <p:spPr bwMode="auto">
          <a:xfrm rot="1800000">
            <a:off x="3221092" y="2205037"/>
            <a:ext cx="250666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FR" sz="2000" dirty="0">
                <a:latin typeface="Comic Sans MS" pitchFamily="66" charset="0"/>
              </a:rPr>
              <a:t>Marge Armoricaine</a:t>
            </a:r>
          </a:p>
        </p:txBody>
      </p:sp>
      <p:sp>
        <p:nvSpPr>
          <p:cNvPr id="3082" name="Text Box 10"/>
          <p:cNvSpPr txBox="1">
            <a:spLocks noChangeArrowheads="1"/>
          </p:cNvSpPr>
          <p:nvPr/>
        </p:nvSpPr>
        <p:spPr bwMode="auto">
          <a:xfrm>
            <a:off x="2122521" y="5317026"/>
            <a:ext cx="271303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FR" sz="2000" dirty="0">
                <a:latin typeface="Comic Sans MS" pitchFamily="66" charset="0"/>
              </a:rPr>
              <a:t>Marge nord-ibérique</a:t>
            </a:r>
          </a:p>
        </p:txBody>
      </p:sp>
      <p:sp>
        <p:nvSpPr>
          <p:cNvPr id="3092" name="Text Box 20"/>
          <p:cNvSpPr txBox="1">
            <a:spLocks noChangeArrowheads="1"/>
          </p:cNvSpPr>
          <p:nvPr/>
        </p:nvSpPr>
        <p:spPr bwMode="auto">
          <a:xfrm rot="3720000">
            <a:off x="5247887" y="4061072"/>
            <a:ext cx="21844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FR" sz="2000" dirty="0">
                <a:latin typeface="Comic Sans MS" pitchFamily="66" charset="0"/>
              </a:rPr>
              <a:t>Marge Aquitaine</a:t>
            </a:r>
          </a:p>
        </p:txBody>
      </p:sp>
      <p:sp>
        <p:nvSpPr>
          <p:cNvPr id="3093" name="Text Box 21"/>
          <p:cNvSpPr txBox="1">
            <a:spLocks noChangeArrowheads="1"/>
          </p:cNvSpPr>
          <p:nvPr/>
        </p:nvSpPr>
        <p:spPr bwMode="auto">
          <a:xfrm rot="1500000">
            <a:off x="910348" y="885112"/>
            <a:ext cx="202088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FR" sz="2000" dirty="0">
                <a:latin typeface="Comic Sans MS" pitchFamily="66" charset="0"/>
              </a:rPr>
              <a:t>Marge Celtique</a:t>
            </a:r>
          </a:p>
        </p:txBody>
      </p:sp>
      <p:sp>
        <p:nvSpPr>
          <p:cNvPr id="8" name="Text Box 7"/>
          <p:cNvSpPr txBox="1">
            <a:spLocks noChangeArrowheads="1"/>
          </p:cNvSpPr>
          <p:nvPr/>
        </p:nvSpPr>
        <p:spPr bwMode="auto">
          <a:xfrm>
            <a:off x="0" y="-27384"/>
            <a:ext cx="9144000" cy="332656"/>
          </a:xfrm>
          <a:prstGeom prst="rect">
            <a:avLst/>
          </a:prstGeom>
          <a:gradFill rotWithShape="0">
            <a:gsLst>
              <a:gs pos="78000">
                <a:srgbClr val="443A31"/>
              </a:gs>
              <a:gs pos="100000">
                <a:srgbClr val="009DE0"/>
              </a:gs>
            </a:gsLst>
            <a:lin ang="0" scaled="1"/>
          </a:gradFill>
          <a:ln w="9525">
            <a:noFill/>
            <a:miter lim="800000"/>
            <a:headEnd/>
            <a:tailEnd/>
          </a:ln>
          <a:effectLst/>
        </p:spPr>
        <p:txBody>
          <a:bodyPr wrap="none" anchor="ctr"/>
          <a:lstStyle/>
          <a:p>
            <a:pPr defTabSz="787400">
              <a:spcBef>
                <a:spcPct val="50000"/>
              </a:spcBef>
              <a:tabLst>
                <a:tab pos="8380413" algn="l"/>
                <a:tab pos="8482013" algn="l"/>
              </a:tabLst>
              <a:defRPr/>
            </a:pPr>
            <a:r>
              <a:rPr lang="fr-FR" sz="1600" dirty="0">
                <a:solidFill>
                  <a:schemeClr val="bg1"/>
                </a:solidFill>
                <a:latin typeface="OpenDyslexic" pitchFamily="50" charset="0"/>
              </a:rPr>
              <a:t>Physiographie du golfe de Gascogne</a:t>
            </a:r>
            <a:r>
              <a:rPr lang="fr-FR" sz="800" dirty="0">
                <a:solidFill>
                  <a:schemeClr val="bg1"/>
                </a:solidFill>
              </a:rPr>
              <a:t>	 </a:t>
            </a:r>
            <a:endParaRPr lang="fr-FR" sz="800" dirty="0">
              <a:solidFill>
                <a:srgbClr val="331910"/>
              </a:solidFill>
              <a:latin typeface="Arial Black" panose="020B0A04020102020204" pitchFamily="34" charset="0"/>
            </a:endParaRPr>
          </a:p>
        </p:txBody>
      </p:sp>
    </p:spTree>
    <p:extLst>
      <p:ext uri="{BB962C8B-B14F-4D97-AF65-F5344CB8AC3E}">
        <p14:creationId xmlns:p14="http://schemas.microsoft.com/office/powerpoint/2010/main" val="416731560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du contenu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5495" y="332075"/>
            <a:ext cx="9028909" cy="5041141"/>
          </a:xfrm>
        </p:spPr>
      </p:pic>
      <p:sp>
        <p:nvSpPr>
          <p:cNvPr id="5" name="Text Box 7"/>
          <p:cNvSpPr txBox="1">
            <a:spLocks noChangeArrowheads="1"/>
          </p:cNvSpPr>
          <p:nvPr/>
        </p:nvSpPr>
        <p:spPr bwMode="auto">
          <a:xfrm>
            <a:off x="0" y="-27384"/>
            <a:ext cx="9144000" cy="332656"/>
          </a:xfrm>
          <a:prstGeom prst="rect">
            <a:avLst/>
          </a:prstGeom>
          <a:gradFill rotWithShape="0">
            <a:gsLst>
              <a:gs pos="78000">
                <a:srgbClr val="443A31"/>
              </a:gs>
              <a:gs pos="100000">
                <a:srgbClr val="009DE0"/>
              </a:gs>
            </a:gsLst>
            <a:lin ang="0" scaled="1"/>
          </a:gradFill>
          <a:ln w="9525">
            <a:noFill/>
            <a:miter lim="800000"/>
            <a:headEnd/>
            <a:tailEnd/>
          </a:ln>
          <a:effectLst/>
        </p:spPr>
        <p:txBody>
          <a:bodyPr wrap="none" anchor="ctr"/>
          <a:lstStyle/>
          <a:p>
            <a:pPr defTabSz="787400">
              <a:spcBef>
                <a:spcPct val="50000"/>
              </a:spcBef>
              <a:tabLst>
                <a:tab pos="8380413" algn="l"/>
                <a:tab pos="8482013" algn="l"/>
              </a:tabLst>
              <a:defRPr/>
            </a:pPr>
            <a:r>
              <a:rPr lang="fr-FR" sz="1600" dirty="0">
                <a:solidFill>
                  <a:schemeClr val="bg1"/>
                </a:solidFill>
                <a:latin typeface="OpenDyslexic" pitchFamily="50" charset="0"/>
              </a:rPr>
              <a:t>Physiographie du golfe de Gascogne : la pente</a:t>
            </a:r>
            <a:r>
              <a:rPr lang="fr-FR" sz="800" dirty="0">
                <a:solidFill>
                  <a:schemeClr val="bg1"/>
                </a:solidFill>
              </a:rPr>
              <a:t> </a:t>
            </a:r>
            <a:endParaRPr lang="fr-FR" sz="800" dirty="0">
              <a:solidFill>
                <a:srgbClr val="331910"/>
              </a:solidFill>
              <a:latin typeface="Arial Black" panose="020B0A04020102020204" pitchFamily="34" charset="0"/>
            </a:endParaRPr>
          </a:p>
        </p:txBody>
      </p:sp>
    </p:spTree>
    <p:extLst>
      <p:ext uri="{BB962C8B-B14F-4D97-AF65-F5344CB8AC3E}">
        <p14:creationId xmlns:p14="http://schemas.microsoft.com/office/powerpoint/2010/main" val="218752708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7"/>
          <p:cNvSpPr txBox="1">
            <a:spLocks noChangeArrowheads="1"/>
          </p:cNvSpPr>
          <p:nvPr/>
        </p:nvSpPr>
        <p:spPr bwMode="auto">
          <a:xfrm>
            <a:off x="0" y="-27384"/>
            <a:ext cx="9144000" cy="332656"/>
          </a:xfrm>
          <a:prstGeom prst="rect">
            <a:avLst/>
          </a:prstGeom>
          <a:gradFill rotWithShape="0">
            <a:gsLst>
              <a:gs pos="78000">
                <a:srgbClr val="443A31"/>
              </a:gs>
              <a:gs pos="100000">
                <a:srgbClr val="009DE0"/>
              </a:gs>
            </a:gsLst>
            <a:lin ang="0" scaled="1"/>
          </a:gradFill>
          <a:ln w="9525">
            <a:noFill/>
            <a:miter lim="800000"/>
            <a:headEnd/>
            <a:tailEnd/>
          </a:ln>
          <a:effectLst/>
        </p:spPr>
        <p:txBody>
          <a:bodyPr wrap="none" anchor="ctr"/>
          <a:lstStyle/>
          <a:p>
            <a:pPr defTabSz="787400">
              <a:spcBef>
                <a:spcPct val="50000"/>
              </a:spcBef>
              <a:tabLst>
                <a:tab pos="8380413" algn="l"/>
                <a:tab pos="8482013" algn="l"/>
              </a:tabLst>
              <a:defRPr/>
            </a:pPr>
            <a:r>
              <a:rPr lang="fr-FR" sz="1600" dirty="0">
                <a:solidFill>
                  <a:schemeClr val="bg1"/>
                </a:solidFill>
                <a:latin typeface="OpenDyslexic" pitchFamily="50" charset="0"/>
              </a:rPr>
              <a:t>Physiographie du golfe de Gascogne : la pente</a:t>
            </a:r>
            <a:r>
              <a:rPr lang="fr-FR" sz="800" dirty="0">
                <a:solidFill>
                  <a:schemeClr val="bg1"/>
                </a:solidFill>
              </a:rPr>
              <a:t> </a:t>
            </a:r>
            <a:endParaRPr lang="fr-FR" sz="800" dirty="0">
              <a:solidFill>
                <a:srgbClr val="331910"/>
              </a:solidFill>
              <a:latin typeface="Arial Black" panose="020B0A04020102020204" pitchFamily="34" charset="0"/>
            </a:endParaRPr>
          </a:p>
        </p:txBody>
      </p:sp>
      <p:pic>
        <p:nvPicPr>
          <p:cNvPr id="3" name="Espace réservé du contenu 2"/>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5496" y="334746"/>
            <a:ext cx="9073008" cy="5065763"/>
          </a:xfrm>
        </p:spPr>
      </p:pic>
    </p:spTree>
    <p:extLst>
      <p:ext uri="{BB962C8B-B14F-4D97-AF65-F5344CB8AC3E}">
        <p14:creationId xmlns:p14="http://schemas.microsoft.com/office/powerpoint/2010/main" val="171528156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7"/>
          <p:cNvSpPr txBox="1">
            <a:spLocks noChangeArrowheads="1"/>
          </p:cNvSpPr>
          <p:nvPr/>
        </p:nvSpPr>
        <p:spPr bwMode="auto">
          <a:xfrm>
            <a:off x="0" y="-27384"/>
            <a:ext cx="9144000" cy="332656"/>
          </a:xfrm>
          <a:prstGeom prst="rect">
            <a:avLst/>
          </a:prstGeom>
          <a:gradFill rotWithShape="0">
            <a:gsLst>
              <a:gs pos="78000">
                <a:srgbClr val="443A31"/>
              </a:gs>
              <a:gs pos="100000">
                <a:srgbClr val="009DE0"/>
              </a:gs>
            </a:gsLst>
            <a:lin ang="0" scaled="1"/>
          </a:gradFill>
          <a:ln w="9525">
            <a:noFill/>
            <a:miter lim="800000"/>
            <a:headEnd/>
            <a:tailEnd/>
          </a:ln>
          <a:effectLst/>
        </p:spPr>
        <p:txBody>
          <a:bodyPr wrap="none" anchor="ctr"/>
          <a:lstStyle/>
          <a:p>
            <a:pPr defTabSz="787400">
              <a:spcBef>
                <a:spcPct val="50000"/>
              </a:spcBef>
              <a:tabLst>
                <a:tab pos="8380413" algn="l"/>
                <a:tab pos="8482013" algn="l"/>
              </a:tabLst>
              <a:defRPr/>
            </a:pPr>
            <a:r>
              <a:rPr lang="fr-FR" sz="1600" dirty="0">
                <a:solidFill>
                  <a:schemeClr val="bg1"/>
                </a:solidFill>
                <a:latin typeface="OpenDyslexic" pitchFamily="50" charset="0"/>
              </a:rPr>
              <a:t>Physiographie du golfe de Gascogne : la pente</a:t>
            </a:r>
            <a:r>
              <a:rPr lang="fr-FR" sz="800" dirty="0">
                <a:solidFill>
                  <a:schemeClr val="bg1"/>
                </a:solidFill>
              </a:rPr>
              <a:t> </a:t>
            </a:r>
            <a:endParaRPr lang="fr-FR" sz="800" dirty="0">
              <a:solidFill>
                <a:srgbClr val="331910"/>
              </a:solidFill>
              <a:latin typeface="Arial Black" panose="020B0A04020102020204" pitchFamily="34" charset="0"/>
            </a:endParaRPr>
          </a:p>
        </p:txBody>
      </p:sp>
      <p:pic>
        <p:nvPicPr>
          <p:cNvPr id="4" name="Espace réservé du contenu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69776" y="349800"/>
            <a:ext cx="8604448" cy="6031528"/>
          </a:xfrm>
        </p:spPr>
      </p:pic>
    </p:spTree>
    <p:extLst>
      <p:ext uri="{BB962C8B-B14F-4D97-AF65-F5344CB8AC3E}">
        <p14:creationId xmlns:p14="http://schemas.microsoft.com/office/powerpoint/2010/main" val="55098803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seb\Desktop\Figure 2.bmp"/>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79512" y="417513"/>
            <a:ext cx="6840760" cy="5750254"/>
          </a:xfrm>
          <a:prstGeom prst="rect">
            <a:avLst/>
          </a:prstGeom>
          <a:noFill/>
          <a:extLst>
            <a:ext uri="{909E8E84-426E-40DD-AFC4-6F175D3DCCD1}">
              <a14:hiddenFill xmlns:a14="http://schemas.microsoft.com/office/drawing/2010/main">
                <a:solidFill>
                  <a:srgbClr val="FFFFFF"/>
                </a:solidFill>
              </a14:hiddenFill>
            </a:ext>
          </a:extLst>
        </p:spPr>
      </p:pic>
      <p:sp>
        <p:nvSpPr>
          <p:cNvPr id="4" name="ZoneTexte 3"/>
          <p:cNvSpPr txBox="1"/>
          <p:nvPr/>
        </p:nvSpPr>
        <p:spPr>
          <a:xfrm>
            <a:off x="5148064" y="6248345"/>
            <a:ext cx="2016224" cy="276999"/>
          </a:xfrm>
          <a:prstGeom prst="rect">
            <a:avLst/>
          </a:prstGeom>
          <a:noFill/>
        </p:spPr>
        <p:txBody>
          <a:bodyPr wrap="square" rtlCol="0">
            <a:spAutoFit/>
          </a:bodyPr>
          <a:lstStyle/>
          <a:p>
            <a:r>
              <a:rPr lang="fr-FR" sz="1200" dirty="0" err="1"/>
              <a:t>Brocheray</a:t>
            </a:r>
            <a:r>
              <a:rPr lang="fr-FR" sz="1200" dirty="0"/>
              <a:t> et al. soumis</a:t>
            </a:r>
          </a:p>
        </p:txBody>
      </p:sp>
      <p:sp>
        <p:nvSpPr>
          <p:cNvPr id="6" name="Text Box 7"/>
          <p:cNvSpPr txBox="1">
            <a:spLocks noChangeArrowheads="1"/>
          </p:cNvSpPr>
          <p:nvPr/>
        </p:nvSpPr>
        <p:spPr bwMode="auto">
          <a:xfrm>
            <a:off x="0" y="-27384"/>
            <a:ext cx="9144000" cy="332656"/>
          </a:xfrm>
          <a:prstGeom prst="rect">
            <a:avLst/>
          </a:prstGeom>
          <a:gradFill rotWithShape="0">
            <a:gsLst>
              <a:gs pos="78000">
                <a:srgbClr val="443A31"/>
              </a:gs>
              <a:gs pos="100000">
                <a:srgbClr val="009DE0"/>
              </a:gs>
            </a:gsLst>
            <a:lin ang="0" scaled="1"/>
          </a:gradFill>
          <a:ln w="9525">
            <a:noFill/>
            <a:miter lim="800000"/>
            <a:headEnd/>
            <a:tailEnd/>
          </a:ln>
          <a:effectLst/>
        </p:spPr>
        <p:txBody>
          <a:bodyPr wrap="none" anchor="ctr"/>
          <a:lstStyle/>
          <a:p>
            <a:pPr defTabSz="787400">
              <a:spcBef>
                <a:spcPct val="50000"/>
              </a:spcBef>
              <a:tabLst>
                <a:tab pos="8380413" algn="l"/>
                <a:tab pos="8482013" algn="l"/>
              </a:tabLst>
              <a:defRPr/>
            </a:pPr>
            <a:r>
              <a:rPr lang="fr-FR" sz="1600" dirty="0">
                <a:solidFill>
                  <a:schemeClr val="bg1"/>
                </a:solidFill>
                <a:latin typeface="OpenDyslexic" pitchFamily="50" charset="0"/>
              </a:rPr>
              <a:t>Physiographie du golfe de Gascogne : la pente</a:t>
            </a:r>
            <a:r>
              <a:rPr lang="fr-FR" sz="800" dirty="0">
                <a:solidFill>
                  <a:schemeClr val="bg1"/>
                </a:solidFill>
              </a:rPr>
              <a:t> </a:t>
            </a:r>
            <a:endParaRPr lang="fr-FR" sz="800" dirty="0">
              <a:solidFill>
                <a:srgbClr val="331910"/>
              </a:solidFill>
              <a:latin typeface="Arial Black" panose="020B0A04020102020204" pitchFamily="34" charset="0"/>
            </a:endParaRPr>
          </a:p>
        </p:txBody>
      </p:sp>
    </p:spTree>
    <p:extLst>
      <p:ext uri="{BB962C8B-B14F-4D97-AF65-F5344CB8AC3E}">
        <p14:creationId xmlns:p14="http://schemas.microsoft.com/office/powerpoint/2010/main" val="154548261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film_journee_gouf_Y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07504" y="404664"/>
            <a:ext cx="7704856" cy="5883522"/>
          </a:xfrm>
          <a:prstGeom prst="rect">
            <a:avLst/>
          </a:prstGeom>
        </p:spPr>
      </p:pic>
      <p:sp>
        <p:nvSpPr>
          <p:cNvPr id="5" name="Text Box 7"/>
          <p:cNvSpPr txBox="1">
            <a:spLocks noChangeArrowheads="1"/>
          </p:cNvSpPr>
          <p:nvPr/>
        </p:nvSpPr>
        <p:spPr bwMode="auto">
          <a:xfrm>
            <a:off x="0" y="-27384"/>
            <a:ext cx="9144000" cy="332656"/>
          </a:xfrm>
          <a:prstGeom prst="rect">
            <a:avLst/>
          </a:prstGeom>
          <a:gradFill rotWithShape="0">
            <a:gsLst>
              <a:gs pos="78000">
                <a:srgbClr val="443A31"/>
              </a:gs>
              <a:gs pos="100000">
                <a:srgbClr val="009DE0"/>
              </a:gs>
            </a:gsLst>
            <a:lin ang="0" scaled="1"/>
          </a:gradFill>
          <a:ln w="9525">
            <a:noFill/>
            <a:miter lim="800000"/>
            <a:headEnd/>
            <a:tailEnd/>
          </a:ln>
          <a:effectLst/>
        </p:spPr>
        <p:txBody>
          <a:bodyPr wrap="none" anchor="ctr"/>
          <a:lstStyle/>
          <a:p>
            <a:pPr defTabSz="787400">
              <a:spcBef>
                <a:spcPct val="50000"/>
              </a:spcBef>
              <a:tabLst>
                <a:tab pos="8380413" algn="l"/>
                <a:tab pos="8482013" algn="l"/>
              </a:tabLst>
              <a:defRPr/>
            </a:pPr>
            <a:r>
              <a:rPr lang="fr-FR" sz="1600" dirty="0">
                <a:solidFill>
                  <a:schemeClr val="bg1"/>
                </a:solidFill>
                <a:latin typeface="OpenDyslexic" pitchFamily="50" charset="0"/>
              </a:rPr>
              <a:t>Physiographie du golfe de Gascogne : la pente</a:t>
            </a:r>
            <a:r>
              <a:rPr lang="fr-FR" sz="800" dirty="0">
                <a:solidFill>
                  <a:schemeClr val="bg1"/>
                </a:solidFill>
              </a:rPr>
              <a:t> </a:t>
            </a:r>
            <a:endParaRPr lang="fr-FR" sz="800" dirty="0">
              <a:solidFill>
                <a:srgbClr val="331910"/>
              </a:solidFill>
              <a:latin typeface="Arial Black" panose="020B0A04020102020204" pitchFamily="34" charset="0"/>
            </a:endParaRPr>
          </a:p>
        </p:txBody>
      </p:sp>
      <p:sp>
        <p:nvSpPr>
          <p:cNvPr id="6" name="ZoneTexte 5"/>
          <p:cNvSpPr txBox="1"/>
          <p:nvPr/>
        </p:nvSpPr>
        <p:spPr>
          <a:xfrm>
            <a:off x="107504" y="5918854"/>
            <a:ext cx="4301177" cy="369332"/>
          </a:xfrm>
          <a:prstGeom prst="rect">
            <a:avLst/>
          </a:prstGeom>
          <a:noFill/>
        </p:spPr>
        <p:txBody>
          <a:bodyPr wrap="none" rtlCol="0">
            <a:spAutoFit/>
          </a:bodyPr>
          <a:lstStyle/>
          <a:p>
            <a:r>
              <a:rPr lang="fr-FR" dirty="0" smtClean="0"/>
              <a:t>Hervé Gillet – Université de Bordeaux</a:t>
            </a:r>
            <a:endParaRPr lang="fr-FR" dirty="0"/>
          </a:p>
        </p:txBody>
      </p:sp>
    </p:spTree>
    <p:extLst>
      <p:ext uri="{BB962C8B-B14F-4D97-AF65-F5344CB8AC3E}">
        <p14:creationId xmlns:p14="http://schemas.microsoft.com/office/powerpoint/2010/main" val="2244800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00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7" name="Picture 5" descr="Adou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8675688" cy="6850063"/>
          </a:xfrm>
          <a:prstGeom prst="rect">
            <a:avLst/>
          </a:prstGeom>
          <a:noFill/>
          <a:extLst>
            <a:ext uri="{909E8E84-426E-40DD-AFC4-6F175D3DCCD1}">
              <a14:hiddenFill xmlns:a14="http://schemas.microsoft.com/office/drawing/2010/main">
                <a:solidFill>
                  <a:srgbClr val="FFFFFF"/>
                </a:solidFill>
              </a14:hiddenFill>
            </a:ext>
          </a:extLst>
        </p:spPr>
      </p:pic>
      <p:grpSp>
        <p:nvGrpSpPr>
          <p:cNvPr id="38924" name="Group 12"/>
          <p:cNvGrpSpPr>
            <a:grpSpLocks/>
          </p:cNvGrpSpPr>
          <p:nvPr/>
        </p:nvGrpSpPr>
        <p:grpSpPr bwMode="auto">
          <a:xfrm>
            <a:off x="4275138" y="1916113"/>
            <a:ext cx="3176587" cy="3600450"/>
            <a:chOff x="2693" y="1207"/>
            <a:chExt cx="2001" cy="2268"/>
          </a:xfrm>
        </p:grpSpPr>
        <p:sp>
          <p:nvSpPr>
            <p:cNvPr id="38918" name="Freeform 6"/>
            <p:cNvSpPr>
              <a:spLocks/>
            </p:cNvSpPr>
            <p:nvPr/>
          </p:nvSpPr>
          <p:spPr bwMode="auto">
            <a:xfrm>
              <a:off x="2693" y="1298"/>
              <a:ext cx="840" cy="2177"/>
            </a:xfrm>
            <a:custGeom>
              <a:avLst/>
              <a:gdLst>
                <a:gd name="T0" fmla="*/ 6 w 840"/>
                <a:gd name="T1" fmla="*/ 2177 h 2177"/>
                <a:gd name="T2" fmla="*/ 6 w 840"/>
                <a:gd name="T3" fmla="*/ 2132 h 2177"/>
                <a:gd name="T4" fmla="*/ 6 w 840"/>
                <a:gd name="T5" fmla="*/ 2041 h 2177"/>
                <a:gd name="T6" fmla="*/ 45 w 840"/>
                <a:gd name="T7" fmla="*/ 1897 h 2177"/>
                <a:gd name="T8" fmla="*/ 123 w 840"/>
                <a:gd name="T9" fmla="*/ 1619 h 2177"/>
                <a:gd name="T10" fmla="*/ 256 w 840"/>
                <a:gd name="T11" fmla="*/ 1321 h 2177"/>
                <a:gd name="T12" fmla="*/ 466 w 840"/>
                <a:gd name="T13" fmla="*/ 1056 h 2177"/>
                <a:gd name="T14" fmla="*/ 649 w 840"/>
                <a:gd name="T15" fmla="*/ 723 h 2177"/>
                <a:gd name="T16" fmla="*/ 813 w 840"/>
                <a:gd name="T17" fmla="*/ 421 h 2177"/>
                <a:gd name="T18" fmla="*/ 813 w 840"/>
                <a:gd name="T19" fmla="*/ 270 h 2177"/>
                <a:gd name="T20" fmla="*/ 818 w 840"/>
                <a:gd name="T21" fmla="*/ 124 h 2177"/>
                <a:gd name="T22" fmla="*/ 704 w 840"/>
                <a:gd name="T23" fmla="*/ 51 h 2177"/>
                <a:gd name="T24" fmla="*/ 595 w 840"/>
                <a:gd name="T25" fmla="*/ 0 h 2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40" h="2177">
                  <a:moveTo>
                    <a:pt x="6" y="2177"/>
                  </a:moveTo>
                  <a:cubicBezTo>
                    <a:pt x="6" y="2166"/>
                    <a:pt x="6" y="2155"/>
                    <a:pt x="6" y="2132"/>
                  </a:cubicBezTo>
                  <a:cubicBezTo>
                    <a:pt x="6" y="2109"/>
                    <a:pt x="0" y="2080"/>
                    <a:pt x="6" y="2041"/>
                  </a:cubicBezTo>
                  <a:cubicBezTo>
                    <a:pt x="12" y="2002"/>
                    <a:pt x="26" y="1967"/>
                    <a:pt x="45" y="1897"/>
                  </a:cubicBezTo>
                  <a:cubicBezTo>
                    <a:pt x="64" y="1827"/>
                    <a:pt x="88" y="1715"/>
                    <a:pt x="123" y="1619"/>
                  </a:cubicBezTo>
                  <a:cubicBezTo>
                    <a:pt x="158" y="1523"/>
                    <a:pt x="199" y="1415"/>
                    <a:pt x="256" y="1321"/>
                  </a:cubicBezTo>
                  <a:cubicBezTo>
                    <a:pt x="313" y="1227"/>
                    <a:pt x="401" y="1156"/>
                    <a:pt x="466" y="1056"/>
                  </a:cubicBezTo>
                  <a:cubicBezTo>
                    <a:pt x="531" y="956"/>
                    <a:pt x="591" y="829"/>
                    <a:pt x="649" y="723"/>
                  </a:cubicBezTo>
                  <a:cubicBezTo>
                    <a:pt x="707" y="617"/>
                    <a:pt x="786" y="496"/>
                    <a:pt x="813" y="421"/>
                  </a:cubicBezTo>
                  <a:cubicBezTo>
                    <a:pt x="840" y="346"/>
                    <a:pt x="812" y="319"/>
                    <a:pt x="813" y="270"/>
                  </a:cubicBezTo>
                  <a:cubicBezTo>
                    <a:pt x="814" y="221"/>
                    <a:pt x="836" y="160"/>
                    <a:pt x="818" y="124"/>
                  </a:cubicBezTo>
                  <a:cubicBezTo>
                    <a:pt x="800" y="88"/>
                    <a:pt x="741" y="72"/>
                    <a:pt x="704" y="51"/>
                  </a:cubicBezTo>
                  <a:cubicBezTo>
                    <a:pt x="667" y="30"/>
                    <a:pt x="631" y="15"/>
                    <a:pt x="595" y="0"/>
                  </a:cubicBezTo>
                </a:path>
              </a:pathLst>
            </a:custGeom>
            <a:noFill/>
            <a:ln w="50800" cap="flat">
              <a:solidFill>
                <a:srgbClr val="FF3300"/>
              </a:solidFill>
              <a:prstDash val="dash"/>
              <a:round/>
              <a:headEnd/>
              <a:tailEnd type="stealth"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38919" name="Text Box 7"/>
            <p:cNvSpPr txBox="1">
              <a:spLocks noChangeArrowheads="1"/>
            </p:cNvSpPr>
            <p:nvPr/>
          </p:nvSpPr>
          <p:spPr bwMode="auto">
            <a:xfrm>
              <a:off x="3651" y="1207"/>
              <a:ext cx="1043" cy="326"/>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fr-FR" sz="1400"/>
                <a:t>Estuaire originel de l'Adour</a:t>
              </a:r>
            </a:p>
          </p:txBody>
        </p:sp>
      </p:grpSp>
      <p:grpSp>
        <p:nvGrpSpPr>
          <p:cNvPr id="38923" name="Group 11"/>
          <p:cNvGrpSpPr>
            <a:grpSpLocks/>
          </p:cNvGrpSpPr>
          <p:nvPr/>
        </p:nvGrpSpPr>
        <p:grpSpPr bwMode="auto">
          <a:xfrm>
            <a:off x="2051050" y="5300663"/>
            <a:ext cx="3097213" cy="1271587"/>
            <a:chOff x="1292" y="3339"/>
            <a:chExt cx="1951" cy="801"/>
          </a:xfrm>
        </p:grpSpPr>
        <p:sp>
          <p:nvSpPr>
            <p:cNvPr id="38920" name="Text Box 8"/>
            <p:cNvSpPr txBox="1">
              <a:spLocks noChangeArrowheads="1"/>
            </p:cNvSpPr>
            <p:nvPr/>
          </p:nvSpPr>
          <p:spPr bwMode="auto">
            <a:xfrm>
              <a:off x="1292" y="3521"/>
              <a:ext cx="1179" cy="326"/>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fr-FR" sz="1400"/>
                <a:t>Estuaire de l'Adour depuis 1578</a:t>
              </a:r>
            </a:p>
          </p:txBody>
        </p:sp>
        <p:sp>
          <p:nvSpPr>
            <p:cNvPr id="38922" name="Freeform 10"/>
            <p:cNvSpPr>
              <a:spLocks/>
            </p:cNvSpPr>
            <p:nvPr/>
          </p:nvSpPr>
          <p:spPr bwMode="auto">
            <a:xfrm>
              <a:off x="2290" y="3339"/>
              <a:ext cx="953" cy="801"/>
            </a:xfrm>
            <a:custGeom>
              <a:avLst/>
              <a:gdLst>
                <a:gd name="T0" fmla="*/ 953 w 953"/>
                <a:gd name="T1" fmla="*/ 771 h 801"/>
                <a:gd name="T2" fmla="*/ 817 w 953"/>
                <a:gd name="T3" fmla="*/ 771 h 801"/>
                <a:gd name="T4" fmla="*/ 645 w 953"/>
                <a:gd name="T5" fmla="*/ 592 h 801"/>
                <a:gd name="T6" fmla="*/ 512 w 953"/>
                <a:gd name="T7" fmla="*/ 547 h 801"/>
                <a:gd name="T8" fmla="*/ 453 w 953"/>
                <a:gd name="T9" fmla="*/ 483 h 801"/>
                <a:gd name="T10" fmla="*/ 421 w 953"/>
                <a:gd name="T11" fmla="*/ 410 h 801"/>
                <a:gd name="T12" fmla="*/ 425 w 953"/>
                <a:gd name="T13" fmla="*/ 336 h 801"/>
                <a:gd name="T14" fmla="*/ 448 w 953"/>
                <a:gd name="T15" fmla="*/ 231 h 801"/>
                <a:gd name="T16" fmla="*/ 453 w 953"/>
                <a:gd name="T17" fmla="*/ 186 h 801"/>
                <a:gd name="T18" fmla="*/ 444 w 953"/>
                <a:gd name="T19" fmla="*/ 158 h 801"/>
                <a:gd name="T20" fmla="*/ 412 w 953"/>
                <a:gd name="T21" fmla="*/ 117 h 801"/>
                <a:gd name="T22" fmla="*/ 393 w 953"/>
                <a:gd name="T23" fmla="*/ 99 h 801"/>
                <a:gd name="T24" fmla="*/ 357 w 953"/>
                <a:gd name="T25" fmla="*/ 67 h 801"/>
                <a:gd name="T26" fmla="*/ 293 w 953"/>
                <a:gd name="T27" fmla="*/ 58 h 801"/>
                <a:gd name="T28" fmla="*/ 206 w 953"/>
                <a:gd name="T29" fmla="*/ 44 h 801"/>
                <a:gd name="T30" fmla="*/ 160 w 953"/>
                <a:gd name="T31" fmla="*/ 30 h 801"/>
                <a:gd name="T32" fmla="*/ 96 w 953"/>
                <a:gd name="T33" fmla="*/ 12 h 801"/>
                <a:gd name="T34" fmla="*/ 0 w 953"/>
                <a:gd name="T35" fmla="*/ 0 h 8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53" h="801">
                  <a:moveTo>
                    <a:pt x="953" y="771"/>
                  </a:moveTo>
                  <a:cubicBezTo>
                    <a:pt x="910" y="786"/>
                    <a:pt x="868" y="801"/>
                    <a:pt x="817" y="771"/>
                  </a:cubicBezTo>
                  <a:cubicBezTo>
                    <a:pt x="766" y="741"/>
                    <a:pt x="696" y="629"/>
                    <a:pt x="645" y="592"/>
                  </a:cubicBezTo>
                  <a:cubicBezTo>
                    <a:pt x="594" y="555"/>
                    <a:pt x="544" y="565"/>
                    <a:pt x="512" y="547"/>
                  </a:cubicBezTo>
                  <a:cubicBezTo>
                    <a:pt x="480" y="529"/>
                    <a:pt x="468" y="506"/>
                    <a:pt x="453" y="483"/>
                  </a:cubicBezTo>
                  <a:cubicBezTo>
                    <a:pt x="438" y="460"/>
                    <a:pt x="426" y="434"/>
                    <a:pt x="421" y="410"/>
                  </a:cubicBezTo>
                  <a:cubicBezTo>
                    <a:pt x="416" y="386"/>
                    <a:pt x="421" y="366"/>
                    <a:pt x="425" y="336"/>
                  </a:cubicBezTo>
                  <a:cubicBezTo>
                    <a:pt x="429" y="306"/>
                    <a:pt x="443" y="256"/>
                    <a:pt x="448" y="231"/>
                  </a:cubicBezTo>
                  <a:cubicBezTo>
                    <a:pt x="453" y="206"/>
                    <a:pt x="454" y="198"/>
                    <a:pt x="453" y="186"/>
                  </a:cubicBezTo>
                  <a:cubicBezTo>
                    <a:pt x="452" y="174"/>
                    <a:pt x="451" y="169"/>
                    <a:pt x="444" y="158"/>
                  </a:cubicBezTo>
                  <a:cubicBezTo>
                    <a:pt x="437" y="147"/>
                    <a:pt x="420" y="127"/>
                    <a:pt x="412" y="117"/>
                  </a:cubicBezTo>
                  <a:cubicBezTo>
                    <a:pt x="404" y="107"/>
                    <a:pt x="402" y="107"/>
                    <a:pt x="393" y="99"/>
                  </a:cubicBezTo>
                  <a:cubicBezTo>
                    <a:pt x="384" y="91"/>
                    <a:pt x="374" y="74"/>
                    <a:pt x="357" y="67"/>
                  </a:cubicBezTo>
                  <a:cubicBezTo>
                    <a:pt x="340" y="60"/>
                    <a:pt x="318" y="62"/>
                    <a:pt x="293" y="58"/>
                  </a:cubicBezTo>
                  <a:cubicBezTo>
                    <a:pt x="268" y="54"/>
                    <a:pt x="228" y="49"/>
                    <a:pt x="206" y="44"/>
                  </a:cubicBezTo>
                  <a:cubicBezTo>
                    <a:pt x="184" y="39"/>
                    <a:pt x="178" y="35"/>
                    <a:pt x="160" y="30"/>
                  </a:cubicBezTo>
                  <a:cubicBezTo>
                    <a:pt x="142" y="25"/>
                    <a:pt x="123" y="17"/>
                    <a:pt x="96" y="12"/>
                  </a:cubicBezTo>
                  <a:cubicBezTo>
                    <a:pt x="69" y="7"/>
                    <a:pt x="34" y="3"/>
                    <a:pt x="0" y="0"/>
                  </a:cubicBezTo>
                </a:path>
              </a:pathLst>
            </a:custGeom>
            <a:noFill/>
            <a:ln w="50800" cap="flat">
              <a:solidFill>
                <a:srgbClr val="0000FF"/>
              </a:solidFill>
              <a:prstDash val="dash"/>
              <a:round/>
              <a:headEnd/>
              <a:tailEnd type="stealth"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892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89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descr="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04800" y="838200"/>
            <a:ext cx="8686800" cy="5481638"/>
          </a:xfrm>
          <a:prstGeom prst="rect">
            <a:avLst/>
          </a:prstGeom>
          <a:noFill/>
          <a:extLst>
            <a:ext uri="{909E8E84-426E-40DD-AFC4-6F175D3DCCD1}">
              <a14:hiddenFill xmlns:a14="http://schemas.microsoft.com/office/drawing/2010/main">
                <a:solidFill>
                  <a:srgbClr val="FFFFFF"/>
                </a:solidFill>
              </a14:hiddenFill>
            </a:ext>
          </a:extLst>
        </p:spPr>
      </p:pic>
      <p:sp>
        <p:nvSpPr>
          <p:cNvPr id="4" name="Text Box 7"/>
          <p:cNvSpPr txBox="1">
            <a:spLocks noChangeArrowheads="1"/>
          </p:cNvSpPr>
          <p:nvPr/>
        </p:nvSpPr>
        <p:spPr bwMode="auto">
          <a:xfrm>
            <a:off x="0" y="-27384"/>
            <a:ext cx="9144000" cy="332656"/>
          </a:xfrm>
          <a:prstGeom prst="rect">
            <a:avLst/>
          </a:prstGeom>
          <a:gradFill rotWithShape="0">
            <a:gsLst>
              <a:gs pos="78000">
                <a:srgbClr val="443A31"/>
              </a:gs>
              <a:gs pos="100000">
                <a:srgbClr val="009DE0"/>
              </a:gs>
            </a:gsLst>
            <a:lin ang="0" scaled="1"/>
          </a:gradFill>
          <a:ln w="9525">
            <a:noFill/>
            <a:miter lim="800000"/>
            <a:headEnd/>
            <a:tailEnd/>
          </a:ln>
          <a:effectLst/>
        </p:spPr>
        <p:txBody>
          <a:bodyPr wrap="none" anchor="ctr"/>
          <a:lstStyle/>
          <a:p>
            <a:pPr defTabSz="787400">
              <a:spcBef>
                <a:spcPct val="50000"/>
              </a:spcBef>
              <a:tabLst>
                <a:tab pos="8380413" algn="l"/>
                <a:tab pos="8482013" algn="l"/>
              </a:tabLst>
              <a:defRPr/>
            </a:pPr>
            <a:r>
              <a:rPr lang="fr-FR" sz="1600" dirty="0">
                <a:solidFill>
                  <a:schemeClr val="bg1"/>
                </a:solidFill>
                <a:latin typeface="OpenDyslexic" pitchFamily="50" charset="0"/>
              </a:rPr>
              <a:t>Physiographie du golfe de Gascogne : la pente</a:t>
            </a:r>
            <a:r>
              <a:rPr lang="fr-FR" sz="800" dirty="0">
                <a:solidFill>
                  <a:schemeClr val="bg1"/>
                </a:solidFill>
              </a:rPr>
              <a:t> </a:t>
            </a:r>
            <a:endParaRPr lang="fr-FR" sz="800" dirty="0">
              <a:solidFill>
                <a:srgbClr val="331910"/>
              </a:solidFill>
              <a:latin typeface="Arial Black" panose="020B0A04020102020204" pitchFamily="34" charset="0"/>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43460"/>
            <a:ext cx="9144000" cy="4713732"/>
          </a:xfrm>
          <a:prstGeom prst="rect">
            <a:avLst/>
          </a:prstGeom>
        </p:spPr>
      </p:pic>
      <p:sp>
        <p:nvSpPr>
          <p:cNvPr id="2053" name="Text Box 5"/>
          <p:cNvSpPr txBox="1">
            <a:spLocks noChangeArrowheads="1"/>
          </p:cNvSpPr>
          <p:nvPr/>
        </p:nvSpPr>
        <p:spPr bwMode="auto">
          <a:xfrm>
            <a:off x="179388" y="3213100"/>
            <a:ext cx="2736428" cy="83099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fr-FR" sz="1200" b="0" dirty="0">
                <a:solidFill>
                  <a:srgbClr val="443A31"/>
                </a:solidFill>
                <a:latin typeface="OpenDyslexic" panose="00000500000000000000" pitchFamily="50" charset="0"/>
              </a:rPr>
              <a:t>Océan Pacifique</a:t>
            </a:r>
          </a:p>
          <a:p>
            <a:pPr algn="ctr"/>
            <a:r>
              <a:rPr lang="fr-FR" sz="1200" b="0" dirty="0">
                <a:solidFill>
                  <a:srgbClr val="443A31"/>
                </a:solidFill>
                <a:latin typeface="OpenDyslexic" panose="00000500000000000000" pitchFamily="50" charset="0"/>
              </a:rPr>
              <a:t>Profondeur moyenne : 4280 m</a:t>
            </a:r>
          </a:p>
          <a:p>
            <a:pPr algn="ctr"/>
            <a:r>
              <a:rPr lang="fr-FR" sz="1200" b="0" dirty="0">
                <a:solidFill>
                  <a:srgbClr val="443A31"/>
                </a:solidFill>
                <a:latin typeface="OpenDyslexic" panose="00000500000000000000" pitchFamily="50" charset="0"/>
              </a:rPr>
              <a:t>35% de la surface de la terre</a:t>
            </a:r>
          </a:p>
          <a:p>
            <a:pPr algn="ctr"/>
            <a:r>
              <a:rPr lang="fr-FR" sz="1200" b="0" dirty="0">
                <a:solidFill>
                  <a:srgbClr val="443A31"/>
                </a:solidFill>
                <a:latin typeface="OpenDyslexic" panose="00000500000000000000" pitchFamily="50" charset="0"/>
              </a:rPr>
              <a:t>50% de la surface des océans</a:t>
            </a:r>
          </a:p>
        </p:txBody>
      </p:sp>
      <p:sp>
        <p:nvSpPr>
          <p:cNvPr id="2054" name="Text Box 6"/>
          <p:cNvSpPr txBox="1">
            <a:spLocks noChangeArrowheads="1"/>
          </p:cNvSpPr>
          <p:nvPr/>
        </p:nvSpPr>
        <p:spPr bwMode="auto">
          <a:xfrm>
            <a:off x="2411413" y="1773238"/>
            <a:ext cx="2663825" cy="83099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fr-FR" sz="1200" b="0" dirty="0">
                <a:solidFill>
                  <a:srgbClr val="443A31"/>
                </a:solidFill>
                <a:latin typeface="OpenDyslexic" panose="00000500000000000000" pitchFamily="50" charset="0"/>
              </a:rPr>
              <a:t>Océan Atlantique</a:t>
            </a:r>
          </a:p>
          <a:p>
            <a:pPr algn="ctr"/>
            <a:r>
              <a:rPr lang="fr-FR" sz="1200" b="0" dirty="0">
                <a:solidFill>
                  <a:srgbClr val="443A31"/>
                </a:solidFill>
                <a:latin typeface="OpenDyslexic" panose="00000500000000000000" pitchFamily="50" charset="0"/>
              </a:rPr>
              <a:t>Profondeur moyenne : 3920 m</a:t>
            </a:r>
          </a:p>
          <a:p>
            <a:pPr algn="ctr"/>
            <a:r>
              <a:rPr lang="fr-FR" sz="1200" b="0" dirty="0">
                <a:solidFill>
                  <a:srgbClr val="443A31"/>
                </a:solidFill>
                <a:latin typeface="OpenDyslexic" panose="00000500000000000000" pitchFamily="50" charset="0"/>
              </a:rPr>
              <a:t>21% de la surface de la terre</a:t>
            </a:r>
          </a:p>
          <a:p>
            <a:pPr algn="ctr"/>
            <a:r>
              <a:rPr lang="fr-FR" sz="1200" b="0" dirty="0">
                <a:solidFill>
                  <a:srgbClr val="443A31"/>
                </a:solidFill>
                <a:latin typeface="OpenDyslexic" panose="00000500000000000000" pitchFamily="50" charset="0"/>
              </a:rPr>
              <a:t>29% de la surface des océans</a:t>
            </a:r>
          </a:p>
        </p:txBody>
      </p:sp>
      <p:sp>
        <p:nvSpPr>
          <p:cNvPr id="2055" name="Text Box 7"/>
          <p:cNvSpPr txBox="1">
            <a:spLocks noChangeArrowheads="1"/>
          </p:cNvSpPr>
          <p:nvPr/>
        </p:nvSpPr>
        <p:spPr bwMode="auto">
          <a:xfrm>
            <a:off x="5003800" y="3141663"/>
            <a:ext cx="2665413" cy="83099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fr-FR" sz="1200" b="0" dirty="0">
                <a:solidFill>
                  <a:srgbClr val="443A31"/>
                </a:solidFill>
                <a:latin typeface="OpenDyslexic" panose="00000500000000000000" pitchFamily="50" charset="0"/>
              </a:rPr>
              <a:t>Océan Indien</a:t>
            </a:r>
          </a:p>
          <a:p>
            <a:pPr algn="ctr"/>
            <a:r>
              <a:rPr lang="fr-FR" sz="1200" b="0" dirty="0">
                <a:solidFill>
                  <a:srgbClr val="443A31"/>
                </a:solidFill>
                <a:latin typeface="OpenDyslexic" panose="00000500000000000000" pitchFamily="50" charset="0"/>
              </a:rPr>
              <a:t>Profondeur moyenne : 3960 m</a:t>
            </a:r>
          </a:p>
          <a:p>
            <a:pPr algn="ctr"/>
            <a:r>
              <a:rPr lang="fr-FR" sz="1200" b="0" dirty="0">
                <a:solidFill>
                  <a:srgbClr val="443A31"/>
                </a:solidFill>
                <a:latin typeface="OpenDyslexic" panose="00000500000000000000" pitchFamily="50" charset="0"/>
              </a:rPr>
              <a:t>14% de la surface de la terre</a:t>
            </a:r>
          </a:p>
          <a:p>
            <a:pPr algn="ctr"/>
            <a:r>
              <a:rPr lang="fr-FR" sz="1200" b="0" dirty="0">
                <a:solidFill>
                  <a:srgbClr val="443A31"/>
                </a:solidFill>
                <a:latin typeface="OpenDyslexic" panose="00000500000000000000" pitchFamily="50" charset="0"/>
              </a:rPr>
              <a:t>20% de la surface des océans</a:t>
            </a:r>
          </a:p>
        </p:txBody>
      </p:sp>
      <p:sp>
        <p:nvSpPr>
          <p:cNvPr id="7" name="Text Box 7"/>
          <p:cNvSpPr txBox="1">
            <a:spLocks noChangeArrowheads="1"/>
          </p:cNvSpPr>
          <p:nvPr/>
        </p:nvSpPr>
        <p:spPr bwMode="auto">
          <a:xfrm>
            <a:off x="0" y="-27384"/>
            <a:ext cx="9144000" cy="332656"/>
          </a:xfrm>
          <a:prstGeom prst="rect">
            <a:avLst/>
          </a:prstGeom>
          <a:gradFill rotWithShape="0">
            <a:gsLst>
              <a:gs pos="78000">
                <a:srgbClr val="443A31"/>
              </a:gs>
              <a:gs pos="100000">
                <a:srgbClr val="009DE0"/>
              </a:gs>
            </a:gsLst>
            <a:lin ang="0" scaled="1"/>
          </a:gradFill>
          <a:ln w="9525">
            <a:noFill/>
            <a:miter lim="800000"/>
            <a:headEnd/>
            <a:tailEnd/>
          </a:ln>
          <a:effectLst/>
        </p:spPr>
        <p:txBody>
          <a:bodyPr wrap="none" anchor="ctr"/>
          <a:lstStyle/>
          <a:p>
            <a:pPr defTabSz="787400">
              <a:spcBef>
                <a:spcPct val="50000"/>
              </a:spcBef>
              <a:tabLst>
                <a:tab pos="8380413" algn="l"/>
                <a:tab pos="8482013" algn="l"/>
              </a:tabLst>
              <a:defRPr/>
            </a:pPr>
            <a:r>
              <a:rPr lang="fr-FR" sz="1600" dirty="0">
                <a:solidFill>
                  <a:schemeClr val="bg1"/>
                </a:solidFill>
                <a:latin typeface="OpenDyslexic" pitchFamily="50" charset="0"/>
              </a:rPr>
              <a:t>Généralités sur les bassins océaniques</a:t>
            </a:r>
            <a:r>
              <a:rPr lang="fr-FR" sz="800" dirty="0">
                <a:solidFill>
                  <a:schemeClr val="bg1"/>
                </a:solidFill>
              </a:rPr>
              <a:t>	 </a:t>
            </a:r>
            <a:endParaRPr lang="fr-FR" sz="800" dirty="0">
              <a:solidFill>
                <a:srgbClr val="331910"/>
              </a:solidFill>
              <a:latin typeface="Arial Black" panose="020B0A04020102020204" pitchFamily="34" charset="0"/>
            </a:endParaRPr>
          </a:p>
        </p:txBody>
      </p:sp>
    </p:spTree>
    <p:extLst>
      <p:ext uri="{BB962C8B-B14F-4D97-AF65-F5344CB8AC3E}">
        <p14:creationId xmlns:p14="http://schemas.microsoft.com/office/powerpoint/2010/main" val="361167980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5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5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3" grpId="0" animBg="1"/>
      <p:bldP spid="2054" grpId="0" animBg="1"/>
      <p:bldP spid="2055"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8" name="Picture 4" descr="marges"/>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68313" y="476250"/>
            <a:ext cx="7681912" cy="3035300"/>
          </a:xfrm>
          <a:prstGeom prst="rect">
            <a:avLst/>
          </a:prstGeom>
          <a:noFill/>
          <a:extLst>
            <a:ext uri="{909E8E84-426E-40DD-AFC4-6F175D3DCCD1}">
              <a14:hiddenFill xmlns:a14="http://schemas.microsoft.com/office/drawing/2010/main">
                <a:solidFill>
                  <a:srgbClr val="FFFFFF"/>
                </a:solidFill>
              </a14:hiddenFill>
            </a:ext>
          </a:extLst>
        </p:spPr>
      </p:pic>
      <p:sp>
        <p:nvSpPr>
          <p:cNvPr id="25" name="ZoneTexte 24"/>
          <p:cNvSpPr txBox="1"/>
          <p:nvPr/>
        </p:nvSpPr>
        <p:spPr>
          <a:xfrm>
            <a:off x="8028384" y="1115452"/>
            <a:ext cx="595035" cy="369332"/>
          </a:xfrm>
          <a:prstGeom prst="rect">
            <a:avLst/>
          </a:prstGeom>
          <a:noFill/>
        </p:spPr>
        <p:txBody>
          <a:bodyPr wrap="none" rtlCol="0">
            <a:spAutoFit/>
          </a:bodyPr>
          <a:lstStyle/>
          <a:p>
            <a:r>
              <a:rPr lang="fr-FR" dirty="0"/>
              <a:t>-0m</a:t>
            </a:r>
          </a:p>
        </p:txBody>
      </p:sp>
      <p:sp>
        <p:nvSpPr>
          <p:cNvPr id="26" name="ZoneTexte 25"/>
          <p:cNvSpPr txBox="1"/>
          <p:nvPr/>
        </p:nvSpPr>
        <p:spPr>
          <a:xfrm>
            <a:off x="8028384" y="1472000"/>
            <a:ext cx="851515" cy="369332"/>
          </a:xfrm>
          <a:prstGeom prst="rect">
            <a:avLst/>
          </a:prstGeom>
          <a:noFill/>
        </p:spPr>
        <p:txBody>
          <a:bodyPr wrap="none" rtlCol="0">
            <a:spAutoFit/>
          </a:bodyPr>
          <a:lstStyle/>
          <a:p>
            <a:r>
              <a:rPr lang="fr-FR" dirty="0"/>
              <a:t>-200m</a:t>
            </a:r>
          </a:p>
        </p:txBody>
      </p:sp>
      <p:sp>
        <p:nvSpPr>
          <p:cNvPr id="27" name="ZoneTexte 26"/>
          <p:cNvSpPr txBox="1"/>
          <p:nvPr/>
        </p:nvSpPr>
        <p:spPr>
          <a:xfrm>
            <a:off x="8034718" y="2780928"/>
            <a:ext cx="979755" cy="369332"/>
          </a:xfrm>
          <a:prstGeom prst="rect">
            <a:avLst/>
          </a:prstGeom>
          <a:noFill/>
        </p:spPr>
        <p:txBody>
          <a:bodyPr wrap="none" rtlCol="0">
            <a:spAutoFit/>
          </a:bodyPr>
          <a:lstStyle/>
          <a:p>
            <a:r>
              <a:rPr lang="fr-FR" dirty="0"/>
              <a:t>-4000m</a:t>
            </a:r>
          </a:p>
        </p:txBody>
      </p:sp>
      <p:sp>
        <p:nvSpPr>
          <p:cNvPr id="8" name="Text Box 7"/>
          <p:cNvSpPr txBox="1">
            <a:spLocks noChangeArrowheads="1"/>
          </p:cNvSpPr>
          <p:nvPr/>
        </p:nvSpPr>
        <p:spPr bwMode="auto">
          <a:xfrm>
            <a:off x="0" y="-27384"/>
            <a:ext cx="9144000" cy="332656"/>
          </a:xfrm>
          <a:prstGeom prst="rect">
            <a:avLst/>
          </a:prstGeom>
          <a:gradFill rotWithShape="0">
            <a:gsLst>
              <a:gs pos="78000">
                <a:srgbClr val="443A31"/>
              </a:gs>
              <a:gs pos="100000">
                <a:srgbClr val="009DE0"/>
              </a:gs>
            </a:gsLst>
            <a:lin ang="0" scaled="1"/>
          </a:gradFill>
          <a:ln w="9525">
            <a:noFill/>
            <a:miter lim="800000"/>
            <a:headEnd/>
            <a:tailEnd/>
          </a:ln>
          <a:effectLst/>
        </p:spPr>
        <p:txBody>
          <a:bodyPr wrap="none" anchor="ctr"/>
          <a:lstStyle/>
          <a:p>
            <a:pPr defTabSz="787400">
              <a:spcBef>
                <a:spcPct val="50000"/>
              </a:spcBef>
              <a:tabLst>
                <a:tab pos="8380413" algn="l"/>
                <a:tab pos="8482013" algn="l"/>
              </a:tabLst>
              <a:defRPr/>
            </a:pPr>
            <a:r>
              <a:rPr lang="fr-FR" sz="1600" dirty="0">
                <a:solidFill>
                  <a:schemeClr val="bg1"/>
                </a:solidFill>
                <a:latin typeface="OpenDyslexic" pitchFamily="50" charset="0"/>
              </a:rPr>
              <a:t>Physiographie du golfe de Gascogne : le glacis</a:t>
            </a:r>
            <a:endParaRPr lang="fr-FR" sz="800" dirty="0">
              <a:solidFill>
                <a:srgbClr val="331910"/>
              </a:solidFill>
              <a:latin typeface="Arial Black" panose="020B0A04020102020204" pitchFamily="34" charset="0"/>
            </a:endParaRPr>
          </a:p>
        </p:txBody>
      </p:sp>
    </p:spTree>
    <p:extLst>
      <p:ext uri="{BB962C8B-B14F-4D97-AF65-F5344CB8AC3E}">
        <p14:creationId xmlns:p14="http://schemas.microsoft.com/office/powerpoint/2010/main" val="137804501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descr="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81000" y="838200"/>
            <a:ext cx="8610600" cy="5434013"/>
          </a:xfrm>
          <a:prstGeom prst="rect">
            <a:avLst/>
          </a:prstGeom>
          <a:noFill/>
          <a:extLst>
            <a:ext uri="{909E8E84-426E-40DD-AFC4-6F175D3DCCD1}">
              <a14:hiddenFill xmlns:a14="http://schemas.microsoft.com/office/drawing/2010/main">
                <a:solidFill>
                  <a:srgbClr val="FFFFFF"/>
                </a:solidFill>
              </a14:hiddenFill>
            </a:ext>
          </a:extLst>
        </p:spPr>
      </p:pic>
      <p:grpSp>
        <p:nvGrpSpPr>
          <p:cNvPr id="40981" name="Group 21"/>
          <p:cNvGrpSpPr>
            <a:grpSpLocks/>
          </p:cNvGrpSpPr>
          <p:nvPr/>
        </p:nvGrpSpPr>
        <p:grpSpPr bwMode="auto">
          <a:xfrm>
            <a:off x="2051050" y="3284538"/>
            <a:ext cx="2305050" cy="939800"/>
            <a:chOff x="1292" y="2069"/>
            <a:chExt cx="1452" cy="592"/>
          </a:xfrm>
        </p:grpSpPr>
        <p:sp>
          <p:nvSpPr>
            <p:cNvPr id="40966" name="Line 6"/>
            <p:cNvSpPr>
              <a:spLocks noChangeShapeType="1"/>
            </p:cNvSpPr>
            <p:nvPr/>
          </p:nvSpPr>
          <p:spPr bwMode="auto">
            <a:xfrm flipH="1">
              <a:off x="1317" y="2069"/>
              <a:ext cx="928" cy="157"/>
            </a:xfrm>
            <a:prstGeom prst="line">
              <a:avLst/>
            </a:prstGeom>
            <a:noFill/>
            <a:ln w="254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40967" name="Line 7"/>
            <p:cNvSpPr>
              <a:spLocks noChangeShapeType="1"/>
            </p:cNvSpPr>
            <p:nvPr/>
          </p:nvSpPr>
          <p:spPr bwMode="auto">
            <a:xfrm flipH="1">
              <a:off x="1486" y="2115"/>
              <a:ext cx="759" cy="344"/>
            </a:xfrm>
            <a:prstGeom prst="line">
              <a:avLst/>
            </a:prstGeom>
            <a:noFill/>
            <a:ln w="254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40968" name="Line 8"/>
            <p:cNvSpPr>
              <a:spLocks noChangeShapeType="1"/>
            </p:cNvSpPr>
            <p:nvPr/>
          </p:nvSpPr>
          <p:spPr bwMode="auto">
            <a:xfrm flipH="1">
              <a:off x="1927" y="2144"/>
              <a:ext cx="331" cy="470"/>
            </a:xfrm>
            <a:prstGeom prst="line">
              <a:avLst/>
            </a:prstGeom>
            <a:noFill/>
            <a:ln w="254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40969" name="Line 9"/>
            <p:cNvSpPr>
              <a:spLocks noChangeShapeType="1"/>
            </p:cNvSpPr>
            <p:nvPr/>
          </p:nvSpPr>
          <p:spPr bwMode="auto">
            <a:xfrm flipH="1">
              <a:off x="2272" y="2160"/>
              <a:ext cx="18" cy="501"/>
            </a:xfrm>
            <a:prstGeom prst="line">
              <a:avLst/>
            </a:prstGeom>
            <a:noFill/>
            <a:ln w="254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40970" name="Line 10"/>
            <p:cNvSpPr>
              <a:spLocks noChangeShapeType="1"/>
            </p:cNvSpPr>
            <p:nvPr/>
          </p:nvSpPr>
          <p:spPr bwMode="auto">
            <a:xfrm>
              <a:off x="2354" y="2158"/>
              <a:ext cx="389" cy="471"/>
            </a:xfrm>
            <a:prstGeom prst="line">
              <a:avLst/>
            </a:prstGeom>
            <a:noFill/>
            <a:ln w="254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40980" name="Freeform 20"/>
            <p:cNvSpPr>
              <a:spLocks/>
            </p:cNvSpPr>
            <p:nvPr/>
          </p:nvSpPr>
          <p:spPr bwMode="auto">
            <a:xfrm>
              <a:off x="1292" y="2251"/>
              <a:ext cx="1452" cy="408"/>
            </a:xfrm>
            <a:custGeom>
              <a:avLst/>
              <a:gdLst>
                <a:gd name="T0" fmla="*/ 0 w 1452"/>
                <a:gd name="T1" fmla="*/ 0 h 408"/>
                <a:gd name="T2" fmla="*/ 182 w 1452"/>
                <a:gd name="T3" fmla="*/ 227 h 408"/>
                <a:gd name="T4" fmla="*/ 635 w 1452"/>
                <a:gd name="T5" fmla="*/ 363 h 408"/>
                <a:gd name="T6" fmla="*/ 998 w 1452"/>
                <a:gd name="T7" fmla="*/ 408 h 408"/>
                <a:gd name="T8" fmla="*/ 1452 w 1452"/>
                <a:gd name="T9" fmla="*/ 363 h 408"/>
              </a:gdLst>
              <a:ahLst/>
              <a:cxnLst>
                <a:cxn ang="0">
                  <a:pos x="T0" y="T1"/>
                </a:cxn>
                <a:cxn ang="0">
                  <a:pos x="T2" y="T3"/>
                </a:cxn>
                <a:cxn ang="0">
                  <a:pos x="T4" y="T5"/>
                </a:cxn>
                <a:cxn ang="0">
                  <a:pos x="T6" y="T7"/>
                </a:cxn>
                <a:cxn ang="0">
                  <a:pos x="T8" y="T9"/>
                </a:cxn>
              </a:cxnLst>
              <a:rect l="0" t="0" r="r" b="b"/>
              <a:pathLst>
                <a:path w="1452" h="408">
                  <a:moveTo>
                    <a:pt x="0" y="0"/>
                  </a:moveTo>
                  <a:cubicBezTo>
                    <a:pt x="38" y="83"/>
                    <a:pt x="76" y="167"/>
                    <a:pt x="182" y="227"/>
                  </a:cubicBezTo>
                  <a:cubicBezTo>
                    <a:pt x="288" y="287"/>
                    <a:pt x="499" y="333"/>
                    <a:pt x="635" y="363"/>
                  </a:cubicBezTo>
                  <a:cubicBezTo>
                    <a:pt x="771" y="393"/>
                    <a:pt x="862" y="408"/>
                    <a:pt x="998" y="408"/>
                  </a:cubicBezTo>
                  <a:cubicBezTo>
                    <a:pt x="1134" y="408"/>
                    <a:pt x="1293" y="385"/>
                    <a:pt x="1452" y="363"/>
                  </a:cubicBezTo>
                </a:path>
              </a:pathLst>
            </a:custGeom>
            <a:noFill/>
            <a:ln w="25400" cap="flat">
              <a:solidFill>
                <a:srgbClr val="FFFF00"/>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grpSp>
      <p:grpSp>
        <p:nvGrpSpPr>
          <p:cNvPr id="40984" name="Group 24"/>
          <p:cNvGrpSpPr>
            <a:grpSpLocks/>
          </p:cNvGrpSpPr>
          <p:nvPr/>
        </p:nvGrpSpPr>
        <p:grpSpPr bwMode="auto">
          <a:xfrm>
            <a:off x="4211638" y="3141663"/>
            <a:ext cx="1512887" cy="1439862"/>
            <a:chOff x="2653" y="1979"/>
            <a:chExt cx="953" cy="907"/>
          </a:xfrm>
        </p:grpSpPr>
        <p:sp>
          <p:nvSpPr>
            <p:cNvPr id="40971" name="Line 11"/>
            <p:cNvSpPr>
              <a:spLocks noChangeShapeType="1"/>
            </p:cNvSpPr>
            <p:nvPr/>
          </p:nvSpPr>
          <p:spPr bwMode="auto">
            <a:xfrm flipH="1">
              <a:off x="2661" y="1979"/>
              <a:ext cx="537" cy="480"/>
            </a:xfrm>
            <a:prstGeom prst="line">
              <a:avLst/>
            </a:prstGeom>
            <a:noFill/>
            <a:ln w="254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40972" name="Line 12"/>
            <p:cNvSpPr>
              <a:spLocks noChangeShapeType="1"/>
            </p:cNvSpPr>
            <p:nvPr/>
          </p:nvSpPr>
          <p:spPr bwMode="auto">
            <a:xfrm flipH="1">
              <a:off x="2981" y="2025"/>
              <a:ext cx="256" cy="722"/>
            </a:xfrm>
            <a:prstGeom prst="line">
              <a:avLst/>
            </a:prstGeom>
            <a:noFill/>
            <a:ln w="254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40973" name="Line 13"/>
            <p:cNvSpPr>
              <a:spLocks noChangeShapeType="1"/>
            </p:cNvSpPr>
            <p:nvPr/>
          </p:nvSpPr>
          <p:spPr bwMode="auto">
            <a:xfrm>
              <a:off x="3287" y="2075"/>
              <a:ext cx="0" cy="741"/>
            </a:xfrm>
            <a:prstGeom prst="line">
              <a:avLst/>
            </a:prstGeom>
            <a:noFill/>
            <a:ln w="254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40974" name="Line 14"/>
            <p:cNvSpPr>
              <a:spLocks noChangeShapeType="1"/>
            </p:cNvSpPr>
            <p:nvPr/>
          </p:nvSpPr>
          <p:spPr bwMode="auto">
            <a:xfrm>
              <a:off x="3365" y="2075"/>
              <a:ext cx="219" cy="787"/>
            </a:xfrm>
            <a:prstGeom prst="line">
              <a:avLst/>
            </a:prstGeom>
            <a:noFill/>
            <a:ln w="254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40983" name="Freeform 23"/>
            <p:cNvSpPr>
              <a:spLocks/>
            </p:cNvSpPr>
            <p:nvPr/>
          </p:nvSpPr>
          <p:spPr bwMode="auto">
            <a:xfrm>
              <a:off x="2653" y="2478"/>
              <a:ext cx="953" cy="408"/>
            </a:xfrm>
            <a:custGeom>
              <a:avLst/>
              <a:gdLst>
                <a:gd name="T0" fmla="*/ 0 w 953"/>
                <a:gd name="T1" fmla="*/ 0 h 408"/>
                <a:gd name="T2" fmla="*/ 318 w 953"/>
                <a:gd name="T3" fmla="*/ 272 h 408"/>
                <a:gd name="T4" fmla="*/ 635 w 953"/>
                <a:gd name="T5" fmla="*/ 362 h 408"/>
                <a:gd name="T6" fmla="*/ 953 w 953"/>
                <a:gd name="T7" fmla="*/ 408 h 408"/>
              </a:gdLst>
              <a:ahLst/>
              <a:cxnLst>
                <a:cxn ang="0">
                  <a:pos x="T0" y="T1"/>
                </a:cxn>
                <a:cxn ang="0">
                  <a:pos x="T2" y="T3"/>
                </a:cxn>
                <a:cxn ang="0">
                  <a:pos x="T4" y="T5"/>
                </a:cxn>
                <a:cxn ang="0">
                  <a:pos x="T6" y="T7"/>
                </a:cxn>
              </a:cxnLst>
              <a:rect l="0" t="0" r="r" b="b"/>
              <a:pathLst>
                <a:path w="953" h="408">
                  <a:moveTo>
                    <a:pt x="0" y="0"/>
                  </a:moveTo>
                  <a:cubicBezTo>
                    <a:pt x="106" y="106"/>
                    <a:pt x="212" y="212"/>
                    <a:pt x="318" y="272"/>
                  </a:cubicBezTo>
                  <a:cubicBezTo>
                    <a:pt x="424" y="332"/>
                    <a:pt x="529" y="339"/>
                    <a:pt x="635" y="362"/>
                  </a:cubicBezTo>
                  <a:cubicBezTo>
                    <a:pt x="741" y="385"/>
                    <a:pt x="847" y="396"/>
                    <a:pt x="953" y="408"/>
                  </a:cubicBezTo>
                </a:path>
              </a:pathLst>
            </a:custGeom>
            <a:noFill/>
            <a:ln w="25400" cap="flat">
              <a:solidFill>
                <a:srgbClr val="FFFF00"/>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grpSp>
      <p:grpSp>
        <p:nvGrpSpPr>
          <p:cNvPr id="40986" name="Group 26"/>
          <p:cNvGrpSpPr>
            <a:grpSpLocks/>
          </p:cNvGrpSpPr>
          <p:nvPr/>
        </p:nvGrpSpPr>
        <p:grpSpPr bwMode="auto">
          <a:xfrm>
            <a:off x="5724525" y="3897313"/>
            <a:ext cx="531813" cy="544512"/>
            <a:chOff x="3606" y="2455"/>
            <a:chExt cx="335" cy="343"/>
          </a:xfrm>
        </p:grpSpPr>
        <p:sp>
          <p:nvSpPr>
            <p:cNvPr id="40976" name="Line 16"/>
            <p:cNvSpPr>
              <a:spLocks noChangeShapeType="1"/>
            </p:cNvSpPr>
            <p:nvPr/>
          </p:nvSpPr>
          <p:spPr bwMode="auto">
            <a:xfrm flipH="1">
              <a:off x="3625" y="2455"/>
              <a:ext cx="280" cy="91"/>
            </a:xfrm>
            <a:prstGeom prst="line">
              <a:avLst/>
            </a:prstGeom>
            <a:noFill/>
            <a:ln w="254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40977" name="Line 17"/>
            <p:cNvSpPr>
              <a:spLocks noChangeShapeType="1"/>
            </p:cNvSpPr>
            <p:nvPr/>
          </p:nvSpPr>
          <p:spPr bwMode="auto">
            <a:xfrm flipH="1">
              <a:off x="3675" y="2473"/>
              <a:ext cx="229" cy="197"/>
            </a:xfrm>
            <a:prstGeom prst="line">
              <a:avLst/>
            </a:prstGeom>
            <a:noFill/>
            <a:ln w="254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40978" name="Line 18"/>
            <p:cNvSpPr>
              <a:spLocks noChangeShapeType="1"/>
            </p:cNvSpPr>
            <p:nvPr/>
          </p:nvSpPr>
          <p:spPr bwMode="auto">
            <a:xfrm flipH="1">
              <a:off x="3822" y="2491"/>
              <a:ext cx="119" cy="307"/>
            </a:xfrm>
            <a:prstGeom prst="line">
              <a:avLst/>
            </a:prstGeom>
            <a:noFill/>
            <a:ln w="254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40985" name="Freeform 25"/>
            <p:cNvSpPr>
              <a:spLocks/>
            </p:cNvSpPr>
            <p:nvPr/>
          </p:nvSpPr>
          <p:spPr bwMode="auto">
            <a:xfrm>
              <a:off x="3606" y="2523"/>
              <a:ext cx="227" cy="272"/>
            </a:xfrm>
            <a:custGeom>
              <a:avLst/>
              <a:gdLst>
                <a:gd name="T0" fmla="*/ 0 w 227"/>
                <a:gd name="T1" fmla="*/ 0 h 272"/>
                <a:gd name="T2" fmla="*/ 90 w 227"/>
                <a:gd name="T3" fmla="*/ 181 h 272"/>
                <a:gd name="T4" fmla="*/ 227 w 227"/>
                <a:gd name="T5" fmla="*/ 272 h 272"/>
              </a:gdLst>
              <a:ahLst/>
              <a:cxnLst>
                <a:cxn ang="0">
                  <a:pos x="T0" y="T1"/>
                </a:cxn>
                <a:cxn ang="0">
                  <a:pos x="T2" y="T3"/>
                </a:cxn>
                <a:cxn ang="0">
                  <a:pos x="T4" y="T5"/>
                </a:cxn>
              </a:cxnLst>
              <a:rect l="0" t="0" r="r" b="b"/>
              <a:pathLst>
                <a:path w="227" h="272">
                  <a:moveTo>
                    <a:pt x="0" y="0"/>
                  </a:moveTo>
                  <a:cubicBezTo>
                    <a:pt x="26" y="68"/>
                    <a:pt x="52" y="136"/>
                    <a:pt x="90" y="181"/>
                  </a:cubicBezTo>
                  <a:cubicBezTo>
                    <a:pt x="128" y="226"/>
                    <a:pt x="204" y="257"/>
                    <a:pt x="227" y="272"/>
                  </a:cubicBezTo>
                </a:path>
              </a:pathLst>
            </a:custGeom>
            <a:noFill/>
            <a:ln w="25400" cap="flat">
              <a:solidFill>
                <a:srgbClr val="FFFF00"/>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grpSp>
      <p:sp>
        <p:nvSpPr>
          <p:cNvPr id="22" name="Text Box 7"/>
          <p:cNvSpPr txBox="1">
            <a:spLocks noChangeArrowheads="1"/>
          </p:cNvSpPr>
          <p:nvPr/>
        </p:nvSpPr>
        <p:spPr bwMode="auto">
          <a:xfrm>
            <a:off x="0" y="-27384"/>
            <a:ext cx="9144000" cy="332656"/>
          </a:xfrm>
          <a:prstGeom prst="rect">
            <a:avLst/>
          </a:prstGeom>
          <a:gradFill rotWithShape="0">
            <a:gsLst>
              <a:gs pos="78000">
                <a:srgbClr val="443A31"/>
              </a:gs>
              <a:gs pos="100000">
                <a:srgbClr val="009DE0"/>
              </a:gs>
            </a:gsLst>
            <a:lin ang="0" scaled="1"/>
          </a:gradFill>
          <a:ln w="9525">
            <a:noFill/>
            <a:miter lim="800000"/>
            <a:headEnd/>
            <a:tailEnd/>
          </a:ln>
          <a:effectLst/>
        </p:spPr>
        <p:txBody>
          <a:bodyPr wrap="none" anchor="ctr"/>
          <a:lstStyle/>
          <a:p>
            <a:pPr defTabSz="787400">
              <a:spcBef>
                <a:spcPct val="50000"/>
              </a:spcBef>
              <a:tabLst>
                <a:tab pos="8380413" algn="l"/>
                <a:tab pos="8482013" algn="l"/>
              </a:tabLst>
              <a:defRPr/>
            </a:pPr>
            <a:r>
              <a:rPr lang="fr-FR" sz="1600" dirty="0">
                <a:solidFill>
                  <a:schemeClr val="bg1"/>
                </a:solidFill>
                <a:latin typeface="OpenDyslexic" pitchFamily="50" charset="0"/>
              </a:rPr>
              <a:t>Physiographie du golfe de Gascogne : le glacis</a:t>
            </a:r>
            <a:endParaRPr lang="fr-FR" sz="800" dirty="0">
              <a:solidFill>
                <a:srgbClr val="331910"/>
              </a:solidFill>
              <a:latin typeface="Arial Black" panose="020B0A040201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098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4098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4098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41" name="Picture 5" descr="smf_armoricain"/>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07950" y="444500"/>
            <a:ext cx="9001125" cy="615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7"/>
          <p:cNvSpPr txBox="1">
            <a:spLocks noChangeArrowheads="1"/>
          </p:cNvSpPr>
          <p:nvPr/>
        </p:nvSpPr>
        <p:spPr bwMode="auto">
          <a:xfrm>
            <a:off x="0" y="-27384"/>
            <a:ext cx="9144000" cy="332656"/>
          </a:xfrm>
          <a:prstGeom prst="rect">
            <a:avLst/>
          </a:prstGeom>
          <a:gradFill rotWithShape="0">
            <a:gsLst>
              <a:gs pos="78000">
                <a:srgbClr val="443A31"/>
              </a:gs>
              <a:gs pos="100000">
                <a:srgbClr val="009DE0"/>
              </a:gs>
            </a:gsLst>
            <a:lin ang="0" scaled="1"/>
          </a:gradFill>
          <a:ln w="9525">
            <a:noFill/>
            <a:miter lim="800000"/>
            <a:headEnd/>
            <a:tailEnd/>
          </a:ln>
          <a:effectLst/>
        </p:spPr>
        <p:txBody>
          <a:bodyPr wrap="none" anchor="ctr"/>
          <a:lstStyle/>
          <a:p>
            <a:pPr defTabSz="787400">
              <a:spcBef>
                <a:spcPct val="50000"/>
              </a:spcBef>
              <a:tabLst>
                <a:tab pos="8380413" algn="l"/>
                <a:tab pos="8482013" algn="l"/>
              </a:tabLst>
              <a:defRPr/>
            </a:pPr>
            <a:r>
              <a:rPr lang="fr-FR" sz="1600" dirty="0">
                <a:solidFill>
                  <a:schemeClr val="bg1"/>
                </a:solidFill>
                <a:latin typeface="OpenDyslexic" pitchFamily="50" charset="0"/>
              </a:rPr>
              <a:t>Physiographie du golfe de Gascogne : le glacis</a:t>
            </a:r>
            <a:endParaRPr lang="fr-FR" sz="800" dirty="0">
              <a:solidFill>
                <a:srgbClr val="331910"/>
              </a:solidFill>
              <a:latin typeface="Arial Black" panose="020B0A04020102020204" pitchFamily="34" charset="0"/>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2" name="Picture 4" descr="Plate_7"/>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50825" y="549275"/>
            <a:ext cx="8569325" cy="5707063"/>
          </a:xfrm>
          <a:prstGeom prst="rect">
            <a:avLst/>
          </a:prstGeom>
          <a:noFill/>
          <a:extLst>
            <a:ext uri="{909E8E84-426E-40DD-AFC4-6F175D3DCCD1}">
              <a14:hiddenFill xmlns:a14="http://schemas.microsoft.com/office/drawing/2010/main">
                <a:solidFill>
                  <a:srgbClr val="FFFFFF"/>
                </a:solidFill>
              </a14:hiddenFill>
            </a:ext>
          </a:extLst>
        </p:spPr>
      </p:pic>
      <p:sp>
        <p:nvSpPr>
          <p:cNvPr id="43013" name="Text Box 5"/>
          <p:cNvSpPr txBox="1">
            <a:spLocks noChangeArrowheads="1"/>
          </p:cNvSpPr>
          <p:nvPr/>
        </p:nvSpPr>
        <p:spPr bwMode="auto">
          <a:xfrm>
            <a:off x="323850" y="620713"/>
            <a:ext cx="23764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FR" sz="2400"/>
              <a:t>Gilbert Delta</a:t>
            </a:r>
          </a:p>
        </p:txBody>
      </p:sp>
      <p:grpSp>
        <p:nvGrpSpPr>
          <p:cNvPr id="2" name="Groupe 1"/>
          <p:cNvGrpSpPr/>
          <p:nvPr/>
        </p:nvGrpSpPr>
        <p:grpSpPr>
          <a:xfrm>
            <a:off x="250825" y="3051175"/>
            <a:ext cx="8426450" cy="1903413"/>
            <a:chOff x="250825" y="3051175"/>
            <a:chExt cx="8426450" cy="1903413"/>
          </a:xfrm>
        </p:grpSpPr>
        <p:grpSp>
          <p:nvGrpSpPr>
            <p:cNvPr id="43029" name="Group 21"/>
            <p:cNvGrpSpPr>
              <a:grpSpLocks/>
            </p:cNvGrpSpPr>
            <p:nvPr/>
          </p:nvGrpSpPr>
          <p:grpSpPr bwMode="auto">
            <a:xfrm>
              <a:off x="250825" y="3141663"/>
              <a:ext cx="3168650" cy="1812925"/>
              <a:chOff x="158" y="1979"/>
              <a:chExt cx="1996" cy="1142"/>
            </a:xfrm>
          </p:grpSpPr>
          <p:sp>
            <p:nvSpPr>
              <p:cNvPr id="43024" name="Line 16"/>
              <p:cNvSpPr>
                <a:spLocks noChangeShapeType="1"/>
              </p:cNvSpPr>
              <p:nvPr/>
            </p:nvSpPr>
            <p:spPr bwMode="auto">
              <a:xfrm>
                <a:off x="1519" y="1979"/>
                <a:ext cx="608" cy="84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43025" name="Line 17"/>
              <p:cNvSpPr>
                <a:spLocks noChangeShapeType="1"/>
              </p:cNvSpPr>
              <p:nvPr/>
            </p:nvSpPr>
            <p:spPr bwMode="auto">
              <a:xfrm flipH="1">
                <a:off x="233" y="1979"/>
                <a:ext cx="1286" cy="862"/>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43026" name="Line 18"/>
              <p:cNvSpPr>
                <a:spLocks noChangeShapeType="1"/>
              </p:cNvSpPr>
              <p:nvPr/>
            </p:nvSpPr>
            <p:spPr bwMode="auto">
              <a:xfrm flipH="1">
                <a:off x="537" y="1999"/>
                <a:ext cx="986" cy="1086"/>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43027" name="Line 19"/>
              <p:cNvSpPr>
                <a:spLocks noChangeShapeType="1"/>
              </p:cNvSpPr>
              <p:nvPr/>
            </p:nvSpPr>
            <p:spPr bwMode="auto">
              <a:xfrm flipH="1">
                <a:off x="1390" y="2024"/>
                <a:ext cx="129" cy="105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43028" name="Freeform 20"/>
              <p:cNvSpPr>
                <a:spLocks/>
              </p:cNvSpPr>
              <p:nvPr/>
            </p:nvSpPr>
            <p:spPr bwMode="auto">
              <a:xfrm>
                <a:off x="158" y="2795"/>
                <a:ext cx="1996" cy="326"/>
              </a:xfrm>
              <a:custGeom>
                <a:avLst/>
                <a:gdLst>
                  <a:gd name="T0" fmla="*/ 0 w 1996"/>
                  <a:gd name="T1" fmla="*/ 136 h 326"/>
                  <a:gd name="T2" fmla="*/ 137 w 1996"/>
                  <a:gd name="T3" fmla="*/ 181 h 326"/>
                  <a:gd name="T4" fmla="*/ 273 w 1996"/>
                  <a:gd name="T5" fmla="*/ 227 h 326"/>
                  <a:gd name="T6" fmla="*/ 363 w 1996"/>
                  <a:gd name="T7" fmla="*/ 272 h 326"/>
                  <a:gd name="T8" fmla="*/ 363 w 1996"/>
                  <a:gd name="T9" fmla="*/ 318 h 326"/>
                  <a:gd name="T10" fmla="*/ 499 w 1996"/>
                  <a:gd name="T11" fmla="*/ 318 h 326"/>
                  <a:gd name="T12" fmla="*/ 590 w 1996"/>
                  <a:gd name="T13" fmla="*/ 272 h 326"/>
                  <a:gd name="T14" fmla="*/ 726 w 1996"/>
                  <a:gd name="T15" fmla="*/ 272 h 326"/>
                  <a:gd name="T16" fmla="*/ 817 w 1996"/>
                  <a:gd name="T17" fmla="*/ 227 h 326"/>
                  <a:gd name="T18" fmla="*/ 953 w 1996"/>
                  <a:gd name="T19" fmla="*/ 227 h 326"/>
                  <a:gd name="T20" fmla="*/ 1044 w 1996"/>
                  <a:gd name="T21" fmla="*/ 227 h 326"/>
                  <a:gd name="T22" fmla="*/ 1225 w 1996"/>
                  <a:gd name="T23" fmla="*/ 272 h 326"/>
                  <a:gd name="T24" fmla="*/ 1316 w 1996"/>
                  <a:gd name="T25" fmla="*/ 318 h 326"/>
                  <a:gd name="T26" fmla="*/ 1497 w 1996"/>
                  <a:gd name="T27" fmla="*/ 318 h 326"/>
                  <a:gd name="T28" fmla="*/ 1633 w 1996"/>
                  <a:gd name="T29" fmla="*/ 272 h 326"/>
                  <a:gd name="T30" fmla="*/ 1815 w 1996"/>
                  <a:gd name="T31" fmla="*/ 181 h 326"/>
                  <a:gd name="T32" fmla="*/ 1996 w 1996"/>
                  <a:gd name="T33" fmla="*/ 0 h 3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996" h="326">
                    <a:moveTo>
                      <a:pt x="0" y="136"/>
                    </a:moveTo>
                    <a:cubicBezTo>
                      <a:pt x="46" y="151"/>
                      <a:pt x="92" y="166"/>
                      <a:pt x="137" y="181"/>
                    </a:cubicBezTo>
                    <a:cubicBezTo>
                      <a:pt x="182" y="196"/>
                      <a:pt x="235" y="212"/>
                      <a:pt x="273" y="227"/>
                    </a:cubicBezTo>
                    <a:cubicBezTo>
                      <a:pt x="311" y="242"/>
                      <a:pt x="348" y="257"/>
                      <a:pt x="363" y="272"/>
                    </a:cubicBezTo>
                    <a:cubicBezTo>
                      <a:pt x="378" y="287"/>
                      <a:pt x="340" y="310"/>
                      <a:pt x="363" y="318"/>
                    </a:cubicBezTo>
                    <a:cubicBezTo>
                      <a:pt x="386" y="326"/>
                      <a:pt x="461" y="326"/>
                      <a:pt x="499" y="318"/>
                    </a:cubicBezTo>
                    <a:cubicBezTo>
                      <a:pt x="537" y="310"/>
                      <a:pt x="552" y="280"/>
                      <a:pt x="590" y="272"/>
                    </a:cubicBezTo>
                    <a:cubicBezTo>
                      <a:pt x="628" y="264"/>
                      <a:pt x="688" y="279"/>
                      <a:pt x="726" y="272"/>
                    </a:cubicBezTo>
                    <a:cubicBezTo>
                      <a:pt x="764" y="265"/>
                      <a:pt x="779" y="234"/>
                      <a:pt x="817" y="227"/>
                    </a:cubicBezTo>
                    <a:cubicBezTo>
                      <a:pt x="855" y="220"/>
                      <a:pt x="915" y="227"/>
                      <a:pt x="953" y="227"/>
                    </a:cubicBezTo>
                    <a:cubicBezTo>
                      <a:pt x="991" y="227"/>
                      <a:pt x="999" y="220"/>
                      <a:pt x="1044" y="227"/>
                    </a:cubicBezTo>
                    <a:cubicBezTo>
                      <a:pt x="1089" y="234"/>
                      <a:pt x="1180" y="257"/>
                      <a:pt x="1225" y="272"/>
                    </a:cubicBezTo>
                    <a:cubicBezTo>
                      <a:pt x="1270" y="287"/>
                      <a:pt x="1271" y="310"/>
                      <a:pt x="1316" y="318"/>
                    </a:cubicBezTo>
                    <a:cubicBezTo>
                      <a:pt x="1361" y="326"/>
                      <a:pt x="1444" y="326"/>
                      <a:pt x="1497" y="318"/>
                    </a:cubicBezTo>
                    <a:cubicBezTo>
                      <a:pt x="1550" y="310"/>
                      <a:pt x="1580" y="295"/>
                      <a:pt x="1633" y="272"/>
                    </a:cubicBezTo>
                    <a:cubicBezTo>
                      <a:pt x="1686" y="249"/>
                      <a:pt x="1755" y="226"/>
                      <a:pt x="1815" y="181"/>
                    </a:cubicBezTo>
                    <a:cubicBezTo>
                      <a:pt x="1875" y="136"/>
                      <a:pt x="1935" y="68"/>
                      <a:pt x="1996" y="0"/>
                    </a:cubicBezTo>
                  </a:path>
                </a:pathLst>
              </a:custGeom>
              <a:noFill/>
              <a:ln w="25400" cap="flat">
                <a:solidFill>
                  <a:schemeClr val="tx1"/>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grpSp>
        <p:grpSp>
          <p:nvGrpSpPr>
            <p:cNvPr id="43032" name="Group 24"/>
            <p:cNvGrpSpPr>
              <a:grpSpLocks/>
            </p:cNvGrpSpPr>
            <p:nvPr/>
          </p:nvGrpSpPr>
          <p:grpSpPr bwMode="auto">
            <a:xfrm>
              <a:off x="3270250" y="3051175"/>
              <a:ext cx="2957513" cy="1758950"/>
              <a:chOff x="2060" y="1922"/>
              <a:chExt cx="1863" cy="1108"/>
            </a:xfrm>
          </p:grpSpPr>
          <p:sp>
            <p:nvSpPr>
              <p:cNvPr id="43015" name="Line 7"/>
              <p:cNvSpPr>
                <a:spLocks noChangeShapeType="1"/>
              </p:cNvSpPr>
              <p:nvPr/>
            </p:nvSpPr>
            <p:spPr bwMode="auto">
              <a:xfrm flipH="1">
                <a:off x="2060" y="1922"/>
                <a:ext cx="958" cy="1013"/>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43017" name="Line 9"/>
              <p:cNvSpPr>
                <a:spLocks noChangeShapeType="1"/>
              </p:cNvSpPr>
              <p:nvPr/>
            </p:nvSpPr>
            <p:spPr bwMode="auto">
              <a:xfrm>
                <a:off x="3016" y="1933"/>
                <a:ext cx="900" cy="1091"/>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43018" name="Line 10"/>
              <p:cNvSpPr>
                <a:spLocks noChangeShapeType="1"/>
              </p:cNvSpPr>
              <p:nvPr/>
            </p:nvSpPr>
            <p:spPr bwMode="auto">
              <a:xfrm flipH="1">
                <a:off x="2514" y="1933"/>
                <a:ext cx="502" cy="1052"/>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43019" name="Line 11"/>
              <p:cNvSpPr>
                <a:spLocks noChangeShapeType="1"/>
              </p:cNvSpPr>
              <p:nvPr/>
            </p:nvSpPr>
            <p:spPr bwMode="auto">
              <a:xfrm>
                <a:off x="3016" y="1933"/>
                <a:ext cx="124" cy="1025"/>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43030" name="Freeform 22"/>
              <p:cNvSpPr>
                <a:spLocks/>
              </p:cNvSpPr>
              <p:nvPr/>
            </p:nvSpPr>
            <p:spPr bwMode="auto">
              <a:xfrm>
                <a:off x="2064" y="2931"/>
                <a:ext cx="1859" cy="99"/>
              </a:xfrm>
              <a:custGeom>
                <a:avLst/>
                <a:gdLst>
                  <a:gd name="T0" fmla="*/ 0 w 1859"/>
                  <a:gd name="T1" fmla="*/ 0 h 99"/>
                  <a:gd name="T2" fmla="*/ 136 w 1859"/>
                  <a:gd name="T3" fmla="*/ 45 h 99"/>
                  <a:gd name="T4" fmla="*/ 226 w 1859"/>
                  <a:gd name="T5" fmla="*/ 91 h 99"/>
                  <a:gd name="T6" fmla="*/ 317 w 1859"/>
                  <a:gd name="T7" fmla="*/ 91 h 99"/>
                  <a:gd name="T8" fmla="*/ 408 w 1859"/>
                  <a:gd name="T9" fmla="*/ 91 h 99"/>
                  <a:gd name="T10" fmla="*/ 498 w 1859"/>
                  <a:gd name="T11" fmla="*/ 45 h 99"/>
                  <a:gd name="T12" fmla="*/ 589 w 1859"/>
                  <a:gd name="T13" fmla="*/ 45 h 99"/>
                  <a:gd name="T14" fmla="*/ 771 w 1859"/>
                  <a:gd name="T15" fmla="*/ 45 h 99"/>
                  <a:gd name="T16" fmla="*/ 952 w 1859"/>
                  <a:gd name="T17" fmla="*/ 45 h 99"/>
                  <a:gd name="T18" fmla="*/ 997 w 1859"/>
                  <a:gd name="T19" fmla="*/ 91 h 99"/>
                  <a:gd name="T20" fmla="*/ 1088 w 1859"/>
                  <a:gd name="T21" fmla="*/ 45 h 99"/>
                  <a:gd name="T22" fmla="*/ 1270 w 1859"/>
                  <a:gd name="T23" fmla="*/ 45 h 99"/>
                  <a:gd name="T24" fmla="*/ 1496 w 1859"/>
                  <a:gd name="T25" fmla="*/ 91 h 99"/>
                  <a:gd name="T26" fmla="*/ 1632 w 1859"/>
                  <a:gd name="T27" fmla="*/ 91 h 99"/>
                  <a:gd name="T28" fmla="*/ 1769 w 1859"/>
                  <a:gd name="T29" fmla="*/ 91 h 99"/>
                  <a:gd name="T30" fmla="*/ 1859 w 1859"/>
                  <a:gd name="T31" fmla="*/ 91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59" h="99">
                    <a:moveTo>
                      <a:pt x="0" y="0"/>
                    </a:moveTo>
                    <a:cubicBezTo>
                      <a:pt x="49" y="15"/>
                      <a:pt x="98" y="30"/>
                      <a:pt x="136" y="45"/>
                    </a:cubicBezTo>
                    <a:cubicBezTo>
                      <a:pt x="174" y="60"/>
                      <a:pt x="196" y="83"/>
                      <a:pt x="226" y="91"/>
                    </a:cubicBezTo>
                    <a:cubicBezTo>
                      <a:pt x="256" y="99"/>
                      <a:pt x="287" y="91"/>
                      <a:pt x="317" y="91"/>
                    </a:cubicBezTo>
                    <a:cubicBezTo>
                      <a:pt x="347" y="91"/>
                      <a:pt x="378" y="99"/>
                      <a:pt x="408" y="91"/>
                    </a:cubicBezTo>
                    <a:cubicBezTo>
                      <a:pt x="438" y="83"/>
                      <a:pt x="468" y="53"/>
                      <a:pt x="498" y="45"/>
                    </a:cubicBezTo>
                    <a:cubicBezTo>
                      <a:pt x="528" y="37"/>
                      <a:pt x="544" y="45"/>
                      <a:pt x="589" y="45"/>
                    </a:cubicBezTo>
                    <a:cubicBezTo>
                      <a:pt x="634" y="45"/>
                      <a:pt x="711" y="45"/>
                      <a:pt x="771" y="45"/>
                    </a:cubicBezTo>
                    <a:cubicBezTo>
                      <a:pt x="831" y="45"/>
                      <a:pt x="914" y="37"/>
                      <a:pt x="952" y="45"/>
                    </a:cubicBezTo>
                    <a:cubicBezTo>
                      <a:pt x="990" y="53"/>
                      <a:pt x="974" y="91"/>
                      <a:pt x="997" y="91"/>
                    </a:cubicBezTo>
                    <a:cubicBezTo>
                      <a:pt x="1020" y="91"/>
                      <a:pt x="1043" y="53"/>
                      <a:pt x="1088" y="45"/>
                    </a:cubicBezTo>
                    <a:cubicBezTo>
                      <a:pt x="1133" y="37"/>
                      <a:pt x="1202" y="37"/>
                      <a:pt x="1270" y="45"/>
                    </a:cubicBezTo>
                    <a:cubicBezTo>
                      <a:pt x="1338" y="53"/>
                      <a:pt x="1436" y="83"/>
                      <a:pt x="1496" y="91"/>
                    </a:cubicBezTo>
                    <a:cubicBezTo>
                      <a:pt x="1556" y="99"/>
                      <a:pt x="1587" y="91"/>
                      <a:pt x="1632" y="91"/>
                    </a:cubicBezTo>
                    <a:cubicBezTo>
                      <a:pt x="1677" y="91"/>
                      <a:pt x="1731" y="91"/>
                      <a:pt x="1769" y="91"/>
                    </a:cubicBezTo>
                    <a:cubicBezTo>
                      <a:pt x="1807" y="91"/>
                      <a:pt x="1833" y="91"/>
                      <a:pt x="1859" y="91"/>
                    </a:cubicBezTo>
                  </a:path>
                </a:pathLst>
              </a:custGeom>
              <a:noFill/>
              <a:ln w="25400" cap="flat">
                <a:solidFill>
                  <a:schemeClr val="tx1"/>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grpSp>
        <p:grpSp>
          <p:nvGrpSpPr>
            <p:cNvPr id="43033" name="Group 25"/>
            <p:cNvGrpSpPr>
              <a:grpSpLocks/>
            </p:cNvGrpSpPr>
            <p:nvPr/>
          </p:nvGrpSpPr>
          <p:grpSpPr bwMode="auto">
            <a:xfrm>
              <a:off x="5795963" y="3213100"/>
              <a:ext cx="2881312" cy="1524000"/>
              <a:chOff x="3651" y="2024"/>
              <a:chExt cx="1815" cy="960"/>
            </a:xfrm>
          </p:grpSpPr>
          <p:sp>
            <p:nvSpPr>
              <p:cNvPr id="43020" name="Line 12"/>
              <p:cNvSpPr>
                <a:spLocks noChangeShapeType="1"/>
              </p:cNvSpPr>
              <p:nvPr/>
            </p:nvSpPr>
            <p:spPr bwMode="auto">
              <a:xfrm flipH="1">
                <a:off x="3661" y="2024"/>
                <a:ext cx="444" cy="673"/>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43021" name="Line 13"/>
              <p:cNvSpPr>
                <a:spLocks noChangeShapeType="1"/>
              </p:cNvSpPr>
              <p:nvPr/>
            </p:nvSpPr>
            <p:spPr bwMode="auto">
              <a:xfrm>
                <a:off x="4105" y="2024"/>
                <a:ext cx="1361" cy="817"/>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43022" name="Line 14"/>
              <p:cNvSpPr>
                <a:spLocks noChangeShapeType="1"/>
              </p:cNvSpPr>
              <p:nvPr/>
            </p:nvSpPr>
            <p:spPr bwMode="auto">
              <a:xfrm flipH="1">
                <a:off x="3977" y="2024"/>
                <a:ext cx="128" cy="867"/>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43023" name="Line 15"/>
              <p:cNvSpPr>
                <a:spLocks noChangeShapeType="1"/>
              </p:cNvSpPr>
              <p:nvPr/>
            </p:nvSpPr>
            <p:spPr bwMode="auto">
              <a:xfrm>
                <a:off x="4105" y="2024"/>
                <a:ext cx="752" cy="95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43031" name="Freeform 23"/>
              <p:cNvSpPr>
                <a:spLocks/>
              </p:cNvSpPr>
              <p:nvPr/>
            </p:nvSpPr>
            <p:spPr bwMode="auto">
              <a:xfrm>
                <a:off x="3651" y="2704"/>
                <a:ext cx="1814" cy="280"/>
              </a:xfrm>
              <a:custGeom>
                <a:avLst/>
                <a:gdLst>
                  <a:gd name="T0" fmla="*/ 0 w 1814"/>
                  <a:gd name="T1" fmla="*/ 0 h 280"/>
                  <a:gd name="T2" fmla="*/ 91 w 1814"/>
                  <a:gd name="T3" fmla="*/ 91 h 280"/>
                  <a:gd name="T4" fmla="*/ 182 w 1814"/>
                  <a:gd name="T5" fmla="*/ 136 h 280"/>
                  <a:gd name="T6" fmla="*/ 318 w 1814"/>
                  <a:gd name="T7" fmla="*/ 182 h 280"/>
                  <a:gd name="T8" fmla="*/ 454 w 1814"/>
                  <a:gd name="T9" fmla="*/ 227 h 280"/>
                  <a:gd name="T10" fmla="*/ 590 w 1814"/>
                  <a:gd name="T11" fmla="*/ 227 h 280"/>
                  <a:gd name="T12" fmla="*/ 681 w 1814"/>
                  <a:gd name="T13" fmla="*/ 272 h 280"/>
                  <a:gd name="T14" fmla="*/ 817 w 1814"/>
                  <a:gd name="T15" fmla="*/ 272 h 280"/>
                  <a:gd name="T16" fmla="*/ 998 w 1814"/>
                  <a:gd name="T17" fmla="*/ 272 h 280"/>
                  <a:gd name="T18" fmla="*/ 1134 w 1814"/>
                  <a:gd name="T19" fmla="*/ 272 h 280"/>
                  <a:gd name="T20" fmla="*/ 1179 w 1814"/>
                  <a:gd name="T21" fmla="*/ 272 h 280"/>
                  <a:gd name="T22" fmla="*/ 1406 w 1814"/>
                  <a:gd name="T23" fmla="*/ 272 h 280"/>
                  <a:gd name="T24" fmla="*/ 1633 w 1814"/>
                  <a:gd name="T25" fmla="*/ 227 h 280"/>
                  <a:gd name="T26" fmla="*/ 1724 w 1814"/>
                  <a:gd name="T27" fmla="*/ 182 h 280"/>
                  <a:gd name="T28" fmla="*/ 1814 w 1814"/>
                  <a:gd name="T29" fmla="*/ 136 h 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814" h="280">
                    <a:moveTo>
                      <a:pt x="0" y="0"/>
                    </a:moveTo>
                    <a:cubicBezTo>
                      <a:pt x="30" y="34"/>
                      <a:pt x="61" y="68"/>
                      <a:pt x="91" y="91"/>
                    </a:cubicBezTo>
                    <a:cubicBezTo>
                      <a:pt x="121" y="114"/>
                      <a:pt x="144" y="121"/>
                      <a:pt x="182" y="136"/>
                    </a:cubicBezTo>
                    <a:cubicBezTo>
                      <a:pt x="220" y="151"/>
                      <a:pt x="273" y="167"/>
                      <a:pt x="318" y="182"/>
                    </a:cubicBezTo>
                    <a:cubicBezTo>
                      <a:pt x="363" y="197"/>
                      <a:pt x="409" y="220"/>
                      <a:pt x="454" y="227"/>
                    </a:cubicBezTo>
                    <a:cubicBezTo>
                      <a:pt x="499" y="234"/>
                      <a:pt x="552" y="220"/>
                      <a:pt x="590" y="227"/>
                    </a:cubicBezTo>
                    <a:cubicBezTo>
                      <a:pt x="628" y="234"/>
                      <a:pt x="643" y="265"/>
                      <a:pt x="681" y="272"/>
                    </a:cubicBezTo>
                    <a:cubicBezTo>
                      <a:pt x="719" y="279"/>
                      <a:pt x="764" y="272"/>
                      <a:pt x="817" y="272"/>
                    </a:cubicBezTo>
                    <a:cubicBezTo>
                      <a:pt x="870" y="272"/>
                      <a:pt x="945" y="272"/>
                      <a:pt x="998" y="272"/>
                    </a:cubicBezTo>
                    <a:cubicBezTo>
                      <a:pt x="1051" y="272"/>
                      <a:pt x="1104" y="272"/>
                      <a:pt x="1134" y="272"/>
                    </a:cubicBezTo>
                    <a:cubicBezTo>
                      <a:pt x="1164" y="272"/>
                      <a:pt x="1134" y="272"/>
                      <a:pt x="1179" y="272"/>
                    </a:cubicBezTo>
                    <a:cubicBezTo>
                      <a:pt x="1224" y="272"/>
                      <a:pt x="1330" y="280"/>
                      <a:pt x="1406" y="272"/>
                    </a:cubicBezTo>
                    <a:cubicBezTo>
                      <a:pt x="1482" y="264"/>
                      <a:pt x="1580" y="242"/>
                      <a:pt x="1633" y="227"/>
                    </a:cubicBezTo>
                    <a:cubicBezTo>
                      <a:pt x="1686" y="212"/>
                      <a:pt x="1694" y="197"/>
                      <a:pt x="1724" y="182"/>
                    </a:cubicBezTo>
                    <a:cubicBezTo>
                      <a:pt x="1754" y="167"/>
                      <a:pt x="1799" y="144"/>
                      <a:pt x="1814" y="136"/>
                    </a:cubicBezTo>
                  </a:path>
                </a:pathLst>
              </a:custGeom>
              <a:noFill/>
              <a:ln w="25400" cap="flat">
                <a:solidFill>
                  <a:schemeClr val="tx1"/>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grpSp>
      </p:grpSp>
      <p:sp>
        <p:nvSpPr>
          <p:cNvPr id="24" name="Text Box 7"/>
          <p:cNvSpPr txBox="1">
            <a:spLocks noChangeArrowheads="1"/>
          </p:cNvSpPr>
          <p:nvPr/>
        </p:nvSpPr>
        <p:spPr bwMode="auto">
          <a:xfrm>
            <a:off x="0" y="-27384"/>
            <a:ext cx="9144000" cy="332656"/>
          </a:xfrm>
          <a:prstGeom prst="rect">
            <a:avLst/>
          </a:prstGeom>
          <a:gradFill rotWithShape="0">
            <a:gsLst>
              <a:gs pos="78000">
                <a:srgbClr val="443A31"/>
              </a:gs>
              <a:gs pos="100000">
                <a:srgbClr val="009DE0"/>
              </a:gs>
            </a:gsLst>
            <a:lin ang="0" scaled="1"/>
          </a:gradFill>
          <a:ln w="9525">
            <a:noFill/>
            <a:miter lim="800000"/>
            <a:headEnd/>
            <a:tailEnd/>
          </a:ln>
          <a:effectLst/>
        </p:spPr>
        <p:txBody>
          <a:bodyPr wrap="none" anchor="ctr"/>
          <a:lstStyle/>
          <a:p>
            <a:pPr defTabSz="787400">
              <a:spcBef>
                <a:spcPct val="50000"/>
              </a:spcBef>
              <a:tabLst>
                <a:tab pos="8380413" algn="l"/>
                <a:tab pos="8482013" algn="l"/>
              </a:tabLst>
              <a:defRPr/>
            </a:pPr>
            <a:r>
              <a:rPr lang="fr-FR" sz="1600" dirty="0">
                <a:solidFill>
                  <a:schemeClr val="bg1"/>
                </a:solidFill>
                <a:latin typeface="OpenDyslexic" pitchFamily="50" charset="0"/>
              </a:rPr>
              <a:t>Physiographie du golfe de Gascogne : le glacis</a:t>
            </a:r>
            <a:endParaRPr lang="fr-FR" sz="800" dirty="0">
              <a:solidFill>
                <a:srgbClr val="331910"/>
              </a:solidFill>
              <a:latin typeface="Arial Black" panose="020B0A040201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descr="fig1_carte_generale_g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50825" y="692150"/>
            <a:ext cx="8686800" cy="5456238"/>
          </a:xfrm>
          <a:prstGeom prst="rect">
            <a:avLst/>
          </a:prstGeom>
          <a:noFill/>
          <a:extLst>
            <a:ext uri="{909E8E84-426E-40DD-AFC4-6F175D3DCCD1}">
              <a14:hiddenFill xmlns:a14="http://schemas.microsoft.com/office/drawing/2010/main">
                <a:solidFill>
                  <a:srgbClr val="FFFFFF"/>
                </a:solidFill>
              </a14:hiddenFill>
            </a:ext>
          </a:extLst>
        </p:spPr>
      </p:pic>
      <p:sp>
        <p:nvSpPr>
          <p:cNvPr id="4" name="Text Box 7"/>
          <p:cNvSpPr txBox="1">
            <a:spLocks noChangeArrowheads="1"/>
          </p:cNvSpPr>
          <p:nvPr/>
        </p:nvSpPr>
        <p:spPr bwMode="auto">
          <a:xfrm>
            <a:off x="0" y="-27384"/>
            <a:ext cx="9144000" cy="332656"/>
          </a:xfrm>
          <a:prstGeom prst="rect">
            <a:avLst/>
          </a:prstGeom>
          <a:gradFill rotWithShape="0">
            <a:gsLst>
              <a:gs pos="78000">
                <a:srgbClr val="443A31"/>
              </a:gs>
              <a:gs pos="100000">
                <a:srgbClr val="009DE0"/>
              </a:gs>
            </a:gsLst>
            <a:lin ang="0" scaled="1"/>
          </a:gradFill>
          <a:ln w="9525">
            <a:noFill/>
            <a:miter lim="800000"/>
            <a:headEnd/>
            <a:tailEnd/>
          </a:ln>
          <a:effectLst/>
        </p:spPr>
        <p:txBody>
          <a:bodyPr wrap="none" anchor="ctr"/>
          <a:lstStyle/>
          <a:p>
            <a:pPr defTabSz="787400">
              <a:spcBef>
                <a:spcPct val="50000"/>
              </a:spcBef>
              <a:tabLst>
                <a:tab pos="8380413" algn="l"/>
                <a:tab pos="8482013" algn="l"/>
              </a:tabLst>
              <a:defRPr/>
            </a:pPr>
            <a:r>
              <a:rPr lang="fr-FR" sz="1600" dirty="0">
                <a:solidFill>
                  <a:schemeClr val="bg1"/>
                </a:solidFill>
                <a:latin typeface="OpenDyslexic" pitchFamily="50" charset="0"/>
              </a:rPr>
              <a:t>Physiographie du golfe de Gascogne : le glacis</a:t>
            </a:r>
            <a:endParaRPr lang="fr-FR" sz="800" dirty="0">
              <a:solidFill>
                <a:srgbClr val="331910"/>
              </a:solidFill>
              <a:latin typeface="Arial Black" panose="020B0A04020102020204" pitchFamily="34" charset="0"/>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20" name="Picture 4" descr="3d_zee"/>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04800" y="1628775"/>
            <a:ext cx="8839200" cy="3833813"/>
          </a:xfrm>
          <a:prstGeom prst="rect">
            <a:avLst/>
          </a:prstGeom>
          <a:noFill/>
          <a:extLst>
            <a:ext uri="{909E8E84-426E-40DD-AFC4-6F175D3DCCD1}">
              <a14:hiddenFill xmlns:a14="http://schemas.microsoft.com/office/drawing/2010/main">
                <a:solidFill>
                  <a:srgbClr val="FFFFFF"/>
                </a:solidFill>
              </a14:hiddenFill>
            </a:ext>
          </a:extLst>
        </p:spPr>
      </p:pic>
      <p:sp>
        <p:nvSpPr>
          <p:cNvPr id="4" name="Text Box 7"/>
          <p:cNvSpPr txBox="1">
            <a:spLocks noChangeArrowheads="1"/>
          </p:cNvSpPr>
          <p:nvPr/>
        </p:nvSpPr>
        <p:spPr bwMode="auto">
          <a:xfrm>
            <a:off x="0" y="-27384"/>
            <a:ext cx="9144000" cy="332656"/>
          </a:xfrm>
          <a:prstGeom prst="rect">
            <a:avLst/>
          </a:prstGeom>
          <a:gradFill rotWithShape="0">
            <a:gsLst>
              <a:gs pos="78000">
                <a:srgbClr val="443A31"/>
              </a:gs>
              <a:gs pos="100000">
                <a:srgbClr val="009DE0"/>
              </a:gs>
            </a:gsLst>
            <a:lin ang="0" scaled="1"/>
          </a:gradFill>
          <a:ln w="9525">
            <a:noFill/>
            <a:miter lim="800000"/>
            <a:headEnd/>
            <a:tailEnd/>
          </a:ln>
          <a:effectLst/>
        </p:spPr>
        <p:txBody>
          <a:bodyPr wrap="none" anchor="ctr"/>
          <a:lstStyle/>
          <a:p>
            <a:pPr defTabSz="787400">
              <a:spcBef>
                <a:spcPct val="50000"/>
              </a:spcBef>
              <a:tabLst>
                <a:tab pos="8380413" algn="l"/>
                <a:tab pos="8482013" algn="l"/>
              </a:tabLst>
              <a:defRPr/>
            </a:pPr>
            <a:r>
              <a:rPr lang="fr-FR" sz="1600" dirty="0">
                <a:solidFill>
                  <a:schemeClr val="bg1"/>
                </a:solidFill>
                <a:latin typeface="OpenDyslexic" pitchFamily="50" charset="0"/>
              </a:rPr>
              <a:t>Physiographie du golfe de Gascogne : le glacis</a:t>
            </a:r>
            <a:endParaRPr lang="fr-FR" sz="800" dirty="0">
              <a:solidFill>
                <a:srgbClr val="331910"/>
              </a:solidFill>
              <a:latin typeface="Arial Black" panose="020B0A04020102020204" pitchFamily="34" charset="0"/>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descr="channel_lobe_complex_galloway"/>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r="50427"/>
          <a:stretch/>
        </p:blipFill>
        <p:spPr bwMode="auto">
          <a:xfrm>
            <a:off x="1763688" y="305272"/>
            <a:ext cx="1800200" cy="5861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27" name="Rectangle 3"/>
          <p:cNvSpPr>
            <a:spLocks noChangeArrowheads="1"/>
          </p:cNvSpPr>
          <p:nvPr/>
        </p:nvSpPr>
        <p:spPr bwMode="auto">
          <a:xfrm>
            <a:off x="5638800" y="4191000"/>
            <a:ext cx="3352800" cy="2282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r>
              <a:rPr lang="en-GB" sz="1200" b="0">
                <a:latin typeface="Times New Roman" pitchFamily="18" charset="0"/>
                <a:cs typeface="Times New Roman" pitchFamily="18" charset="0"/>
              </a:rPr>
              <a:t>Complexe chenal/lobe synthétique d'après Galloway (1998). (A) </a:t>
            </a:r>
            <a:r>
              <a:rPr lang="en-GB" sz="1200" b="0" i="1">
                <a:latin typeface="Times New Roman" pitchFamily="18" charset="0"/>
                <a:cs typeface="Times New Roman" pitchFamily="18" charset="0"/>
              </a:rPr>
              <a:t>Slump</a:t>
            </a:r>
            <a:r>
              <a:rPr lang="en-GB" sz="1200" b="0">
                <a:latin typeface="Times New Roman" pitchFamily="18" charset="0"/>
                <a:cs typeface="Times New Roman" pitchFamily="18" charset="0"/>
              </a:rPr>
              <a:t> et </a:t>
            </a:r>
            <a:r>
              <a:rPr lang="en-GB" sz="1200" b="0" i="1">
                <a:latin typeface="Times New Roman" pitchFamily="18" charset="0"/>
                <a:cs typeface="Times New Roman" pitchFamily="18" charset="0"/>
              </a:rPr>
              <a:t>cohesive debris flows</a:t>
            </a:r>
            <a:r>
              <a:rPr lang="en-GB" sz="1200" b="0">
                <a:latin typeface="Times New Roman" pitchFamily="18" charset="0"/>
                <a:cs typeface="Times New Roman" pitchFamily="18" charset="0"/>
              </a:rPr>
              <a:t>. (B) </a:t>
            </a:r>
            <a:r>
              <a:rPr lang="en-GB" sz="1200" b="0" i="1">
                <a:latin typeface="Times New Roman" pitchFamily="18" charset="0"/>
                <a:cs typeface="Times New Roman" pitchFamily="18" charset="0"/>
              </a:rPr>
              <a:t>Debris flows</a:t>
            </a:r>
            <a:r>
              <a:rPr lang="en-GB" sz="1200" b="0">
                <a:latin typeface="Times New Roman" pitchFamily="18" charset="0"/>
                <a:cs typeface="Times New Roman" pitchFamily="18" charset="0"/>
              </a:rPr>
              <a:t>. (C) Turbidite de haute densite et </a:t>
            </a:r>
            <a:r>
              <a:rPr lang="en-GB" sz="1200" b="0" i="1">
                <a:latin typeface="Times New Roman" pitchFamily="18" charset="0"/>
                <a:cs typeface="Times New Roman" pitchFamily="18" charset="0"/>
              </a:rPr>
              <a:t>debris flows</a:t>
            </a:r>
            <a:r>
              <a:rPr lang="en-GB" sz="1200" b="0">
                <a:latin typeface="Times New Roman" pitchFamily="18" charset="0"/>
                <a:cs typeface="Times New Roman" pitchFamily="18" charset="0"/>
              </a:rPr>
              <a:t> sableux. (D) Dépôts de levées hétérolitiques. (E) Turbidite de faible densité, et dépôts hémipélagiques.(F) Turbidites de haute densité. (G) Empilement de turbidites des lobes proximaux. (H) Turbidites hétérolitiques des lobes medians. (I) Turbidites de faible densité des lobes distaux.</a:t>
            </a:r>
          </a:p>
          <a:p>
            <a:pPr eaLnBrk="0" hangingPunct="0"/>
            <a:endParaRPr lang="en-GB" sz="2400" b="0">
              <a:latin typeface="Times New Roman" pitchFamily="18" charset="0"/>
            </a:endParaRPr>
          </a:p>
        </p:txBody>
      </p:sp>
      <p:sp>
        <p:nvSpPr>
          <p:cNvPr id="5" name="Text Box 7"/>
          <p:cNvSpPr txBox="1">
            <a:spLocks noChangeArrowheads="1"/>
          </p:cNvSpPr>
          <p:nvPr/>
        </p:nvSpPr>
        <p:spPr bwMode="auto">
          <a:xfrm>
            <a:off x="0" y="-27384"/>
            <a:ext cx="9144000" cy="332656"/>
          </a:xfrm>
          <a:prstGeom prst="rect">
            <a:avLst/>
          </a:prstGeom>
          <a:gradFill rotWithShape="0">
            <a:gsLst>
              <a:gs pos="78000">
                <a:srgbClr val="443A31"/>
              </a:gs>
              <a:gs pos="100000">
                <a:srgbClr val="009DE0"/>
              </a:gs>
            </a:gsLst>
            <a:lin ang="0" scaled="1"/>
          </a:gradFill>
          <a:ln w="9525">
            <a:noFill/>
            <a:miter lim="800000"/>
            <a:headEnd/>
            <a:tailEnd/>
          </a:ln>
          <a:effectLst/>
        </p:spPr>
        <p:txBody>
          <a:bodyPr wrap="none" anchor="ctr"/>
          <a:lstStyle/>
          <a:p>
            <a:pPr defTabSz="787400">
              <a:spcBef>
                <a:spcPct val="50000"/>
              </a:spcBef>
              <a:tabLst>
                <a:tab pos="8380413" algn="l"/>
                <a:tab pos="8482013" algn="l"/>
              </a:tabLst>
              <a:defRPr/>
            </a:pPr>
            <a:r>
              <a:rPr lang="fr-FR" sz="1600" dirty="0">
                <a:solidFill>
                  <a:schemeClr val="bg1"/>
                </a:solidFill>
                <a:latin typeface="OpenDyslexic" pitchFamily="50" charset="0"/>
              </a:rPr>
              <a:t>Les systèmes turbiditiques profonds</a:t>
            </a: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7"/>
          <p:cNvSpPr txBox="1">
            <a:spLocks noChangeArrowheads="1"/>
          </p:cNvSpPr>
          <p:nvPr/>
        </p:nvSpPr>
        <p:spPr bwMode="auto">
          <a:xfrm>
            <a:off x="0" y="-27384"/>
            <a:ext cx="9144000" cy="332656"/>
          </a:xfrm>
          <a:prstGeom prst="rect">
            <a:avLst/>
          </a:prstGeom>
          <a:gradFill rotWithShape="0">
            <a:gsLst>
              <a:gs pos="78000">
                <a:srgbClr val="443A31"/>
              </a:gs>
              <a:gs pos="100000">
                <a:srgbClr val="009DE0"/>
              </a:gs>
            </a:gsLst>
            <a:lin ang="0" scaled="1"/>
          </a:gradFill>
          <a:ln w="9525">
            <a:noFill/>
            <a:miter lim="800000"/>
            <a:headEnd/>
            <a:tailEnd/>
          </a:ln>
          <a:effectLst/>
        </p:spPr>
        <p:txBody>
          <a:bodyPr wrap="none" anchor="ctr"/>
          <a:lstStyle/>
          <a:p>
            <a:pPr defTabSz="787400">
              <a:spcBef>
                <a:spcPct val="50000"/>
              </a:spcBef>
              <a:tabLst>
                <a:tab pos="8380413" algn="l"/>
                <a:tab pos="8482013" algn="l"/>
              </a:tabLst>
              <a:defRPr/>
            </a:pPr>
            <a:r>
              <a:rPr lang="fr-FR" sz="1600" dirty="0">
                <a:solidFill>
                  <a:schemeClr val="bg1"/>
                </a:solidFill>
                <a:latin typeface="OpenDyslexic" pitchFamily="50" charset="0"/>
              </a:rPr>
              <a:t>Les systèmes turbiditiques profonds</a:t>
            </a:r>
          </a:p>
        </p:txBody>
      </p:sp>
      <p:pic>
        <p:nvPicPr>
          <p:cNvPr id="2" name="AvalancheIfremer">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60586" y="620688"/>
            <a:ext cx="9015030" cy="503339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51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ChangeArrowheads="1"/>
          </p:cNvSpPr>
          <p:nvPr/>
        </p:nvSpPr>
        <p:spPr bwMode="auto">
          <a:xfrm>
            <a:off x="1919288" y="14763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fr-FR"/>
          </a:p>
        </p:txBody>
      </p:sp>
      <p:pic>
        <p:nvPicPr>
          <p:cNvPr id="54275" name="Picture 3" descr="DEBORDEMENT_ZAIRE"/>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33400" y="519113"/>
            <a:ext cx="7162800" cy="5272087"/>
          </a:xfrm>
          <a:prstGeom prst="rect">
            <a:avLst/>
          </a:prstGeom>
          <a:noFill/>
          <a:extLst>
            <a:ext uri="{909E8E84-426E-40DD-AFC4-6F175D3DCCD1}">
              <a14:hiddenFill xmlns:a14="http://schemas.microsoft.com/office/drawing/2010/main">
                <a:solidFill>
                  <a:srgbClr val="FFFFFF"/>
                </a:solidFill>
              </a14:hiddenFill>
            </a:ext>
          </a:extLst>
        </p:spPr>
      </p:pic>
      <p:sp>
        <p:nvSpPr>
          <p:cNvPr id="54276" name="Rectangle 4"/>
          <p:cNvSpPr>
            <a:spLocks noChangeArrowheads="1"/>
          </p:cNvSpPr>
          <p:nvPr/>
        </p:nvSpPr>
        <p:spPr bwMode="auto">
          <a:xfrm>
            <a:off x="457200" y="5715000"/>
            <a:ext cx="76962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r>
              <a:rPr lang="en-GB" sz="1200" b="0">
                <a:latin typeface="Times New Roman" pitchFamily="18" charset="0"/>
                <a:cs typeface="Times New Roman" pitchFamily="18" charset="0"/>
              </a:rPr>
              <a:t>Schéma conceptuel illustrant le processus de débordement permettant la construction des levées (d'après Migeon, 2000). Un même écoulement turbiditique peut générer plusieurs débordements successifs (1, 2, 3). La succession de ces débordements, suivi de la décantation du "nuage turbiditique" (4) provoque la mise en place de séquences argilo-silteuses normalement granoclassées.</a:t>
            </a:r>
            <a:endParaRPr lang="en-GB" sz="2400" b="0">
              <a:latin typeface="Times New Roman" pitchFamily="18" charset="0"/>
            </a:endParaRPr>
          </a:p>
        </p:txBody>
      </p:sp>
      <p:sp>
        <p:nvSpPr>
          <p:cNvPr id="6" name="Text Box 7"/>
          <p:cNvSpPr txBox="1">
            <a:spLocks noChangeArrowheads="1"/>
          </p:cNvSpPr>
          <p:nvPr/>
        </p:nvSpPr>
        <p:spPr bwMode="auto">
          <a:xfrm>
            <a:off x="0" y="-27384"/>
            <a:ext cx="9144000" cy="332656"/>
          </a:xfrm>
          <a:prstGeom prst="rect">
            <a:avLst/>
          </a:prstGeom>
          <a:gradFill rotWithShape="0">
            <a:gsLst>
              <a:gs pos="78000">
                <a:srgbClr val="443A31"/>
              </a:gs>
              <a:gs pos="100000">
                <a:srgbClr val="009DE0"/>
              </a:gs>
            </a:gsLst>
            <a:lin ang="0" scaled="1"/>
          </a:gradFill>
          <a:ln w="9525">
            <a:noFill/>
            <a:miter lim="800000"/>
            <a:headEnd/>
            <a:tailEnd/>
          </a:ln>
          <a:effectLst/>
        </p:spPr>
        <p:txBody>
          <a:bodyPr wrap="none" anchor="ctr"/>
          <a:lstStyle/>
          <a:p>
            <a:pPr defTabSz="787400">
              <a:spcBef>
                <a:spcPct val="50000"/>
              </a:spcBef>
              <a:tabLst>
                <a:tab pos="8380413" algn="l"/>
                <a:tab pos="8482013" algn="l"/>
              </a:tabLst>
              <a:defRPr/>
            </a:pPr>
            <a:r>
              <a:rPr lang="fr-FR" sz="1600" dirty="0">
                <a:solidFill>
                  <a:schemeClr val="bg1"/>
                </a:solidFill>
                <a:latin typeface="OpenDyslexic" pitchFamily="50" charset="0"/>
              </a:rPr>
              <a:t>Les systèmes turbiditiques profonds</a:t>
            </a: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2" descr="29"/>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152400"/>
            <a:ext cx="9144000" cy="6461125"/>
          </a:xfrm>
          <a:prstGeom prst="rect">
            <a:avLst/>
          </a:prstGeom>
          <a:noFill/>
          <a:extLst>
            <a:ext uri="{909E8E84-426E-40DD-AFC4-6F175D3DCCD1}">
              <a14:hiddenFill xmlns:a14="http://schemas.microsoft.com/office/drawing/2010/main">
                <a:solidFill>
                  <a:srgbClr val="FFFFFF"/>
                </a:solidFill>
              </a14:hiddenFill>
            </a:ext>
          </a:extLst>
        </p:spPr>
      </p:pic>
      <p:sp>
        <p:nvSpPr>
          <p:cNvPr id="55300" name="Rectangle 4"/>
          <p:cNvSpPr>
            <a:spLocks noChangeArrowheads="1"/>
          </p:cNvSpPr>
          <p:nvPr/>
        </p:nvSpPr>
        <p:spPr bwMode="auto">
          <a:xfrm>
            <a:off x="7467600" y="6248400"/>
            <a:ext cx="18288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r>
              <a:rPr lang="en-GB" sz="1200" b="0">
                <a:latin typeface="Times New Roman" pitchFamily="18" charset="0"/>
                <a:cs typeface="Times New Roman" pitchFamily="18" charset="0"/>
              </a:rPr>
              <a:t>(T. Salles Comm. pers).</a:t>
            </a:r>
            <a:endParaRPr lang="en-GB" sz="2400" b="0">
              <a:latin typeface="Times New Roman" pitchFamily="18" charset="0"/>
            </a:endParaRPr>
          </a:p>
        </p:txBody>
      </p:sp>
      <p:sp>
        <p:nvSpPr>
          <p:cNvPr id="5" name="Text Box 7"/>
          <p:cNvSpPr txBox="1">
            <a:spLocks noChangeArrowheads="1"/>
          </p:cNvSpPr>
          <p:nvPr/>
        </p:nvSpPr>
        <p:spPr bwMode="auto">
          <a:xfrm>
            <a:off x="0" y="-27384"/>
            <a:ext cx="9144000" cy="332656"/>
          </a:xfrm>
          <a:prstGeom prst="rect">
            <a:avLst/>
          </a:prstGeom>
          <a:gradFill rotWithShape="0">
            <a:gsLst>
              <a:gs pos="78000">
                <a:srgbClr val="443A31"/>
              </a:gs>
              <a:gs pos="100000">
                <a:srgbClr val="009DE0"/>
              </a:gs>
            </a:gsLst>
            <a:lin ang="0" scaled="1"/>
          </a:gradFill>
          <a:ln w="9525">
            <a:noFill/>
            <a:miter lim="800000"/>
            <a:headEnd/>
            <a:tailEnd/>
          </a:ln>
          <a:effectLst/>
        </p:spPr>
        <p:txBody>
          <a:bodyPr wrap="none" anchor="ctr"/>
          <a:lstStyle/>
          <a:p>
            <a:pPr defTabSz="787400">
              <a:spcBef>
                <a:spcPct val="50000"/>
              </a:spcBef>
              <a:tabLst>
                <a:tab pos="8380413" algn="l"/>
                <a:tab pos="8482013" algn="l"/>
              </a:tabLst>
              <a:defRPr/>
            </a:pPr>
            <a:r>
              <a:rPr lang="fr-FR" sz="1600" dirty="0">
                <a:solidFill>
                  <a:schemeClr val="bg1"/>
                </a:solidFill>
                <a:latin typeface="OpenDyslexic" pitchFamily="50" charset="0"/>
              </a:rPr>
              <a:t>Les systèmes turbiditiques profonds</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63" name="Text Box 7"/>
          <p:cNvSpPr txBox="1">
            <a:spLocks noChangeArrowheads="1"/>
          </p:cNvSpPr>
          <p:nvPr/>
        </p:nvSpPr>
        <p:spPr bwMode="auto">
          <a:xfrm>
            <a:off x="4643438" y="620713"/>
            <a:ext cx="2952750" cy="95410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fr-FR" sz="1400" b="0" dirty="0">
                <a:solidFill>
                  <a:srgbClr val="443A31"/>
                </a:solidFill>
                <a:latin typeface="OpenDyslexic" panose="00000500000000000000" pitchFamily="50" charset="0"/>
              </a:rPr>
              <a:t>Océan Arctique : prolongement nord de l'océan Atlantique</a:t>
            </a:r>
          </a:p>
          <a:p>
            <a:pPr algn="ctr"/>
            <a:r>
              <a:rPr lang="fr-FR" sz="1400" b="0" dirty="0">
                <a:solidFill>
                  <a:srgbClr val="443A31"/>
                </a:solidFill>
                <a:latin typeface="OpenDyslexic" panose="00000500000000000000" pitchFamily="50" charset="0"/>
              </a:rPr>
              <a:t>(</a:t>
            </a:r>
            <a:r>
              <a:rPr lang="fr-FR" sz="1400" b="0" dirty="0" err="1">
                <a:solidFill>
                  <a:srgbClr val="443A31"/>
                </a:solidFill>
                <a:latin typeface="OpenDyslexic" panose="00000500000000000000" pitchFamily="50" charset="0"/>
              </a:rPr>
              <a:t>Arktos</a:t>
            </a:r>
            <a:r>
              <a:rPr lang="fr-FR" sz="1400" b="0" dirty="0">
                <a:solidFill>
                  <a:srgbClr val="443A31"/>
                </a:solidFill>
                <a:latin typeface="OpenDyslexic" panose="00000500000000000000" pitchFamily="50" charset="0"/>
              </a:rPr>
              <a:t> – ours en latin)</a:t>
            </a:r>
          </a:p>
        </p:txBody>
      </p:sp>
      <p:sp>
        <p:nvSpPr>
          <p:cNvPr id="45064" name="Text Box 8"/>
          <p:cNvSpPr txBox="1">
            <a:spLocks noChangeArrowheads="1"/>
          </p:cNvSpPr>
          <p:nvPr/>
        </p:nvSpPr>
        <p:spPr bwMode="auto">
          <a:xfrm>
            <a:off x="1546225" y="5301208"/>
            <a:ext cx="3097213" cy="1169551"/>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fr-FR" sz="1400" b="0" dirty="0">
                <a:solidFill>
                  <a:srgbClr val="443A31"/>
                </a:solidFill>
                <a:latin typeface="OpenDyslexic" panose="00000500000000000000" pitchFamily="50" charset="0"/>
              </a:rPr>
              <a:t>Océan Antarctique :</a:t>
            </a:r>
          </a:p>
          <a:p>
            <a:pPr algn="ctr"/>
            <a:r>
              <a:rPr lang="fr-FR" sz="1400" b="0" dirty="0">
                <a:solidFill>
                  <a:srgbClr val="443A31"/>
                </a:solidFill>
                <a:latin typeface="OpenDyslexic" panose="00000500000000000000" pitchFamily="50" charset="0"/>
              </a:rPr>
              <a:t>prolongement sud des océans Atlantique, Indien et Pacifique</a:t>
            </a:r>
          </a:p>
          <a:p>
            <a:pPr algn="ctr"/>
            <a:r>
              <a:rPr lang="fr-FR" sz="1400" b="0" dirty="0">
                <a:solidFill>
                  <a:srgbClr val="443A31"/>
                </a:solidFill>
                <a:latin typeface="OpenDyslexic" panose="00000500000000000000" pitchFamily="50" charset="0"/>
              </a:rPr>
              <a:t>(Anti – </a:t>
            </a:r>
            <a:r>
              <a:rPr lang="fr-FR" sz="1400" b="0" dirty="0" err="1">
                <a:solidFill>
                  <a:srgbClr val="443A31"/>
                </a:solidFill>
                <a:latin typeface="OpenDyslexic" panose="00000500000000000000" pitchFamily="50" charset="0"/>
              </a:rPr>
              <a:t>Arktos</a:t>
            </a:r>
            <a:r>
              <a:rPr lang="fr-FR" sz="1400" b="0" dirty="0">
                <a:solidFill>
                  <a:srgbClr val="443A31"/>
                </a:solidFill>
                <a:latin typeface="OpenDyslexic" panose="00000500000000000000" pitchFamily="50" charset="0"/>
              </a:rPr>
              <a:t>)</a:t>
            </a:r>
          </a:p>
        </p:txBody>
      </p:sp>
      <p:sp>
        <p:nvSpPr>
          <p:cNvPr id="7" name="Text Box 7"/>
          <p:cNvSpPr txBox="1">
            <a:spLocks noChangeArrowheads="1"/>
          </p:cNvSpPr>
          <p:nvPr/>
        </p:nvSpPr>
        <p:spPr bwMode="auto">
          <a:xfrm>
            <a:off x="0" y="-27384"/>
            <a:ext cx="9144000" cy="332656"/>
          </a:xfrm>
          <a:prstGeom prst="rect">
            <a:avLst/>
          </a:prstGeom>
          <a:gradFill rotWithShape="0">
            <a:gsLst>
              <a:gs pos="78000">
                <a:srgbClr val="443A31"/>
              </a:gs>
              <a:gs pos="100000">
                <a:srgbClr val="009DE0"/>
              </a:gs>
            </a:gsLst>
            <a:lin ang="0" scaled="1"/>
          </a:gradFill>
          <a:ln w="9525">
            <a:noFill/>
            <a:miter lim="800000"/>
            <a:headEnd/>
            <a:tailEnd/>
          </a:ln>
          <a:effectLst/>
        </p:spPr>
        <p:txBody>
          <a:bodyPr wrap="none" anchor="ctr"/>
          <a:lstStyle/>
          <a:p>
            <a:pPr defTabSz="787400">
              <a:spcBef>
                <a:spcPct val="50000"/>
              </a:spcBef>
              <a:tabLst>
                <a:tab pos="8380413" algn="l"/>
                <a:tab pos="8482013" algn="l"/>
              </a:tabLst>
              <a:defRPr/>
            </a:pPr>
            <a:r>
              <a:rPr lang="fr-FR" sz="1600" dirty="0">
                <a:solidFill>
                  <a:schemeClr val="bg1"/>
                </a:solidFill>
                <a:latin typeface="OpenDyslexic" pitchFamily="50" charset="0"/>
              </a:rPr>
              <a:t>Généralités sur les bassins océaniques</a:t>
            </a:r>
            <a:r>
              <a:rPr lang="fr-FR" sz="800" dirty="0">
                <a:solidFill>
                  <a:schemeClr val="bg1"/>
                </a:solidFill>
              </a:rPr>
              <a:t>	 </a:t>
            </a:r>
            <a:endParaRPr lang="fr-FR" sz="800" dirty="0">
              <a:solidFill>
                <a:srgbClr val="331910"/>
              </a:solidFill>
              <a:latin typeface="Arial Black" panose="020B0A04020102020204" pitchFamily="34" charset="0"/>
            </a:endParaRPr>
          </a:p>
        </p:txBody>
      </p:sp>
      <p:pic>
        <p:nvPicPr>
          <p:cNvPr id="9" name="Imag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106" y="333374"/>
            <a:ext cx="4364130" cy="4391769"/>
          </a:xfrm>
          <a:prstGeom prst="rect">
            <a:avLst/>
          </a:prstGeom>
        </p:spPr>
      </p:pic>
      <p:pic>
        <p:nvPicPr>
          <p:cNvPr id="11" name="Imag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84740" y="2492896"/>
            <a:ext cx="4249854" cy="39778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506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506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63" grpId="0" animBg="1"/>
      <p:bldP spid="45064"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descr="carte_Le_Pichon"/>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52400" y="838200"/>
            <a:ext cx="8839200" cy="5321300"/>
          </a:xfrm>
          <a:prstGeom prst="rect">
            <a:avLst/>
          </a:prstGeom>
          <a:noFill/>
          <a:extLst>
            <a:ext uri="{909E8E84-426E-40DD-AFC4-6F175D3DCCD1}">
              <a14:hiddenFill xmlns:a14="http://schemas.microsoft.com/office/drawing/2010/main">
                <a:solidFill>
                  <a:srgbClr val="FFFFFF"/>
                </a:solidFill>
              </a14:hiddenFill>
            </a:ext>
          </a:extLst>
        </p:spPr>
      </p:pic>
      <p:sp>
        <p:nvSpPr>
          <p:cNvPr id="51205" name="Freeform 5"/>
          <p:cNvSpPr>
            <a:spLocks/>
          </p:cNvSpPr>
          <p:nvPr/>
        </p:nvSpPr>
        <p:spPr bwMode="auto">
          <a:xfrm>
            <a:off x="3840163" y="3495675"/>
            <a:ext cx="385762" cy="663575"/>
          </a:xfrm>
          <a:custGeom>
            <a:avLst/>
            <a:gdLst>
              <a:gd name="T0" fmla="*/ 189 w 243"/>
              <a:gd name="T1" fmla="*/ 3 h 418"/>
              <a:gd name="T2" fmla="*/ 165 w 243"/>
              <a:gd name="T3" fmla="*/ 2 h 418"/>
              <a:gd name="T4" fmla="*/ 133 w 243"/>
              <a:gd name="T5" fmla="*/ 14 h 418"/>
              <a:gd name="T6" fmla="*/ 103 w 243"/>
              <a:gd name="T7" fmla="*/ 52 h 418"/>
              <a:gd name="T8" fmla="*/ 67 w 243"/>
              <a:gd name="T9" fmla="*/ 80 h 418"/>
              <a:gd name="T10" fmla="*/ 63 w 243"/>
              <a:gd name="T11" fmla="*/ 106 h 418"/>
              <a:gd name="T12" fmla="*/ 53 w 243"/>
              <a:gd name="T13" fmla="*/ 142 h 418"/>
              <a:gd name="T14" fmla="*/ 65 w 243"/>
              <a:gd name="T15" fmla="*/ 166 h 418"/>
              <a:gd name="T16" fmla="*/ 81 w 243"/>
              <a:gd name="T17" fmla="*/ 192 h 418"/>
              <a:gd name="T18" fmla="*/ 83 w 243"/>
              <a:gd name="T19" fmla="*/ 222 h 418"/>
              <a:gd name="T20" fmla="*/ 63 w 243"/>
              <a:gd name="T21" fmla="*/ 234 h 418"/>
              <a:gd name="T22" fmla="*/ 39 w 243"/>
              <a:gd name="T23" fmla="*/ 292 h 418"/>
              <a:gd name="T24" fmla="*/ 25 w 243"/>
              <a:gd name="T25" fmla="*/ 320 h 418"/>
              <a:gd name="T26" fmla="*/ 3 w 243"/>
              <a:gd name="T27" fmla="*/ 368 h 418"/>
              <a:gd name="T28" fmla="*/ 45 w 243"/>
              <a:gd name="T29" fmla="*/ 404 h 418"/>
              <a:gd name="T30" fmla="*/ 61 w 243"/>
              <a:gd name="T31" fmla="*/ 416 h 418"/>
              <a:gd name="T32" fmla="*/ 109 w 243"/>
              <a:gd name="T33" fmla="*/ 416 h 418"/>
              <a:gd name="T34" fmla="*/ 149 w 243"/>
              <a:gd name="T35" fmla="*/ 406 h 418"/>
              <a:gd name="T36" fmla="*/ 161 w 243"/>
              <a:gd name="T37" fmla="*/ 374 h 418"/>
              <a:gd name="T38" fmla="*/ 167 w 243"/>
              <a:gd name="T39" fmla="*/ 338 h 418"/>
              <a:gd name="T40" fmla="*/ 181 w 243"/>
              <a:gd name="T41" fmla="*/ 274 h 418"/>
              <a:gd name="T42" fmla="*/ 181 w 243"/>
              <a:gd name="T43" fmla="*/ 230 h 418"/>
              <a:gd name="T44" fmla="*/ 189 w 243"/>
              <a:gd name="T45" fmla="*/ 184 h 418"/>
              <a:gd name="T46" fmla="*/ 199 w 243"/>
              <a:gd name="T47" fmla="*/ 156 h 418"/>
              <a:gd name="T48" fmla="*/ 201 w 243"/>
              <a:gd name="T49" fmla="*/ 118 h 418"/>
              <a:gd name="T50" fmla="*/ 213 w 243"/>
              <a:gd name="T51" fmla="*/ 90 h 418"/>
              <a:gd name="T52" fmla="*/ 239 w 243"/>
              <a:gd name="T53" fmla="*/ 60 h 418"/>
              <a:gd name="T54" fmla="*/ 239 w 243"/>
              <a:gd name="T55" fmla="*/ 42 h 418"/>
              <a:gd name="T56" fmla="*/ 221 w 243"/>
              <a:gd name="T57" fmla="*/ 20 h 418"/>
              <a:gd name="T58" fmla="*/ 189 w 243"/>
              <a:gd name="T59" fmla="*/ 3 h 4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43" h="418">
                <a:moveTo>
                  <a:pt x="189" y="3"/>
                </a:moveTo>
                <a:cubicBezTo>
                  <a:pt x="180" y="0"/>
                  <a:pt x="174" y="0"/>
                  <a:pt x="165" y="2"/>
                </a:cubicBezTo>
                <a:cubicBezTo>
                  <a:pt x="156" y="4"/>
                  <a:pt x="143" y="6"/>
                  <a:pt x="133" y="14"/>
                </a:cubicBezTo>
                <a:cubicBezTo>
                  <a:pt x="123" y="22"/>
                  <a:pt x="114" y="41"/>
                  <a:pt x="103" y="52"/>
                </a:cubicBezTo>
                <a:cubicBezTo>
                  <a:pt x="92" y="63"/>
                  <a:pt x="74" y="71"/>
                  <a:pt x="67" y="80"/>
                </a:cubicBezTo>
                <a:cubicBezTo>
                  <a:pt x="60" y="89"/>
                  <a:pt x="65" y="96"/>
                  <a:pt x="63" y="106"/>
                </a:cubicBezTo>
                <a:cubicBezTo>
                  <a:pt x="61" y="116"/>
                  <a:pt x="53" y="132"/>
                  <a:pt x="53" y="142"/>
                </a:cubicBezTo>
                <a:cubicBezTo>
                  <a:pt x="53" y="152"/>
                  <a:pt x="60" y="158"/>
                  <a:pt x="65" y="166"/>
                </a:cubicBezTo>
                <a:cubicBezTo>
                  <a:pt x="70" y="174"/>
                  <a:pt x="78" y="183"/>
                  <a:pt x="81" y="192"/>
                </a:cubicBezTo>
                <a:cubicBezTo>
                  <a:pt x="84" y="201"/>
                  <a:pt x="86" y="215"/>
                  <a:pt x="83" y="222"/>
                </a:cubicBezTo>
                <a:cubicBezTo>
                  <a:pt x="80" y="229"/>
                  <a:pt x="70" y="222"/>
                  <a:pt x="63" y="234"/>
                </a:cubicBezTo>
                <a:cubicBezTo>
                  <a:pt x="56" y="246"/>
                  <a:pt x="45" y="278"/>
                  <a:pt x="39" y="292"/>
                </a:cubicBezTo>
                <a:cubicBezTo>
                  <a:pt x="33" y="306"/>
                  <a:pt x="31" y="307"/>
                  <a:pt x="25" y="320"/>
                </a:cubicBezTo>
                <a:cubicBezTo>
                  <a:pt x="19" y="333"/>
                  <a:pt x="0" y="354"/>
                  <a:pt x="3" y="368"/>
                </a:cubicBezTo>
                <a:cubicBezTo>
                  <a:pt x="6" y="382"/>
                  <a:pt x="35" y="396"/>
                  <a:pt x="45" y="404"/>
                </a:cubicBezTo>
                <a:cubicBezTo>
                  <a:pt x="55" y="412"/>
                  <a:pt x="50" y="414"/>
                  <a:pt x="61" y="416"/>
                </a:cubicBezTo>
                <a:cubicBezTo>
                  <a:pt x="72" y="418"/>
                  <a:pt x="94" y="418"/>
                  <a:pt x="109" y="416"/>
                </a:cubicBezTo>
                <a:cubicBezTo>
                  <a:pt x="124" y="414"/>
                  <a:pt x="140" y="413"/>
                  <a:pt x="149" y="406"/>
                </a:cubicBezTo>
                <a:cubicBezTo>
                  <a:pt x="158" y="399"/>
                  <a:pt x="158" y="385"/>
                  <a:pt x="161" y="374"/>
                </a:cubicBezTo>
                <a:cubicBezTo>
                  <a:pt x="164" y="363"/>
                  <a:pt x="164" y="355"/>
                  <a:pt x="167" y="338"/>
                </a:cubicBezTo>
                <a:cubicBezTo>
                  <a:pt x="170" y="321"/>
                  <a:pt x="179" y="292"/>
                  <a:pt x="181" y="274"/>
                </a:cubicBezTo>
                <a:cubicBezTo>
                  <a:pt x="183" y="256"/>
                  <a:pt x="180" y="245"/>
                  <a:pt x="181" y="230"/>
                </a:cubicBezTo>
                <a:cubicBezTo>
                  <a:pt x="182" y="215"/>
                  <a:pt x="186" y="196"/>
                  <a:pt x="189" y="184"/>
                </a:cubicBezTo>
                <a:cubicBezTo>
                  <a:pt x="192" y="172"/>
                  <a:pt x="197" y="167"/>
                  <a:pt x="199" y="156"/>
                </a:cubicBezTo>
                <a:cubicBezTo>
                  <a:pt x="201" y="145"/>
                  <a:pt x="199" y="129"/>
                  <a:pt x="201" y="118"/>
                </a:cubicBezTo>
                <a:cubicBezTo>
                  <a:pt x="203" y="107"/>
                  <a:pt x="207" y="100"/>
                  <a:pt x="213" y="90"/>
                </a:cubicBezTo>
                <a:cubicBezTo>
                  <a:pt x="219" y="80"/>
                  <a:pt x="235" y="68"/>
                  <a:pt x="239" y="60"/>
                </a:cubicBezTo>
                <a:cubicBezTo>
                  <a:pt x="243" y="52"/>
                  <a:pt x="242" y="49"/>
                  <a:pt x="239" y="42"/>
                </a:cubicBezTo>
                <a:cubicBezTo>
                  <a:pt x="236" y="35"/>
                  <a:pt x="228" y="26"/>
                  <a:pt x="221" y="20"/>
                </a:cubicBezTo>
                <a:cubicBezTo>
                  <a:pt x="214" y="14"/>
                  <a:pt x="198" y="6"/>
                  <a:pt x="189" y="3"/>
                </a:cubicBezTo>
                <a:close/>
              </a:path>
            </a:pathLst>
          </a:cu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51206" name="Freeform 6"/>
          <p:cNvSpPr>
            <a:spLocks/>
          </p:cNvSpPr>
          <p:nvPr/>
        </p:nvSpPr>
        <p:spPr bwMode="auto">
          <a:xfrm>
            <a:off x="3446463" y="3429000"/>
            <a:ext cx="244475" cy="409575"/>
          </a:xfrm>
          <a:custGeom>
            <a:avLst/>
            <a:gdLst>
              <a:gd name="T0" fmla="*/ 74 w 154"/>
              <a:gd name="T1" fmla="*/ 0 h 258"/>
              <a:gd name="T2" fmla="*/ 49 w 154"/>
              <a:gd name="T3" fmla="*/ 20 h 258"/>
              <a:gd name="T4" fmla="*/ 33 w 154"/>
              <a:gd name="T5" fmla="*/ 46 h 258"/>
              <a:gd name="T6" fmla="*/ 17 w 154"/>
              <a:gd name="T7" fmla="*/ 88 h 258"/>
              <a:gd name="T8" fmla="*/ 5 w 154"/>
              <a:gd name="T9" fmla="*/ 130 h 258"/>
              <a:gd name="T10" fmla="*/ 1 w 154"/>
              <a:gd name="T11" fmla="*/ 168 h 258"/>
              <a:gd name="T12" fmla="*/ 13 w 154"/>
              <a:gd name="T13" fmla="*/ 178 h 258"/>
              <a:gd name="T14" fmla="*/ 69 w 154"/>
              <a:gd name="T15" fmla="*/ 220 h 258"/>
              <a:gd name="T16" fmla="*/ 111 w 154"/>
              <a:gd name="T17" fmla="*/ 254 h 258"/>
              <a:gd name="T18" fmla="*/ 147 w 154"/>
              <a:gd name="T19" fmla="*/ 244 h 258"/>
              <a:gd name="T20" fmla="*/ 151 w 154"/>
              <a:gd name="T21" fmla="*/ 208 h 258"/>
              <a:gd name="T22" fmla="*/ 131 w 154"/>
              <a:gd name="T23" fmla="*/ 164 h 258"/>
              <a:gd name="T24" fmla="*/ 127 w 154"/>
              <a:gd name="T25" fmla="*/ 124 h 258"/>
              <a:gd name="T26" fmla="*/ 123 w 154"/>
              <a:gd name="T27" fmla="*/ 86 h 258"/>
              <a:gd name="T28" fmla="*/ 121 w 154"/>
              <a:gd name="T29" fmla="*/ 64 h 258"/>
              <a:gd name="T30" fmla="*/ 99 w 154"/>
              <a:gd name="T31" fmla="*/ 32 h 258"/>
              <a:gd name="T32" fmla="*/ 93 w 154"/>
              <a:gd name="T33" fmla="*/ 20 h 258"/>
              <a:gd name="T34" fmla="*/ 74 w 154"/>
              <a:gd name="T35" fmla="*/ 0 h 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54" h="258">
                <a:moveTo>
                  <a:pt x="74" y="0"/>
                </a:moveTo>
                <a:cubicBezTo>
                  <a:pt x="67" y="0"/>
                  <a:pt x="56" y="12"/>
                  <a:pt x="49" y="20"/>
                </a:cubicBezTo>
                <a:cubicBezTo>
                  <a:pt x="42" y="28"/>
                  <a:pt x="38" y="35"/>
                  <a:pt x="33" y="46"/>
                </a:cubicBezTo>
                <a:cubicBezTo>
                  <a:pt x="28" y="57"/>
                  <a:pt x="22" y="74"/>
                  <a:pt x="17" y="88"/>
                </a:cubicBezTo>
                <a:cubicBezTo>
                  <a:pt x="12" y="102"/>
                  <a:pt x="8" y="117"/>
                  <a:pt x="5" y="130"/>
                </a:cubicBezTo>
                <a:cubicBezTo>
                  <a:pt x="2" y="143"/>
                  <a:pt x="0" y="160"/>
                  <a:pt x="1" y="168"/>
                </a:cubicBezTo>
                <a:cubicBezTo>
                  <a:pt x="2" y="176"/>
                  <a:pt x="2" y="169"/>
                  <a:pt x="13" y="178"/>
                </a:cubicBezTo>
                <a:cubicBezTo>
                  <a:pt x="24" y="187"/>
                  <a:pt x="53" y="207"/>
                  <a:pt x="69" y="220"/>
                </a:cubicBezTo>
                <a:cubicBezTo>
                  <a:pt x="85" y="233"/>
                  <a:pt x="98" y="250"/>
                  <a:pt x="111" y="254"/>
                </a:cubicBezTo>
                <a:cubicBezTo>
                  <a:pt x="124" y="258"/>
                  <a:pt x="140" y="252"/>
                  <a:pt x="147" y="244"/>
                </a:cubicBezTo>
                <a:cubicBezTo>
                  <a:pt x="154" y="236"/>
                  <a:pt x="154" y="221"/>
                  <a:pt x="151" y="208"/>
                </a:cubicBezTo>
                <a:cubicBezTo>
                  <a:pt x="148" y="195"/>
                  <a:pt x="135" y="178"/>
                  <a:pt x="131" y="164"/>
                </a:cubicBezTo>
                <a:cubicBezTo>
                  <a:pt x="127" y="150"/>
                  <a:pt x="128" y="137"/>
                  <a:pt x="127" y="124"/>
                </a:cubicBezTo>
                <a:cubicBezTo>
                  <a:pt x="126" y="111"/>
                  <a:pt x="124" y="96"/>
                  <a:pt x="123" y="86"/>
                </a:cubicBezTo>
                <a:cubicBezTo>
                  <a:pt x="122" y="76"/>
                  <a:pt x="125" y="73"/>
                  <a:pt x="121" y="64"/>
                </a:cubicBezTo>
                <a:cubicBezTo>
                  <a:pt x="117" y="55"/>
                  <a:pt x="104" y="39"/>
                  <a:pt x="99" y="32"/>
                </a:cubicBezTo>
                <a:cubicBezTo>
                  <a:pt x="94" y="25"/>
                  <a:pt x="97" y="25"/>
                  <a:pt x="93" y="20"/>
                </a:cubicBezTo>
                <a:cubicBezTo>
                  <a:pt x="89" y="15"/>
                  <a:pt x="81" y="0"/>
                  <a:pt x="74" y="0"/>
                </a:cubicBezTo>
                <a:close/>
              </a:path>
            </a:pathLst>
          </a:cu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51208" name="Freeform 8"/>
          <p:cNvSpPr>
            <a:spLocks/>
          </p:cNvSpPr>
          <p:nvPr/>
        </p:nvSpPr>
        <p:spPr bwMode="auto">
          <a:xfrm>
            <a:off x="2673350" y="3136900"/>
            <a:ext cx="95250" cy="57150"/>
          </a:xfrm>
          <a:custGeom>
            <a:avLst/>
            <a:gdLst>
              <a:gd name="T0" fmla="*/ 38 w 60"/>
              <a:gd name="T1" fmla="*/ 36 h 36"/>
              <a:gd name="T2" fmla="*/ 20 w 60"/>
              <a:gd name="T3" fmla="*/ 36 h 36"/>
              <a:gd name="T4" fmla="*/ 0 w 60"/>
              <a:gd name="T5" fmla="*/ 16 h 36"/>
              <a:gd name="T6" fmla="*/ 12 w 60"/>
              <a:gd name="T7" fmla="*/ 2 h 36"/>
              <a:gd name="T8" fmla="*/ 32 w 60"/>
              <a:gd name="T9" fmla="*/ 0 h 36"/>
              <a:gd name="T10" fmla="*/ 54 w 60"/>
              <a:gd name="T11" fmla="*/ 0 h 36"/>
              <a:gd name="T12" fmla="*/ 60 w 60"/>
              <a:gd name="T13" fmla="*/ 14 h 36"/>
              <a:gd name="T14" fmla="*/ 60 w 60"/>
              <a:gd name="T15" fmla="*/ 30 h 36"/>
              <a:gd name="T16" fmla="*/ 38 w 60"/>
              <a:gd name="T17" fmla="*/ 36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0" h="36">
                <a:moveTo>
                  <a:pt x="38" y="36"/>
                </a:moveTo>
                <a:lnTo>
                  <a:pt x="20" y="36"/>
                </a:lnTo>
                <a:lnTo>
                  <a:pt x="0" y="16"/>
                </a:lnTo>
                <a:lnTo>
                  <a:pt x="12" y="2"/>
                </a:lnTo>
                <a:lnTo>
                  <a:pt x="32" y="0"/>
                </a:lnTo>
                <a:lnTo>
                  <a:pt x="54" y="0"/>
                </a:lnTo>
                <a:lnTo>
                  <a:pt x="60" y="14"/>
                </a:lnTo>
                <a:lnTo>
                  <a:pt x="60" y="30"/>
                </a:lnTo>
                <a:lnTo>
                  <a:pt x="38" y="36"/>
                </a:lnTo>
                <a:close/>
              </a:path>
            </a:pathLst>
          </a:cu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51209" name="Freeform 9"/>
          <p:cNvSpPr>
            <a:spLocks/>
          </p:cNvSpPr>
          <p:nvPr/>
        </p:nvSpPr>
        <p:spPr bwMode="auto">
          <a:xfrm>
            <a:off x="2098675" y="2801938"/>
            <a:ext cx="50800" cy="65087"/>
          </a:xfrm>
          <a:custGeom>
            <a:avLst/>
            <a:gdLst>
              <a:gd name="T0" fmla="*/ 14 w 32"/>
              <a:gd name="T1" fmla="*/ 11 h 41"/>
              <a:gd name="T2" fmla="*/ 0 w 32"/>
              <a:gd name="T3" fmla="*/ 25 h 41"/>
              <a:gd name="T4" fmla="*/ 32 w 32"/>
              <a:gd name="T5" fmla="*/ 33 h 41"/>
              <a:gd name="T6" fmla="*/ 14 w 32"/>
              <a:gd name="T7" fmla="*/ 11 h 41"/>
            </a:gdLst>
            <a:ahLst/>
            <a:cxnLst>
              <a:cxn ang="0">
                <a:pos x="T0" y="T1"/>
              </a:cxn>
              <a:cxn ang="0">
                <a:pos x="T2" y="T3"/>
              </a:cxn>
              <a:cxn ang="0">
                <a:pos x="T4" y="T5"/>
              </a:cxn>
              <a:cxn ang="0">
                <a:pos x="T6" y="T7"/>
              </a:cxn>
            </a:cxnLst>
            <a:rect l="0" t="0" r="r" b="b"/>
            <a:pathLst>
              <a:path w="32" h="41">
                <a:moveTo>
                  <a:pt x="14" y="11"/>
                </a:moveTo>
                <a:cubicBezTo>
                  <a:pt x="0" y="20"/>
                  <a:pt x="4" y="14"/>
                  <a:pt x="0" y="25"/>
                </a:cubicBezTo>
                <a:cubicBezTo>
                  <a:pt x="5" y="41"/>
                  <a:pt x="16" y="34"/>
                  <a:pt x="32" y="33"/>
                </a:cubicBezTo>
                <a:cubicBezTo>
                  <a:pt x="31" y="28"/>
                  <a:pt x="25" y="0"/>
                  <a:pt x="14" y="11"/>
                </a:cubicBezTo>
                <a:close/>
              </a:path>
            </a:pathLst>
          </a:cu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51212" name="Freeform 12"/>
          <p:cNvSpPr>
            <a:spLocks/>
          </p:cNvSpPr>
          <p:nvPr/>
        </p:nvSpPr>
        <p:spPr bwMode="auto">
          <a:xfrm>
            <a:off x="869950" y="3756025"/>
            <a:ext cx="127000" cy="219075"/>
          </a:xfrm>
          <a:custGeom>
            <a:avLst/>
            <a:gdLst>
              <a:gd name="T0" fmla="*/ 2 w 80"/>
              <a:gd name="T1" fmla="*/ 102 h 138"/>
              <a:gd name="T2" fmla="*/ 6 w 80"/>
              <a:gd name="T3" fmla="*/ 66 h 138"/>
              <a:gd name="T4" fmla="*/ 16 w 80"/>
              <a:gd name="T5" fmla="*/ 42 h 138"/>
              <a:gd name="T6" fmla="*/ 50 w 80"/>
              <a:gd name="T7" fmla="*/ 12 h 138"/>
              <a:gd name="T8" fmla="*/ 62 w 80"/>
              <a:gd name="T9" fmla="*/ 28 h 138"/>
              <a:gd name="T10" fmla="*/ 80 w 80"/>
              <a:gd name="T11" fmla="*/ 42 h 138"/>
              <a:gd name="T12" fmla="*/ 36 w 80"/>
              <a:gd name="T13" fmla="*/ 82 h 138"/>
              <a:gd name="T14" fmla="*/ 34 w 80"/>
              <a:gd name="T15" fmla="*/ 126 h 138"/>
              <a:gd name="T16" fmla="*/ 2 w 80"/>
              <a:gd name="T17" fmla="*/ 102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0" h="138">
                <a:moveTo>
                  <a:pt x="2" y="102"/>
                </a:moveTo>
                <a:cubicBezTo>
                  <a:pt x="8" y="84"/>
                  <a:pt x="0" y="111"/>
                  <a:pt x="6" y="66"/>
                </a:cubicBezTo>
                <a:cubicBezTo>
                  <a:pt x="7" y="56"/>
                  <a:pt x="13" y="51"/>
                  <a:pt x="16" y="42"/>
                </a:cubicBezTo>
                <a:cubicBezTo>
                  <a:pt x="18" y="5"/>
                  <a:pt x="13" y="0"/>
                  <a:pt x="50" y="12"/>
                </a:cubicBezTo>
                <a:cubicBezTo>
                  <a:pt x="53" y="23"/>
                  <a:pt x="51" y="25"/>
                  <a:pt x="62" y="28"/>
                </a:cubicBezTo>
                <a:cubicBezTo>
                  <a:pt x="76" y="38"/>
                  <a:pt x="71" y="33"/>
                  <a:pt x="80" y="42"/>
                </a:cubicBezTo>
                <a:cubicBezTo>
                  <a:pt x="77" y="85"/>
                  <a:pt x="77" y="79"/>
                  <a:pt x="36" y="82"/>
                </a:cubicBezTo>
                <a:cubicBezTo>
                  <a:pt x="35" y="97"/>
                  <a:pt x="39" y="112"/>
                  <a:pt x="34" y="126"/>
                </a:cubicBezTo>
                <a:cubicBezTo>
                  <a:pt x="29" y="138"/>
                  <a:pt x="2" y="102"/>
                  <a:pt x="2" y="102"/>
                </a:cubicBezTo>
                <a:close/>
              </a:path>
            </a:pathLst>
          </a:cu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51213" name="Freeform 13"/>
          <p:cNvSpPr>
            <a:spLocks/>
          </p:cNvSpPr>
          <p:nvPr/>
        </p:nvSpPr>
        <p:spPr bwMode="auto">
          <a:xfrm>
            <a:off x="657225" y="2190750"/>
            <a:ext cx="481013" cy="817563"/>
          </a:xfrm>
          <a:custGeom>
            <a:avLst/>
            <a:gdLst>
              <a:gd name="T0" fmla="*/ 17 w 303"/>
              <a:gd name="T1" fmla="*/ 9 h 515"/>
              <a:gd name="T2" fmla="*/ 62 w 303"/>
              <a:gd name="T3" fmla="*/ 9 h 515"/>
              <a:gd name="T4" fmla="*/ 114 w 303"/>
              <a:gd name="T5" fmla="*/ 62 h 515"/>
              <a:gd name="T6" fmla="*/ 140 w 303"/>
              <a:gd name="T7" fmla="*/ 112 h 515"/>
              <a:gd name="T8" fmla="*/ 186 w 303"/>
              <a:gd name="T9" fmla="*/ 180 h 515"/>
              <a:gd name="T10" fmla="*/ 210 w 303"/>
              <a:gd name="T11" fmla="*/ 192 h 515"/>
              <a:gd name="T12" fmla="*/ 244 w 303"/>
              <a:gd name="T13" fmla="*/ 222 h 515"/>
              <a:gd name="T14" fmla="*/ 282 w 303"/>
              <a:gd name="T15" fmla="*/ 270 h 515"/>
              <a:gd name="T16" fmla="*/ 302 w 303"/>
              <a:gd name="T17" fmla="*/ 306 h 515"/>
              <a:gd name="T18" fmla="*/ 274 w 303"/>
              <a:gd name="T19" fmla="*/ 324 h 515"/>
              <a:gd name="T20" fmla="*/ 260 w 303"/>
              <a:gd name="T21" fmla="*/ 328 h 515"/>
              <a:gd name="T22" fmla="*/ 230 w 303"/>
              <a:gd name="T23" fmla="*/ 356 h 515"/>
              <a:gd name="T24" fmla="*/ 234 w 303"/>
              <a:gd name="T25" fmla="*/ 396 h 515"/>
              <a:gd name="T26" fmla="*/ 258 w 303"/>
              <a:gd name="T27" fmla="*/ 422 h 515"/>
              <a:gd name="T28" fmla="*/ 274 w 303"/>
              <a:gd name="T29" fmla="*/ 452 h 515"/>
              <a:gd name="T30" fmla="*/ 228 w 303"/>
              <a:gd name="T31" fmla="*/ 488 h 515"/>
              <a:gd name="T32" fmla="*/ 184 w 303"/>
              <a:gd name="T33" fmla="*/ 514 h 515"/>
              <a:gd name="T34" fmla="*/ 208 w 303"/>
              <a:gd name="T35" fmla="*/ 482 h 515"/>
              <a:gd name="T36" fmla="*/ 182 w 303"/>
              <a:gd name="T37" fmla="*/ 456 h 515"/>
              <a:gd name="T38" fmla="*/ 172 w 303"/>
              <a:gd name="T39" fmla="*/ 406 h 515"/>
              <a:gd name="T40" fmla="*/ 174 w 303"/>
              <a:gd name="T41" fmla="*/ 384 h 515"/>
              <a:gd name="T42" fmla="*/ 176 w 303"/>
              <a:gd name="T43" fmla="*/ 370 h 515"/>
              <a:gd name="T44" fmla="*/ 202 w 303"/>
              <a:gd name="T45" fmla="*/ 342 h 515"/>
              <a:gd name="T46" fmla="*/ 210 w 303"/>
              <a:gd name="T47" fmla="*/ 306 h 515"/>
              <a:gd name="T48" fmla="*/ 196 w 303"/>
              <a:gd name="T49" fmla="*/ 276 h 515"/>
              <a:gd name="T50" fmla="*/ 166 w 303"/>
              <a:gd name="T51" fmla="*/ 234 h 515"/>
              <a:gd name="T52" fmla="*/ 116 w 303"/>
              <a:gd name="T53" fmla="*/ 168 h 515"/>
              <a:gd name="T54" fmla="*/ 76 w 303"/>
              <a:gd name="T55" fmla="*/ 128 h 515"/>
              <a:gd name="T56" fmla="*/ 14 w 303"/>
              <a:gd name="T57" fmla="*/ 68 h 515"/>
              <a:gd name="T58" fmla="*/ 0 w 303"/>
              <a:gd name="T59" fmla="*/ 32 h 515"/>
              <a:gd name="T60" fmla="*/ 17 w 303"/>
              <a:gd name="T61" fmla="*/ 9 h 5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303" h="515">
                <a:moveTo>
                  <a:pt x="17" y="9"/>
                </a:moveTo>
                <a:cubicBezTo>
                  <a:pt x="27" y="5"/>
                  <a:pt x="46" y="0"/>
                  <a:pt x="62" y="9"/>
                </a:cubicBezTo>
                <a:cubicBezTo>
                  <a:pt x="78" y="18"/>
                  <a:pt x="101" y="45"/>
                  <a:pt x="114" y="62"/>
                </a:cubicBezTo>
                <a:cubicBezTo>
                  <a:pt x="127" y="79"/>
                  <a:pt x="128" y="92"/>
                  <a:pt x="140" y="112"/>
                </a:cubicBezTo>
                <a:cubicBezTo>
                  <a:pt x="152" y="132"/>
                  <a:pt x="174" y="167"/>
                  <a:pt x="186" y="180"/>
                </a:cubicBezTo>
                <a:cubicBezTo>
                  <a:pt x="198" y="193"/>
                  <a:pt x="200" y="185"/>
                  <a:pt x="210" y="192"/>
                </a:cubicBezTo>
                <a:cubicBezTo>
                  <a:pt x="220" y="199"/>
                  <a:pt x="232" y="209"/>
                  <a:pt x="244" y="222"/>
                </a:cubicBezTo>
                <a:cubicBezTo>
                  <a:pt x="256" y="235"/>
                  <a:pt x="272" y="256"/>
                  <a:pt x="282" y="270"/>
                </a:cubicBezTo>
                <a:cubicBezTo>
                  <a:pt x="292" y="284"/>
                  <a:pt x="303" y="297"/>
                  <a:pt x="302" y="306"/>
                </a:cubicBezTo>
                <a:cubicBezTo>
                  <a:pt x="301" y="315"/>
                  <a:pt x="281" y="320"/>
                  <a:pt x="274" y="324"/>
                </a:cubicBezTo>
                <a:cubicBezTo>
                  <a:pt x="267" y="328"/>
                  <a:pt x="267" y="323"/>
                  <a:pt x="260" y="328"/>
                </a:cubicBezTo>
                <a:cubicBezTo>
                  <a:pt x="253" y="333"/>
                  <a:pt x="234" y="345"/>
                  <a:pt x="230" y="356"/>
                </a:cubicBezTo>
                <a:cubicBezTo>
                  <a:pt x="226" y="367"/>
                  <a:pt x="229" y="385"/>
                  <a:pt x="234" y="396"/>
                </a:cubicBezTo>
                <a:cubicBezTo>
                  <a:pt x="239" y="407"/>
                  <a:pt x="251" y="413"/>
                  <a:pt x="258" y="422"/>
                </a:cubicBezTo>
                <a:cubicBezTo>
                  <a:pt x="265" y="431"/>
                  <a:pt x="279" y="441"/>
                  <a:pt x="274" y="452"/>
                </a:cubicBezTo>
                <a:cubicBezTo>
                  <a:pt x="269" y="463"/>
                  <a:pt x="243" y="478"/>
                  <a:pt x="228" y="488"/>
                </a:cubicBezTo>
                <a:cubicBezTo>
                  <a:pt x="213" y="498"/>
                  <a:pt x="187" y="515"/>
                  <a:pt x="184" y="514"/>
                </a:cubicBezTo>
                <a:cubicBezTo>
                  <a:pt x="181" y="513"/>
                  <a:pt x="208" y="492"/>
                  <a:pt x="208" y="482"/>
                </a:cubicBezTo>
                <a:cubicBezTo>
                  <a:pt x="208" y="472"/>
                  <a:pt x="188" y="469"/>
                  <a:pt x="182" y="456"/>
                </a:cubicBezTo>
                <a:cubicBezTo>
                  <a:pt x="176" y="443"/>
                  <a:pt x="173" y="418"/>
                  <a:pt x="172" y="406"/>
                </a:cubicBezTo>
                <a:cubicBezTo>
                  <a:pt x="171" y="394"/>
                  <a:pt x="173" y="390"/>
                  <a:pt x="174" y="384"/>
                </a:cubicBezTo>
                <a:cubicBezTo>
                  <a:pt x="175" y="378"/>
                  <a:pt x="171" y="377"/>
                  <a:pt x="176" y="370"/>
                </a:cubicBezTo>
                <a:cubicBezTo>
                  <a:pt x="181" y="363"/>
                  <a:pt x="196" y="353"/>
                  <a:pt x="202" y="342"/>
                </a:cubicBezTo>
                <a:cubicBezTo>
                  <a:pt x="208" y="331"/>
                  <a:pt x="211" y="317"/>
                  <a:pt x="210" y="306"/>
                </a:cubicBezTo>
                <a:cubicBezTo>
                  <a:pt x="209" y="295"/>
                  <a:pt x="203" y="288"/>
                  <a:pt x="196" y="276"/>
                </a:cubicBezTo>
                <a:cubicBezTo>
                  <a:pt x="189" y="264"/>
                  <a:pt x="179" y="252"/>
                  <a:pt x="166" y="234"/>
                </a:cubicBezTo>
                <a:cubicBezTo>
                  <a:pt x="153" y="216"/>
                  <a:pt x="131" y="186"/>
                  <a:pt x="116" y="168"/>
                </a:cubicBezTo>
                <a:cubicBezTo>
                  <a:pt x="101" y="150"/>
                  <a:pt x="93" y="145"/>
                  <a:pt x="76" y="128"/>
                </a:cubicBezTo>
                <a:cubicBezTo>
                  <a:pt x="59" y="111"/>
                  <a:pt x="27" y="84"/>
                  <a:pt x="14" y="68"/>
                </a:cubicBezTo>
                <a:cubicBezTo>
                  <a:pt x="1" y="52"/>
                  <a:pt x="0" y="42"/>
                  <a:pt x="0" y="32"/>
                </a:cubicBezTo>
                <a:cubicBezTo>
                  <a:pt x="0" y="22"/>
                  <a:pt x="7" y="13"/>
                  <a:pt x="17" y="9"/>
                </a:cubicBezTo>
                <a:close/>
              </a:path>
            </a:pathLst>
          </a:cu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51215" name="Freeform 15"/>
          <p:cNvSpPr>
            <a:spLocks/>
          </p:cNvSpPr>
          <p:nvPr/>
        </p:nvSpPr>
        <p:spPr bwMode="auto">
          <a:xfrm>
            <a:off x="2074863" y="4149725"/>
            <a:ext cx="265112" cy="101600"/>
          </a:xfrm>
          <a:custGeom>
            <a:avLst/>
            <a:gdLst>
              <a:gd name="T0" fmla="*/ 167 w 167"/>
              <a:gd name="T1" fmla="*/ 0 h 64"/>
              <a:gd name="T2" fmla="*/ 153 w 167"/>
              <a:gd name="T3" fmla="*/ 2 h 64"/>
              <a:gd name="T4" fmla="*/ 121 w 167"/>
              <a:gd name="T5" fmla="*/ 2 h 64"/>
              <a:gd name="T6" fmla="*/ 95 w 167"/>
              <a:gd name="T7" fmla="*/ 2 h 64"/>
              <a:gd name="T8" fmla="*/ 63 w 167"/>
              <a:gd name="T9" fmla="*/ 2 h 64"/>
              <a:gd name="T10" fmla="*/ 27 w 167"/>
              <a:gd name="T11" fmla="*/ 6 h 64"/>
              <a:gd name="T12" fmla="*/ 5 w 167"/>
              <a:gd name="T13" fmla="*/ 18 h 64"/>
              <a:gd name="T14" fmla="*/ 1 w 167"/>
              <a:gd name="T15" fmla="*/ 40 h 64"/>
              <a:gd name="T16" fmla="*/ 9 w 167"/>
              <a:gd name="T17" fmla="*/ 60 h 64"/>
              <a:gd name="T18" fmla="*/ 39 w 167"/>
              <a:gd name="T19" fmla="*/ 62 h 64"/>
              <a:gd name="T20" fmla="*/ 73 w 167"/>
              <a:gd name="T21" fmla="*/ 54 h 64"/>
              <a:gd name="T22" fmla="*/ 101 w 167"/>
              <a:gd name="T23" fmla="*/ 38 h 64"/>
              <a:gd name="T24" fmla="*/ 129 w 167"/>
              <a:gd name="T25" fmla="*/ 24 h 64"/>
              <a:gd name="T26" fmla="*/ 167 w 167"/>
              <a:gd name="T27" fmla="*/ 0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7" h="64">
                <a:moveTo>
                  <a:pt x="167" y="0"/>
                </a:moveTo>
                <a:lnTo>
                  <a:pt x="153" y="2"/>
                </a:lnTo>
                <a:cubicBezTo>
                  <a:pt x="145" y="2"/>
                  <a:pt x="131" y="2"/>
                  <a:pt x="121" y="2"/>
                </a:cubicBezTo>
                <a:cubicBezTo>
                  <a:pt x="111" y="2"/>
                  <a:pt x="105" y="2"/>
                  <a:pt x="95" y="2"/>
                </a:cubicBezTo>
                <a:cubicBezTo>
                  <a:pt x="85" y="2"/>
                  <a:pt x="74" y="1"/>
                  <a:pt x="63" y="2"/>
                </a:cubicBezTo>
                <a:cubicBezTo>
                  <a:pt x="52" y="3"/>
                  <a:pt x="37" y="3"/>
                  <a:pt x="27" y="6"/>
                </a:cubicBezTo>
                <a:cubicBezTo>
                  <a:pt x="17" y="9"/>
                  <a:pt x="9" y="12"/>
                  <a:pt x="5" y="18"/>
                </a:cubicBezTo>
                <a:cubicBezTo>
                  <a:pt x="1" y="24"/>
                  <a:pt x="0" y="33"/>
                  <a:pt x="1" y="40"/>
                </a:cubicBezTo>
                <a:cubicBezTo>
                  <a:pt x="2" y="47"/>
                  <a:pt x="3" y="56"/>
                  <a:pt x="9" y="60"/>
                </a:cubicBezTo>
                <a:cubicBezTo>
                  <a:pt x="15" y="64"/>
                  <a:pt x="28" y="63"/>
                  <a:pt x="39" y="62"/>
                </a:cubicBezTo>
                <a:cubicBezTo>
                  <a:pt x="50" y="61"/>
                  <a:pt x="63" y="58"/>
                  <a:pt x="73" y="54"/>
                </a:cubicBezTo>
                <a:cubicBezTo>
                  <a:pt x="83" y="50"/>
                  <a:pt x="92" y="43"/>
                  <a:pt x="101" y="38"/>
                </a:cubicBezTo>
                <a:cubicBezTo>
                  <a:pt x="110" y="33"/>
                  <a:pt x="119" y="30"/>
                  <a:pt x="129" y="24"/>
                </a:cubicBezTo>
                <a:cubicBezTo>
                  <a:pt x="139" y="18"/>
                  <a:pt x="150" y="9"/>
                  <a:pt x="167" y="0"/>
                </a:cubicBezTo>
                <a:close/>
              </a:path>
            </a:pathLst>
          </a:cu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51216" name="Freeform 16"/>
          <p:cNvSpPr>
            <a:spLocks/>
          </p:cNvSpPr>
          <p:nvPr/>
        </p:nvSpPr>
        <p:spPr bwMode="auto">
          <a:xfrm>
            <a:off x="2982913" y="4024313"/>
            <a:ext cx="250825" cy="206375"/>
          </a:xfrm>
          <a:custGeom>
            <a:avLst/>
            <a:gdLst>
              <a:gd name="T0" fmla="*/ 3 w 158"/>
              <a:gd name="T1" fmla="*/ 124 h 130"/>
              <a:gd name="T2" fmla="*/ 48 w 158"/>
              <a:gd name="T3" fmla="*/ 124 h 130"/>
              <a:gd name="T4" fmla="*/ 125 w 158"/>
              <a:gd name="T5" fmla="*/ 91 h 130"/>
              <a:gd name="T6" fmla="*/ 143 w 158"/>
              <a:gd name="T7" fmla="*/ 77 h 130"/>
              <a:gd name="T8" fmla="*/ 153 w 158"/>
              <a:gd name="T9" fmla="*/ 43 h 130"/>
              <a:gd name="T10" fmla="*/ 155 w 158"/>
              <a:gd name="T11" fmla="*/ 17 h 130"/>
              <a:gd name="T12" fmla="*/ 137 w 158"/>
              <a:gd name="T13" fmla="*/ 5 h 130"/>
              <a:gd name="T14" fmla="*/ 121 w 158"/>
              <a:gd name="T15" fmla="*/ 45 h 130"/>
              <a:gd name="T16" fmla="*/ 109 w 158"/>
              <a:gd name="T17" fmla="*/ 75 h 130"/>
              <a:gd name="T18" fmla="*/ 67 w 158"/>
              <a:gd name="T19" fmla="*/ 97 h 130"/>
              <a:gd name="T20" fmla="*/ 3 w 158"/>
              <a:gd name="T21" fmla="*/ 124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8" h="130">
                <a:moveTo>
                  <a:pt x="3" y="124"/>
                </a:moveTo>
                <a:cubicBezTo>
                  <a:pt x="0" y="128"/>
                  <a:pt x="28" y="130"/>
                  <a:pt x="48" y="124"/>
                </a:cubicBezTo>
                <a:cubicBezTo>
                  <a:pt x="68" y="118"/>
                  <a:pt x="109" y="99"/>
                  <a:pt x="125" y="91"/>
                </a:cubicBezTo>
                <a:cubicBezTo>
                  <a:pt x="141" y="83"/>
                  <a:pt x="138" y="85"/>
                  <a:pt x="143" y="77"/>
                </a:cubicBezTo>
                <a:cubicBezTo>
                  <a:pt x="148" y="69"/>
                  <a:pt x="151" y="53"/>
                  <a:pt x="153" y="43"/>
                </a:cubicBezTo>
                <a:cubicBezTo>
                  <a:pt x="155" y="33"/>
                  <a:pt x="158" y="23"/>
                  <a:pt x="155" y="17"/>
                </a:cubicBezTo>
                <a:cubicBezTo>
                  <a:pt x="152" y="11"/>
                  <a:pt x="143" y="0"/>
                  <a:pt x="137" y="5"/>
                </a:cubicBezTo>
                <a:cubicBezTo>
                  <a:pt x="131" y="10"/>
                  <a:pt x="126" y="33"/>
                  <a:pt x="121" y="45"/>
                </a:cubicBezTo>
                <a:cubicBezTo>
                  <a:pt x="116" y="57"/>
                  <a:pt x="118" y="66"/>
                  <a:pt x="109" y="75"/>
                </a:cubicBezTo>
                <a:cubicBezTo>
                  <a:pt x="100" y="84"/>
                  <a:pt x="84" y="90"/>
                  <a:pt x="67" y="97"/>
                </a:cubicBezTo>
                <a:cubicBezTo>
                  <a:pt x="50" y="104"/>
                  <a:pt x="6" y="120"/>
                  <a:pt x="3" y="124"/>
                </a:cubicBezTo>
                <a:close/>
              </a:path>
            </a:pathLst>
          </a:cu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51217" name="Freeform 17"/>
          <p:cNvSpPr>
            <a:spLocks/>
          </p:cNvSpPr>
          <p:nvPr/>
        </p:nvSpPr>
        <p:spPr bwMode="auto">
          <a:xfrm>
            <a:off x="8432800" y="3281363"/>
            <a:ext cx="157163" cy="138112"/>
          </a:xfrm>
          <a:custGeom>
            <a:avLst/>
            <a:gdLst>
              <a:gd name="T0" fmla="*/ 63 w 99"/>
              <a:gd name="T1" fmla="*/ 2 h 87"/>
              <a:gd name="T2" fmla="*/ 44 w 99"/>
              <a:gd name="T3" fmla="*/ 9 h 87"/>
              <a:gd name="T4" fmla="*/ 24 w 99"/>
              <a:gd name="T5" fmla="*/ 23 h 87"/>
              <a:gd name="T6" fmla="*/ 0 w 99"/>
              <a:gd name="T7" fmla="*/ 53 h 87"/>
              <a:gd name="T8" fmla="*/ 22 w 99"/>
              <a:gd name="T9" fmla="*/ 75 h 87"/>
              <a:gd name="T10" fmla="*/ 62 w 99"/>
              <a:gd name="T11" fmla="*/ 85 h 87"/>
              <a:gd name="T12" fmla="*/ 94 w 99"/>
              <a:gd name="T13" fmla="*/ 63 h 87"/>
              <a:gd name="T14" fmla="*/ 90 w 99"/>
              <a:gd name="T15" fmla="*/ 35 h 87"/>
              <a:gd name="T16" fmla="*/ 76 w 99"/>
              <a:gd name="T17" fmla="*/ 21 h 87"/>
              <a:gd name="T18" fmla="*/ 63 w 99"/>
              <a:gd name="T19" fmla="*/ 2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9" h="87">
                <a:moveTo>
                  <a:pt x="63" y="2"/>
                </a:moveTo>
                <a:cubicBezTo>
                  <a:pt x="58" y="0"/>
                  <a:pt x="50" y="6"/>
                  <a:pt x="44" y="9"/>
                </a:cubicBezTo>
                <a:cubicBezTo>
                  <a:pt x="38" y="12"/>
                  <a:pt x="31" y="16"/>
                  <a:pt x="24" y="23"/>
                </a:cubicBezTo>
                <a:cubicBezTo>
                  <a:pt x="17" y="30"/>
                  <a:pt x="0" y="44"/>
                  <a:pt x="0" y="53"/>
                </a:cubicBezTo>
                <a:cubicBezTo>
                  <a:pt x="0" y="62"/>
                  <a:pt x="12" y="70"/>
                  <a:pt x="22" y="75"/>
                </a:cubicBezTo>
                <a:cubicBezTo>
                  <a:pt x="32" y="80"/>
                  <a:pt x="50" y="87"/>
                  <a:pt x="62" y="85"/>
                </a:cubicBezTo>
                <a:cubicBezTo>
                  <a:pt x="74" y="83"/>
                  <a:pt x="89" y="71"/>
                  <a:pt x="94" y="63"/>
                </a:cubicBezTo>
                <a:cubicBezTo>
                  <a:pt x="99" y="55"/>
                  <a:pt x="93" y="42"/>
                  <a:pt x="90" y="35"/>
                </a:cubicBezTo>
                <a:cubicBezTo>
                  <a:pt x="87" y="28"/>
                  <a:pt x="81" y="26"/>
                  <a:pt x="76" y="21"/>
                </a:cubicBezTo>
                <a:cubicBezTo>
                  <a:pt x="71" y="16"/>
                  <a:pt x="68" y="4"/>
                  <a:pt x="63" y="2"/>
                </a:cubicBezTo>
                <a:close/>
              </a:path>
            </a:pathLst>
          </a:cu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51218" name="Freeform 18"/>
          <p:cNvSpPr>
            <a:spLocks/>
          </p:cNvSpPr>
          <p:nvPr/>
        </p:nvSpPr>
        <p:spPr bwMode="auto">
          <a:xfrm>
            <a:off x="2916238" y="4430713"/>
            <a:ext cx="131762" cy="403225"/>
          </a:xfrm>
          <a:custGeom>
            <a:avLst/>
            <a:gdLst>
              <a:gd name="T0" fmla="*/ 0 w 83"/>
              <a:gd name="T1" fmla="*/ 4 h 254"/>
              <a:gd name="T2" fmla="*/ 45 w 83"/>
              <a:gd name="T3" fmla="*/ 49 h 254"/>
              <a:gd name="T4" fmla="*/ 45 w 83"/>
              <a:gd name="T5" fmla="*/ 95 h 254"/>
              <a:gd name="T6" fmla="*/ 19 w 83"/>
              <a:gd name="T7" fmla="*/ 140 h 254"/>
              <a:gd name="T8" fmla="*/ 19 w 83"/>
              <a:gd name="T9" fmla="*/ 231 h 254"/>
              <a:gd name="T10" fmla="*/ 45 w 83"/>
              <a:gd name="T11" fmla="*/ 246 h 254"/>
              <a:gd name="T12" fmla="*/ 81 w 83"/>
              <a:gd name="T13" fmla="*/ 185 h 254"/>
              <a:gd name="T14" fmla="*/ 55 w 83"/>
              <a:gd name="T15" fmla="*/ 140 h 254"/>
              <a:gd name="T16" fmla="*/ 67 w 83"/>
              <a:gd name="T17" fmla="*/ 95 h 254"/>
              <a:gd name="T18" fmla="*/ 67 w 83"/>
              <a:gd name="T19" fmla="*/ 49 h 254"/>
              <a:gd name="T20" fmla="*/ 45 w 83"/>
              <a:gd name="T21" fmla="*/ 27 h 254"/>
              <a:gd name="T22" fmla="*/ 0 w 83"/>
              <a:gd name="T23" fmla="*/ 4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3" h="254">
                <a:moveTo>
                  <a:pt x="0" y="4"/>
                </a:moveTo>
                <a:cubicBezTo>
                  <a:pt x="0" y="8"/>
                  <a:pt x="38" y="34"/>
                  <a:pt x="45" y="49"/>
                </a:cubicBezTo>
                <a:cubicBezTo>
                  <a:pt x="52" y="64"/>
                  <a:pt x="49" y="80"/>
                  <a:pt x="45" y="95"/>
                </a:cubicBezTo>
                <a:cubicBezTo>
                  <a:pt x="41" y="110"/>
                  <a:pt x="23" y="117"/>
                  <a:pt x="19" y="140"/>
                </a:cubicBezTo>
                <a:cubicBezTo>
                  <a:pt x="15" y="163"/>
                  <a:pt x="15" y="213"/>
                  <a:pt x="19" y="231"/>
                </a:cubicBezTo>
                <a:cubicBezTo>
                  <a:pt x="23" y="249"/>
                  <a:pt x="35" y="254"/>
                  <a:pt x="45" y="246"/>
                </a:cubicBezTo>
                <a:cubicBezTo>
                  <a:pt x="55" y="238"/>
                  <a:pt x="79" y="203"/>
                  <a:pt x="81" y="185"/>
                </a:cubicBezTo>
                <a:cubicBezTo>
                  <a:pt x="83" y="167"/>
                  <a:pt x="57" y="155"/>
                  <a:pt x="55" y="140"/>
                </a:cubicBezTo>
                <a:cubicBezTo>
                  <a:pt x="53" y="125"/>
                  <a:pt x="65" y="110"/>
                  <a:pt x="67" y="95"/>
                </a:cubicBezTo>
                <a:cubicBezTo>
                  <a:pt x="69" y="80"/>
                  <a:pt x="71" y="60"/>
                  <a:pt x="67" y="49"/>
                </a:cubicBezTo>
                <a:cubicBezTo>
                  <a:pt x="63" y="38"/>
                  <a:pt x="56" y="35"/>
                  <a:pt x="45" y="27"/>
                </a:cubicBezTo>
                <a:cubicBezTo>
                  <a:pt x="34" y="19"/>
                  <a:pt x="0" y="0"/>
                  <a:pt x="0" y="4"/>
                </a:cubicBezTo>
                <a:close/>
              </a:path>
            </a:pathLst>
          </a:cu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51219" name="Freeform 19"/>
          <p:cNvSpPr>
            <a:spLocks/>
          </p:cNvSpPr>
          <p:nvPr/>
        </p:nvSpPr>
        <p:spPr bwMode="auto">
          <a:xfrm>
            <a:off x="7080250" y="1246188"/>
            <a:ext cx="236538" cy="314325"/>
          </a:xfrm>
          <a:custGeom>
            <a:avLst/>
            <a:gdLst>
              <a:gd name="T0" fmla="*/ 98 w 149"/>
              <a:gd name="T1" fmla="*/ 196 h 198"/>
              <a:gd name="T2" fmla="*/ 61 w 149"/>
              <a:gd name="T3" fmla="*/ 154 h 198"/>
              <a:gd name="T4" fmla="*/ 22 w 149"/>
              <a:gd name="T5" fmla="*/ 127 h 198"/>
              <a:gd name="T6" fmla="*/ 4 w 149"/>
              <a:gd name="T7" fmla="*/ 97 h 198"/>
              <a:gd name="T8" fmla="*/ 7 w 149"/>
              <a:gd name="T9" fmla="*/ 61 h 198"/>
              <a:gd name="T10" fmla="*/ 7 w 149"/>
              <a:gd name="T11" fmla="*/ 28 h 198"/>
              <a:gd name="T12" fmla="*/ 49 w 149"/>
              <a:gd name="T13" fmla="*/ 4 h 198"/>
              <a:gd name="T14" fmla="*/ 82 w 149"/>
              <a:gd name="T15" fmla="*/ 4 h 198"/>
              <a:gd name="T16" fmla="*/ 121 w 149"/>
              <a:gd name="T17" fmla="*/ 13 h 198"/>
              <a:gd name="T18" fmla="*/ 145 w 149"/>
              <a:gd name="T19" fmla="*/ 34 h 198"/>
              <a:gd name="T20" fmla="*/ 145 w 149"/>
              <a:gd name="T21" fmla="*/ 73 h 198"/>
              <a:gd name="T22" fmla="*/ 133 w 149"/>
              <a:gd name="T23" fmla="*/ 121 h 198"/>
              <a:gd name="T24" fmla="*/ 115 w 149"/>
              <a:gd name="T25" fmla="*/ 142 h 198"/>
              <a:gd name="T26" fmla="*/ 103 w 149"/>
              <a:gd name="T27" fmla="*/ 166 h 198"/>
              <a:gd name="T28" fmla="*/ 98 w 149"/>
              <a:gd name="T29" fmla="*/ 196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49" h="198">
                <a:moveTo>
                  <a:pt x="98" y="196"/>
                </a:moveTo>
                <a:cubicBezTo>
                  <a:pt x="91" y="194"/>
                  <a:pt x="74" y="165"/>
                  <a:pt x="61" y="154"/>
                </a:cubicBezTo>
                <a:cubicBezTo>
                  <a:pt x="48" y="143"/>
                  <a:pt x="31" y="136"/>
                  <a:pt x="22" y="127"/>
                </a:cubicBezTo>
                <a:cubicBezTo>
                  <a:pt x="13" y="118"/>
                  <a:pt x="6" y="108"/>
                  <a:pt x="4" y="97"/>
                </a:cubicBezTo>
                <a:cubicBezTo>
                  <a:pt x="2" y="86"/>
                  <a:pt x="7" y="72"/>
                  <a:pt x="7" y="61"/>
                </a:cubicBezTo>
                <a:cubicBezTo>
                  <a:pt x="7" y="50"/>
                  <a:pt x="0" y="37"/>
                  <a:pt x="7" y="28"/>
                </a:cubicBezTo>
                <a:cubicBezTo>
                  <a:pt x="14" y="19"/>
                  <a:pt x="36" y="8"/>
                  <a:pt x="49" y="4"/>
                </a:cubicBezTo>
                <a:cubicBezTo>
                  <a:pt x="62" y="0"/>
                  <a:pt x="70" y="3"/>
                  <a:pt x="82" y="4"/>
                </a:cubicBezTo>
                <a:cubicBezTo>
                  <a:pt x="94" y="5"/>
                  <a:pt x="111" y="8"/>
                  <a:pt x="121" y="13"/>
                </a:cubicBezTo>
                <a:cubicBezTo>
                  <a:pt x="131" y="18"/>
                  <a:pt x="141" y="24"/>
                  <a:pt x="145" y="34"/>
                </a:cubicBezTo>
                <a:cubicBezTo>
                  <a:pt x="149" y="44"/>
                  <a:pt x="147" y="59"/>
                  <a:pt x="145" y="73"/>
                </a:cubicBezTo>
                <a:cubicBezTo>
                  <a:pt x="143" y="87"/>
                  <a:pt x="138" y="110"/>
                  <a:pt x="133" y="121"/>
                </a:cubicBezTo>
                <a:cubicBezTo>
                  <a:pt x="128" y="132"/>
                  <a:pt x="120" y="135"/>
                  <a:pt x="115" y="142"/>
                </a:cubicBezTo>
                <a:cubicBezTo>
                  <a:pt x="110" y="149"/>
                  <a:pt x="106" y="157"/>
                  <a:pt x="103" y="166"/>
                </a:cubicBezTo>
                <a:cubicBezTo>
                  <a:pt x="100" y="175"/>
                  <a:pt x="105" y="198"/>
                  <a:pt x="98" y="196"/>
                </a:cubicBezTo>
                <a:close/>
              </a:path>
            </a:pathLst>
          </a:cu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51221" name="Freeform 21"/>
          <p:cNvSpPr>
            <a:spLocks/>
          </p:cNvSpPr>
          <p:nvPr/>
        </p:nvSpPr>
        <p:spPr bwMode="auto">
          <a:xfrm>
            <a:off x="2716213" y="2781300"/>
            <a:ext cx="63500" cy="49213"/>
          </a:xfrm>
          <a:custGeom>
            <a:avLst/>
            <a:gdLst>
              <a:gd name="T0" fmla="*/ 35 w 40"/>
              <a:gd name="T1" fmla="*/ 0 h 31"/>
              <a:gd name="T2" fmla="*/ 21 w 40"/>
              <a:gd name="T3" fmla="*/ 0 h 31"/>
              <a:gd name="T4" fmla="*/ 9 w 40"/>
              <a:gd name="T5" fmla="*/ 6 h 31"/>
              <a:gd name="T6" fmla="*/ 1 w 40"/>
              <a:gd name="T7" fmla="*/ 20 h 31"/>
              <a:gd name="T8" fmla="*/ 17 w 40"/>
              <a:gd name="T9" fmla="*/ 30 h 31"/>
              <a:gd name="T10" fmla="*/ 31 w 40"/>
              <a:gd name="T11" fmla="*/ 26 h 31"/>
              <a:gd name="T12" fmla="*/ 39 w 40"/>
              <a:gd name="T13" fmla="*/ 16 h 31"/>
              <a:gd name="T14" fmla="*/ 35 w 40"/>
              <a:gd name="T15" fmla="*/ 0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0" h="31">
                <a:moveTo>
                  <a:pt x="35" y="0"/>
                </a:moveTo>
                <a:lnTo>
                  <a:pt x="21" y="0"/>
                </a:lnTo>
                <a:cubicBezTo>
                  <a:pt x="17" y="1"/>
                  <a:pt x="12" y="3"/>
                  <a:pt x="9" y="6"/>
                </a:cubicBezTo>
                <a:cubicBezTo>
                  <a:pt x="6" y="9"/>
                  <a:pt x="0" y="16"/>
                  <a:pt x="1" y="20"/>
                </a:cubicBezTo>
                <a:cubicBezTo>
                  <a:pt x="2" y="24"/>
                  <a:pt x="12" y="29"/>
                  <a:pt x="17" y="30"/>
                </a:cubicBezTo>
                <a:cubicBezTo>
                  <a:pt x="22" y="31"/>
                  <a:pt x="27" y="28"/>
                  <a:pt x="31" y="26"/>
                </a:cubicBezTo>
                <a:cubicBezTo>
                  <a:pt x="35" y="24"/>
                  <a:pt x="38" y="20"/>
                  <a:pt x="39" y="16"/>
                </a:cubicBezTo>
                <a:cubicBezTo>
                  <a:pt x="40" y="12"/>
                  <a:pt x="37" y="7"/>
                  <a:pt x="35" y="0"/>
                </a:cubicBezTo>
                <a:close/>
              </a:path>
            </a:pathLst>
          </a:custGeom>
          <a:solidFill>
            <a:srgbClr val="FF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6" name="Text Box 7"/>
          <p:cNvSpPr txBox="1">
            <a:spLocks noChangeArrowheads="1"/>
          </p:cNvSpPr>
          <p:nvPr/>
        </p:nvSpPr>
        <p:spPr bwMode="auto">
          <a:xfrm>
            <a:off x="0" y="-27384"/>
            <a:ext cx="9144000" cy="332656"/>
          </a:xfrm>
          <a:prstGeom prst="rect">
            <a:avLst/>
          </a:prstGeom>
          <a:gradFill rotWithShape="0">
            <a:gsLst>
              <a:gs pos="78000">
                <a:srgbClr val="443A31"/>
              </a:gs>
              <a:gs pos="100000">
                <a:srgbClr val="009DE0"/>
              </a:gs>
            </a:gsLst>
            <a:lin ang="0" scaled="1"/>
          </a:gradFill>
          <a:ln w="9525">
            <a:noFill/>
            <a:miter lim="800000"/>
            <a:headEnd/>
            <a:tailEnd/>
          </a:ln>
          <a:effectLst/>
        </p:spPr>
        <p:txBody>
          <a:bodyPr wrap="none" anchor="ctr"/>
          <a:lstStyle/>
          <a:p>
            <a:pPr defTabSz="787400">
              <a:spcBef>
                <a:spcPct val="50000"/>
              </a:spcBef>
              <a:tabLst>
                <a:tab pos="8380413" algn="l"/>
                <a:tab pos="8482013" algn="l"/>
              </a:tabLst>
              <a:defRPr/>
            </a:pPr>
            <a:r>
              <a:rPr lang="fr-FR" sz="1600" dirty="0">
                <a:solidFill>
                  <a:schemeClr val="bg1"/>
                </a:solidFill>
                <a:latin typeface="OpenDyslexic" pitchFamily="50" charset="0"/>
              </a:rPr>
              <a:t>Les systèmes turbiditiques profonds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120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120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1221"/>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1212"/>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1215"/>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1217"/>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1213"/>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1219"/>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1218"/>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51216"/>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51205"/>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51206"/>
                                        </p:tgtEl>
                                        <p:attrNameLst>
                                          <p:attrName>style.visibility</p:attrName>
                                        </p:attrNameLst>
                                      </p:cBhvr>
                                      <p:to>
                                        <p:strVal val="visible"/>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grpId="1" nodeType="clickEffect">
                                  <p:stCondLst>
                                    <p:cond delay="0"/>
                                  </p:stCondLst>
                                  <p:childTnLst>
                                    <p:set>
                                      <p:cBhvr>
                                        <p:cTn id="54" dur="1" fill="hold">
                                          <p:stCondLst>
                                            <p:cond delay="0"/>
                                          </p:stCondLst>
                                        </p:cTn>
                                        <p:tgtEl>
                                          <p:spTgt spid="5120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05" grpId="0" animBg="1"/>
      <p:bldP spid="51205" grpId="1" animBg="1"/>
      <p:bldP spid="51206" grpId="0" animBg="1"/>
      <p:bldP spid="51208" grpId="0" animBg="1"/>
      <p:bldP spid="51209" grpId="0" animBg="1"/>
      <p:bldP spid="51212" grpId="0" animBg="1"/>
      <p:bldP spid="51213" grpId="0" animBg="1"/>
      <p:bldP spid="51215" grpId="0" animBg="1"/>
      <p:bldP spid="51216" grpId="0" animBg="1"/>
      <p:bldP spid="51217" grpId="0" animBg="1"/>
      <p:bldP spid="51218" grpId="0" animBg="1"/>
      <p:bldP spid="51219" grpId="0" animBg="1"/>
      <p:bldP spid="51221"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2" descr="profil_35_levee_cycles_climatiques_inv"/>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52400" y="1398588"/>
            <a:ext cx="8839200" cy="1573212"/>
          </a:xfrm>
          <a:prstGeom prst="rect">
            <a:avLst/>
          </a:prstGeom>
          <a:noFill/>
          <a:extLst>
            <a:ext uri="{909E8E84-426E-40DD-AFC4-6F175D3DCCD1}">
              <a14:hiddenFill xmlns:a14="http://schemas.microsoft.com/office/drawing/2010/main">
                <a:solidFill>
                  <a:srgbClr val="FFFFFF"/>
                </a:solidFill>
              </a14:hiddenFill>
            </a:ext>
          </a:extLst>
        </p:spPr>
      </p:pic>
      <p:grpSp>
        <p:nvGrpSpPr>
          <p:cNvPr id="59401" name="Group 9"/>
          <p:cNvGrpSpPr>
            <a:grpSpLocks/>
          </p:cNvGrpSpPr>
          <p:nvPr/>
        </p:nvGrpSpPr>
        <p:grpSpPr bwMode="auto">
          <a:xfrm>
            <a:off x="5257800" y="1627188"/>
            <a:ext cx="3429000" cy="4019550"/>
            <a:chOff x="3312" y="1025"/>
            <a:chExt cx="2160" cy="2532"/>
          </a:xfrm>
        </p:grpSpPr>
        <p:sp>
          <p:nvSpPr>
            <p:cNvPr id="59402" name="Rectangle 10"/>
            <p:cNvSpPr>
              <a:spLocks noChangeArrowheads="1"/>
            </p:cNvSpPr>
            <p:nvPr/>
          </p:nvSpPr>
          <p:spPr bwMode="auto">
            <a:xfrm>
              <a:off x="4080" y="1025"/>
              <a:ext cx="288" cy="240"/>
            </a:xfrm>
            <a:prstGeom prst="rect">
              <a:avLst/>
            </a:prstGeom>
            <a:noFill/>
            <a:ln w="3175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fr-FR" sz="2400" b="0">
                  <a:latin typeface="Times New Roman" pitchFamily="18" charset="0"/>
                </a:rPr>
                <a:t>     </a:t>
              </a:r>
            </a:p>
          </p:txBody>
        </p:sp>
        <p:sp>
          <p:nvSpPr>
            <p:cNvPr id="59403" name="Line 11"/>
            <p:cNvSpPr>
              <a:spLocks noChangeShapeType="1"/>
            </p:cNvSpPr>
            <p:nvPr/>
          </p:nvSpPr>
          <p:spPr bwMode="auto">
            <a:xfrm flipH="1">
              <a:off x="4128" y="1257"/>
              <a:ext cx="84" cy="1191"/>
            </a:xfrm>
            <a:prstGeom prst="line">
              <a:avLst/>
            </a:prstGeom>
            <a:noFill/>
            <a:ln w="317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pic>
          <p:nvPicPr>
            <p:cNvPr id="59404" name="Picture 12" descr="detail_profil_35_levee_cycles_climatiques_inv"/>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312" y="2448"/>
              <a:ext cx="2160" cy="1109"/>
            </a:xfrm>
            <a:prstGeom prst="rect">
              <a:avLst/>
            </a:prstGeom>
            <a:noFill/>
            <a:extLst>
              <a:ext uri="{909E8E84-426E-40DD-AFC4-6F175D3DCCD1}">
                <a14:hiddenFill xmlns:a14="http://schemas.microsoft.com/office/drawing/2010/main">
                  <a:solidFill>
                    <a:srgbClr val="FFFFFF"/>
                  </a:solidFill>
                </a14:hiddenFill>
              </a:ext>
            </a:extLst>
          </p:spPr>
        </p:pic>
      </p:grpSp>
      <p:sp>
        <p:nvSpPr>
          <p:cNvPr id="59406" name="Rectangle 14"/>
          <p:cNvSpPr>
            <a:spLocks noChangeArrowheads="1"/>
          </p:cNvSpPr>
          <p:nvPr/>
        </p:nvSpPr>
        <p:spPr bwMode="auto">
          <a:xfrm>
            <a:off x="4500563" y="1700213"/>
            <a:ext cx="71437" cy="433387"/>
          </a:xfrm>
          <a:prstGeom prst="rect">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9" name="Text Box 7"/>
          <p:cNvSpPr txBox="1">
            <a:spLocks noChangeArrowheads="1"/>
          </p:cNvSpPr>
          <p:nvPr/>
        </p:nvSpPr>
        <p:spPr bwMode="auto">
          <a:xfrm>
            <a:off x="0" y="-27384"/>
            <a:ext cx="9144000" cy="332656"/>
          </a:xfrm>
          <a:prstGeom prst="rect">
            <a:avLst/>
          </a:prstGeom>
          <a:gradFill rotWithShape="0">
            <a:gsLst>
              <a:gs pos="78000">
                <a:srgbClr val="443A31"/>
              </a:gs>
              <a:gs pos="100000">
                <a:srgbClr val="009DE0"/>
              </a:gs>
            </a:gsLst>
            <a:lin ang="0" scaled="1"/>
          </a:gradFill>
          <a:ln w="9525">
            <a:noFill/>
            <a:miter lim="800000"/>
            <a:headEnd/>
            <a:tailEnd/>
          </a:ln>
          <a:effectLst/>
        </p:spPr>
        <p:txBody>
          <a:bodyPr wrap="none" anchor="ctr"/>
          <a:lstStyle/>
          <a:p>
            <a:pPr defTabSz="787400">
              <a:spcBef>
                <a:spcPct val="50000"/>
              </a:spcBef>
              <a:tabLst>
                <a:tab pos="8380413" algn="l"/>
                <a:tab pos="8482013" algn="l"/>
              </a:tabLst>
              <a:defRPr/>
            </a:pPr>
            <a:r>
              <a:rPr lang="fr-FR" sz="1600" dirty="0">
                <a:solidFill>
                  <a:schemeClr val="bg1"/>
                </a:solidFill>
                <a:latin typeface="OpenDyslexic" pitchFamily="50" charset="0"/>
              </a:rPr>
              <a:t>Les systèmes turbiditiques profonds du golfe de Gascogne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5940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2" descr="SKS01b"/>
          <p:cNvPicPr>
            <a:picLocks noChangeAspect="1" noChangeArrowheads="1"/>
          </p:cNvPicPr>
          <p:nvPr/>
        </p:nvPicPr>
        <p:blipFill rotWithShape="1">
          <a:blip r:embed="rId2">
            <a:extLst>
              <a:ext uri="{28A0092B-C50C-407E-A947-70E740481C1C}">
                <a14:useLocalDpi xmlns:a14="http://schemas.microsoft.com/office/drawing/2010/main"/>
              </a:ext>
            </a:extLst>
          </a:blip>
          <a:srcRect t="3215"/>
          <a:stretch/>
        </p:blipFill>
        <p:spPr bwMode="auto">
          <a:xfrm>
            <a:off x="457200" y="653142"/>
            <a:ext cx="4926013" cy="5900057"/>
          </a:xfrm>
          <a:prstGeom prst="rect">
            <a:avLst/>
          </a:prstGeom>
          <a:noFill/>
          <a:extLst>
            <a:ext uri="{909E8E84-426E-40DD-AFC4-6F175D3DCCD1}">
              <a14:hiddenFill xmlns:a14="http://schemas.microsoft.com/office/drawing/2010/main">
                <a:solidFill>
                  <a:srgbClr val="FFFFFF"/>
                </a:solidFill>
              </a14:hiddenFill>
            </a:ext>
          </a:extLst>
        </p:spPr>
      </p:pic>
      <p:grpSp>
        <p:nvGrpSpPr>
          <p:cNvPr id="57347" name="Group 3"/>
          <p:cNvGrpSpPr>
            <a:grpSpLocks/>
          </p:cNvGrpSpPr>
          <p:nvPr/>
        </p:nvGrpSpPr>
        <p:grpSpPr bwMode="auto">
          <a:xfrm>
            <a:off x="1981200" y="990600"/>
            <a:ext cx="6819900" cy="2352675"/>
            <a:chOff x="1248" y="624"/>
            <a:chExt cx="4296" cy="1482"/>
          </a:xfrm>
        </p:grpSpPr>
        <p:sp>
          <p:nvSpPr>
            <p:cNvPr id="57348" name="Rectangle 4"/>
            <p:cNvSpPr>
              <a:spLocks noChangeArrowheads="1"/>
            </p:cNvSpPr>
            <p:nvPr/>
          </p:nvSpPr>
          <p:spPr bwMode="auto">
            <a:xfrm>
              <a:off x="1248" y="1488"/>
              <a:ext cx="240" cy="384"/>
            </a:xfrm>
            <a:prstGeom prst="rect">
              <a:avLst/>
            </a:prstGeom>
            <a:noFill/>
            <a:ln w="2857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57349" name="Line 5"/>
            <p:cNvSpPr>
              <a:spLocks noChangeShapeType="1"/>
            </p:cNvSpPr>
            <p:nvPr/>
          </p:nvSpPr>
          <p:spPr bwMode="auto">
            <a:xfrm flipV="1">
              <a:off x="1488" y="1296"/>
              <a:ext cx="2496" cy="384"/>
            </a:xfrm>
            <a:prstGeom prst="line">
              <a:avLst/>
            </a:prstGeom>
            <a:noFill/>
            <a:ln w="317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pic>
          <p:nvPicPr>
            <p:cNvPr id="57350" name="Picture 6" descr="sequence_sks01_tronquee_inv"/>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032" y="624"/>
              <a:ext cx="1512" cy="148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7359" name="Group 15"/>
          <p:cNvGrpSpPr>
            <a:grpSpLocks/>
          </p:cNvGrpSpPr>
          <p:nvPr/>
        </p:nvGrpSpPr>
        <p:grpSpPr bwMode="auto">
          <a:xfrm>
            <a:off x="1600200" y="1676400"/>
            <a:ext cx="7080250" cy="3975100"/>
            <a:chOff x="1008" y="1056"/>
            <a:chExt cx="4460" cy="2504"/>
          </a:xfrm>
        </p:grpSpPr>
        <p:sp>
          <p:nvSpPr>
            <p:cNvPr id="57360" name="Rectangle 16"/>
            <p:cNvSpPr>
              <a:spLocks noChangeArrowheads="1"/>
            </p:cNvSpPr>
            <p:nvPr/>
          </p:nvSpPr>
          <p:spPr bwMode="auto">
            <a:xfrm>
              <a:off x="1008" y="2865"/>
              <a:ext cx="240" cy="695"/>
            </a:xfrm>
            <a:prstGeom prst="rect">
              <a:avLst/>
            </a:prstGeom>
            <a:noFill/>
            <a:ln w="2857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57361" name="Line 17"/>
            <p:cNvSpPr>
              <a:spLocks noChangeShapeType="1"/>
            </p:cNvSpPr>
            <p:nvPr/>
          </p:nvSpPr>
          <p:spPr bwMode="auto">
            <a:xfrm flipV="1">
              <a:off x="1247" y="1968"/>
              <a:ext cx="2785" cy="1236"/>
            </a:xfrm>
            <a:prstGeom prst="line">
              <a:avLst/>
            </a:prstGeom>
            <a:noFill/>
            <a:ln w="317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pic>
          <p:nvPicPr>
            <p:cNvPr id="57362" name="Picture 18" descr="variabilité_sequences_debordement_a"/>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176" y="1056"/>
              <a:ext cx="1292" cy="249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7375" name="Group 31"/>
          <p:cNvGrpSpPr>
            <a:grpSpLocks/>
          </p:cNvGrpSpPr>
          <p:nvPr/>
        </p:nvGrpSpPr>
        <p:grpSpPr bwMode="auto">
          <a:xfrm>
            <a:off x="8748713" y="2205038"/>
            <a:ext cx="144462" cy="3168650"/>
            <a:chOff x="5511" y="1389"/>
            <a:chExt cx="91" cy="1996"/>
          </a:xfrm>
        </p:grpSpPr>
        <p:grpSp>
          <p:nvGrpSpPr>
            <p:cNvPr id="57374" name="Group 30"/>
            <p:cNvGrpSpPr>
              <a:grpSpLocks/>
            </p:cNvGrpSpPr>
            <p:nvPr/>
          </p:nvGrpSpPr>
          <p:grpSpPr bwMode="auto">
            <a:xfrm>
              <a:off x="5511" y="3113"/>
              <a:ext cx="91" cy="272"/>
              <a:chOff x="5511" y="3113"/>
              <a:chExt cx="91" cy="272"/>
            </a:xfrm>
          </p:grpSpPr>
          <p:sp>
            <p:nvSpPr>
              <p:cNvPr id="57364" name="Line 20"/>
              <p:cNvSpPr>
                <a:spLocks noChangeShapeType="1"/>
              </p:cNvSpPr>
              <p:nvPr/>
            </p:nvSpPr>
            <p:spPr bwMode="auto">
              <a:xfrm flipV="1">
                <a:off x="5556" y="3113"/>
                <a:ext cx="0" cy="272"/>
              </a:xfrm>
              <a:prstGeom prst="line">
                <a:avLst/>
              </a:prstGeom>
              <a:noFill/>
              <a:ln w="38100">
                <a:solidFill>
                  <a:srgbClr val="FF0000"/>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57365" name="Line 21"/>
              <p:cNvSpPr>
                <a:spLocks noChangeShapeType="1"/>
              </p:cNvSpPr>
              <p:nvPr/>
            </p:nvSpPr>
            <p:spPr bwMode="auto">
              <a:xfrm>
                <a:off x="5511" y="3385"/>
                <a:ext cx="91" cy="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grpSp>
        <p:sp>
          <p:nvSpPr>
            <p:cNvPr id="57366" name="Line 22"/>
            <p:cNvSpPr>
              <a:spLocks noChangeShapeType="1"/>
            </p:cNvSpPr>
            <p:nvPr/>
          </p:nvSpPr>
          <p:spPr bwMode="auto">
            <a:xfrm flipV="1">
              <a:off x="5556" y="2704"/>
              <a:ext cx="0" cy="408"/>
            </a:xfrm>
            <a:prstGeom prst="line">
              <a:avLst/>
            </a:prstGeom>
            <a:noFill/>
            <a:ln w="38100">
              <a:solidFill>
                <a:srgbClr val="FF0000"/>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57367" name="Line 23"/>
            <p:cNvSpPr>
              <a:spLocks noChangeShapeType="1"/>
            </p:cNvSpPr>
            <p:nvPr/>
          </p:nvSpPr>
          <p:spPr bwMode="auto">
            <a:xfrm>
              <a:off x="5511" y="3113"/>
              <a:ext cx="91" cy="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57368" name="Line 24"/>
            <p:cNvSpPr>
              <a:spLocks noChangeShapeType="1"/>
            </p:cNvSpPr>
            <p:nvPr/>
          </p:nvSpPr>
          <p:spPr bwMode="auto">
            <a:xfrm>
              <a:off x="5511" y="2704"/>
              <a:ext cx="91" cy="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57369" name="Line 25"/>
            <p:cNvSpPr>
              <a:spLocks noChangeShapeType="1"/>
            </p:cNvSpPr>
            <p:nvPr/>
          </p:nvSpPr>
          <p:spPr bwMode="auto">
            <a:xfrm flipV="1">
              <a:off x="5556" y="2296"/>
              <a:ext cx="0" cy="408"/>
            </a:xfrm>
            <a:prstGeom prst="line">
              <a:avLst/>
            </a:prstGeom>
            <a:noFill/>
            <a:ln w="38100">
              <a:solidFill>
                <a:srgbClr val="FF0000"/>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57370" name="Line 26"/>
            <p:cNvSpPr>
              <a:spLocks noChangeShapeType="1"/>
            </p:cNvSpPr>
            <p:nvPr/>
          </p:nvSpPr>
          <p:spPr bwMode="auto">
            <a:xfrm>
              <a:off x="5511" y="2296"/>
              <a:ext cx="91" cy="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57371" name="Line 27"/>
            <p:cNvSpPr>
              <a:spLocks noChangeShapeType="1"/>
            </p:cNvSpPr>
            <p:nvPr/>
          </p:nvSpPr>
          <p:spPr bwMode="auto">
            <a:xfrm flipV="1">
              <a:off x="5556" y="1842"/>
              <a:ext cx="0" cy="454"/>
            </a:xfrm>
            <a:prstGeom prst="line">
              <a:avLst/>
            </a:prstGeom>
            <a:noFill/>
            <a:ln w="38100">
              <a:solidFill>
                <a:srgbClr val="FF0000"/>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57372" name="Line 28"/>
            <p:cNvSpPr>
              <a:spLocks noChangeShapeType="1"/>
            </p:cNvSpPr>
            <p:nvPr/>
          </p:nvSpPr>
          <p:spPr bwMode="auto">
            <a:xfrm>
              <a:off x="5511" y="1842"/>
              <a:ext cx="91" cy="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57373" name="Line 29"/>
            <p:cNvSpPr>
              <a:spLocks noChangeShapeType="1"/>
            </p:cNvSpPr>
            <p:nvPr/>
          </p:nvSpPr>
          <p:spPr bwMode="auto">
            <a:xfrm flipV="1">
              <a:off x="5556" y="1389"/>
              <a:ext cx="0" cy="454"/>
            </a:xfrm>
            <a:prstGeom prst="line">
              <a:avLst/>
            </a:prstGeom>
            <a:noFill/>
            <a:ln w="38100">
              <a:solidFill>
                <a:srgbClr val="FF0000"/>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grpSp>
      <p:sp>
        <p:nvSpPr>
          <p:cNvPr id="24" name="Text Box 7"/>
          <p:cNvSpPr txBox="1">
            <a:spLocks noChangeArrowheads="1"/>
          </p:cNvSpPr>
          <p:nvPr/>
        </p:nvSpPr>
        <p:spPr bwMode="auto">
          <a:xfrm>
            <a:off x="0" y="-27384"/>
            <a:ext cx="9144000" cy="332656"/>
          </a:xfrm>
          <a:prstGeom prst="rect">
            <a:avLst/>
          </a:prstGeom>
          <a:gradFill rotWithShape="0">
            <a:gsLst>
              <a:gs pos="78000">
                <a:srgbClr val="443A31"/>
              </a:gs>
              <a:gs pos="100000">
                <a:srgbClr val="009DE0"/>
              </a:gs>
            </a:gsLst>
            <a:lin ang="0" scaled="1"/>
          </a:gradFill>
          <a:ln w="9525">
            <a:noFill/>
            <a:miter lim="800000"/>
            <a:headEnd/>
            <a:tailEnd/>
          </a:ln>
          <a:effectLst/>
        </p:spPr>
        <p:txBody>
          <a:bodyPr wrap="none" anchor="ctr"/>
          <a:lstStyle/>
          <a:p>
            <a:pPr defTabSz="787400">
              <a:spcBef>
                <a:spcPct val="50000"/>
              </a:spcBef>
              <a:tabLst>
                <a:tab pos="8380413" algn="l"/>
                <a:tab pos="8482013" algn="l"/>
              </a:tabLst>
              <a:defRPr/>
            </a:pPr>
            <a:r>
              <a:rPr lang="fr-FR" sz="1600" dirty="0">
                <a:solidFill>
                  <a:schemeClr val="bg1"/>
                </a:solidFill>
                <a:latin typeface="OpenDyslexic" pitchFamily="50" charset="0"/>
              </a:rPr>
              <a:t>Les systèmes turbiditiques profonds du golfe de Gascogne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57347"/>
                                        </p:tgtEl>
                                        <p:attrNameLst>
                                          <p:attrName>style.visibility</p:attrName>
                                        </p:attrNameLst>
                                      </p:cBhvr>
                                      <p:to>
                                        <p:strVal val="visible"/>
                                      </p:to>
                                    </p:set>
                                  </p:childTnLst>
                                  <p:subTnLst>
                                    <p:set>
                                      <p:cBhvr override="childStyle">
                                        <p:cTn dur="1" fill="hold" display="0" masterRel="nextClick" afterEffect="1"/>
                                        <p:tgtEl>
                                          <p:spTgt spid="57347"/>
                                        </p:tgtEl>
                                        <p:attrNameLst>
                                          <p:attrName>style.visibility</p:attrName>
                                        </p:attrNameLst>
                                      </p:cBhvr>
                                      <p:to>
                                        <p:strVal val="hidden"/>
                                      </p:to>
                                    </p:set>
                                  </p:sub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5735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4" fill="hold" nodeType="clickEffect">
                                  <p:stCondLst>
                                    <p:cond delay="0"/>
                                  </p:stCondLst>
                                  <p:childTnLst>
                                    <p:set>
                                      <p:cBhvr>
                                        <p:cTn id="14" dur="1" fill="hold">
                                          <p:stCondLst>
                                            <p:cond delay="0"/>
                                          </p:stCondLst>
                                        </p:cTn>
                                        <p:tgtEl>
                                          <p:spTgt spid="57375"/>
                                        </p:tgtEl>
                                        <p:attrNameLst>
                                          <p:attrName>style.visibility</p:attrName>
                                        </p:attrNameLst>
                                      </p:cBhvr>
                                      <p:to>
                                        <p:strVal val="visible"/>
                                      </p:to>
                                    </p:set>
                                    <p:animEffect transition="in" filter="wipe(down)">
                                      <p:cBhvr>
                                        <p:cTn id="15" dur="5000"/>
                                        <p:tgtEl>
                                          <p:spTgt spid="573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ChangeArrowheads="1"/>
          </p:cNvSpPr>
          <p:nvPr/>
        </p:nvSpPr>
        <p:spPr bwMode="auto">
          <a:xfrm>
            <a:off x="1919288" y="14763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fr-FR"/>
          </a:p>
        </p:txBody>
      </p:sp>
      <p:pic>
        <p:nvPicPr>
          <p:cNvPr id="67587" name="Picture 3" descr="DEBORDEMENT_ZAIRE"/>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33400" y="519113"/>
            <a:ext cx="7162800" cy="5272087"/>
          </a:xfrm>
          <a:prstGeom prst="rect">
            <a:avLst/>
          </a:prstGeom>
          <a:noFill/>
          <a:extLst>
            <a:ext uri="{909E8E84-426E-40DD-AFC4-6F175D3DCCD1}">
              <a14:hiddenFill xmlns:a14="http://schemas.microsoft.com/office/drawing/2010/main">
                <a:solidFill>
                  <a:srgbClr val="FFFFFF"/>
                </a:solidFill>
              </a14:hiddenFill>
            </a:ext>
          </a:extLst>
        </p:spPr>
      </p:pic>
      <p:sp>
        <p:nvSpPr>
          <p:cNvPr id="67588" name="Rectangle 4"/>
          <p:cNvSpPr>
            <a:spLocks noChangeArrowheads="1"/>
          </p:cNvSpPr>
          <p:nvPr/>
        </p:nvSpPr>
        <p:spPr bwMode="auto">
          <a:xfrm>
            <a:off x="457200" y="5715000"/>
            <a:ext cx="76962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r>
              <a:rPr lang="en-GB" sz="1200" b="0">
                <a:latin typeface="Times New Roman" pitchFamily="18" charset="0"/>
                <a:cs typeface="Times New Roman" pitchFamily="18" charset="0"/>
              </a:rPr>
              <a:t>Schéma conceptuel illustrant le processus de débordement permettant la construction des levées (d'après Migeon, 2000). Un même écoulement turbiditique peut générer plusieurs débordements successifs (1, 2, 3). La succession de ces débordements, suivi de la décantation du "nuage turbiditique" (4) provoque la mise en place de séquences argilo-silteuses normalement granoclassées.</a:t>
            </a:r>
            <a:endParaRPr lang="en-GB" sz="2400" b="0">
              <a:latin typeface="Times New Roman" pitchFamily="18" charset="0"/>
            </a:endParaRPr>
          </a:p>
        </p:txBody>
      </p:sp>
      <p:sp>
        <p:nvSpPr>
          <p:cNvPr id="6" name="Text Box 7"/>
          <p:cNvSpPr txBox="1">
            <a:spLocks noChangeArrowheads="1"/>
          </p:cNvSpPr>
          <p:nvPr/>
        </p:nvSpPr>
        <p:spPr bwMode="auto">
          <a:xfrm>
            <a:off x="0" y="-27384"/>
            <a:ext cx="9144000" cy="332656"/>
          </a:xfrm>
          <a:prstGeom prst="rect">
            <a:avLst/>
          </a:prstGeom>
          <a:gradFill rotWithShape="0">
            <a:gsLst>
              <a:gs pos="78000">
                <a:srgbClr val="443A31"/>
              </a:gs>
              <a:gs pos="100000">
                <a:srgbClr val="009DE0"/>
              </a:gs>
            </a:gsLst>
            <a:lin ang="0" scaled="1"/>
          </a:gradFill>
          <a:ln w="9525">
            <a:noFill/>
            <a:miter lim="800000"/>
            <a:headEnd/>
            <a:tailEnd/>
          </a:ln>
          <a:effectLst/>
        </p:spPr>
        <p:txBody>
          <a:bodyPr wrap="none" anchor="ctr"/>
          <a:lstStyle/>
          <a:p>
            <a:pPr defTabSz="787400">
              <a:spcBef>
                <a:spcPct val="50000"/>
              </a:spcBef>
              <a:tabLst>
                <a:tab pos="8380413" algn="l"/>
                <a:tab pos="8482013" algn="l"/>
              </a:tabLst>
              <a:defRPr/>
            </a:pPr>
            <a:r>
              <a:rPr lang="fr-FR" sz="1600" dirty="0">
                <a:solidFill>
                  <a:schemeClr val="bg1"/>
                </a:solidFill>
                <a:latin typeface="OpenDyslexic" pitchFamily="50" charset="0"/>
              </a:rPr>
              <a:t>Les systèmes turbiditiques profonds du golfe de Gascogne</a:t>
            </a: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3" name="Picture 5" descr="fig1_carte_generale_g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50825" y="692150"/>
            <a:ext cx="8686800" cy="5456238"/>
          </a:xfrm>
          <a:prstGeom prst="rect">
            <a:avLst/>
          </a:prstGeom>
          <a:noFill/>
          <a:extLst>
            <a:ext uri="{909E8E84-426E-40DD-AFC4-6F175D3DCCD1}">
              <a14:hiddenFill xmlns:a14="http://schemas.microsoft.com/office/drawing/2010/main">
                <a:solidFill>
                  <a:srgbClr val="FFFFFF"/>
                </a:solidFill>
              </a14:hiddenFill>
            </a:ext>
          </a:extLst>
        </p:spPr>
      </p:pic>
      <p:sp>
        <p:nvSpPr>
          <p:cNvPr id="4" name="Text Box 7"/>
          <p:cNvSpPr txBox="1">
            <a:spLocks noChangeArrowheads="1"/>
          </p:cNvSpPr>
          <p:nvPr/>
        </p:nvSpPr>
        <p:spPr bwMode="auto">
          <a:xfrm>
            <a:off x="0" y="-27384"/>
            <a:ext cx="9144000" cy="332656"/>
          </a:xfrm>
          <a:prstGeom prst="rect">
            <a:avLst/>
          </a:prstGeom>
          <a:gradFill rotWithShape="0">
            <a:gsLst>
              <a:gs pos="78000">
                <a:srgbClr val="443A31"/>
              </a:gs>
              <a:gs pos="100000">
                <a:srgbClr val="009DE0"/>
              </a:gs>
            </a:gsLst>
            <a:lin ang="0" scaled="1"/>
          </a:gradFill>
          <a:ln w="9525">
            <a:noFill/>
            <a:miter lim="800000"/>
            <a:headEnd/>
            <a:tailEnd/>
          </a:ln>
          <a:effectLst/>
        </p:spPr>
        <p:txBody>
          <a:bodyPr wrap="none" anchor="ctr"/>
          <a:lstStyle/>
          <a:p>
            <a:pPr defTabSz="787400">
              <a:spcBef>
                <a:spcPct val="50000"/>
              </a:spcBef>
              <a:tabLst>
                <a:tab pos="8380413" algn="l"/>
                <a:tab pos="8482013" algn="l"/>
              </a:tabLst>
              <a:defRPr/>
            </a:pPr>
            <a:r>
              <a:rPr lang="fr-FR" sz="1600" dirty="0">
                <a:solidFill>
                  <a:schemeClr val="bg1"/>
                </a:solidFill>
                <a:latin typeface="OpenDyslexic" pitchFamily="50" charset="0"/>
              </a:rPr>
              <a:t>Les systèmes turbiditiques profonds du golfe de Gascogne</a:t>
            </a: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9" name="Picture 3" descr="Europe_LGM"/>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787900" y="3141663"/>
            <a:ext cx="4240213" cy="3348037"/>
          </a:xfrm>
          <a:prstGeom prst="rect">
            <a:avLst/>
          </a:prstGeom>
          <a:noFill/>
          <a:extLst>
            <a:ext uri="{909E8E84-426E-40DD-AFC4-6F175D3DCCD1}">
              <a14:hiddenFill xmlns:a14="http://schemas.microsoft.com/office/drawing/2010/main">
                <a:solidFill>
                  <a:srgbClr val="FFFFFF"/>
                </a:solidFill>
              </a14:hiddenFill>
            </a:ext>
          </a:extLst>
        </p:spPr>
      </p:pic>
      <p:pic>
        <p:nvPicPr>
          <p:cNvPr id="70660" name="Picture 4" descr="Atlantique_Nord"/>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68313" y="476250"/>
            <a:ext cx="4248150" cy="3352800"/>
          </a:xfrm>
          <a:prstGeom prst="rect">
            <a:avLst/>
          </a:prstGeom>
          <a:noFill/>
          <a:extLst>
            <a:ext uri="{909E8E84-426E-40DD-AFC4-6F175D3DCCD1}">
              <a14:hiddenFill xmlns:a14="http://schemas.microsoft.com/office/drawing/2010/main">
                <a:solidFill>
                  <a:srgbClr val="FFFFFF"/>
                </a:solidFill>
              </a14:hiddenFill>
            </a:ext>
          </a:extLst>
        </p:spPr>
      </p:pic>
      <p:sp>
        <p:nvSpPr>
          <p:cNvPr id="70661" name="Text Box 5"/>
          <p:cNvSpPr txBox="1">
            <a:spLocks noChangeArrowheads="1"/>
          </p:cNvSpPr>
          <p:nvPr/>
        </p:nvSpPr>
        <p:spPr bwMode="auto">
          <a:xfrm>
            <a:off x="539750" y="549275"/>
            <a:ext cx="2203450" cy="36671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FR" b="0"/>
              <a:t>Niveau marin actuel</a:t>
            </a:r>
          </a:p>
        </p:txBody>
      </p:sp>
      <p:sp>
        <p:nvSpPr>
          <p:cNvPr id="70662" name="Text Box 6"/>
          <p:cNvSpPr txBox="1">
            <a:spLocks noChangeArrowheads="1"/>
          </p:cNvSpPr>
          <p:nvPr/>
        </p:nvSpPr>
        <p:spPr bwMode="auto">
          <a:xfrm>
            <a:off x="4859338" y="3213100"/>
            <a:ext cx="2241550" cy="36671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FR" b="0"/>
              <a:t>Niveau marin -120m</a:t>
            </a:r>
          </a:p>
        </p:txBody>
      </p:sp>
      <p:sp>
        <p:nvSpPr>
          <p:cNvPr id="7" name="Text Box 7"/>
          <p:cNvSpPr txBox="1">
            <a:spLocks noChangeArrowheads="1"/>
          </p:cNvSpPr>
          <p:nvPr/>
        </p:nvSpPr>
        <p:spPr bwMode="auto">
          <a:xfrm>
            <a:off x="0" y="-27384"/>
            <a:ext cx="9144000" cy="332656"/>
          </a:xfrm>
          <a:prstGeom prst="rect">
            <a:avLst/>
          </a:prstGeom>
          <a:gradFill rotWithShape="0">
            <a:gsLst>
              <a:gs pos="78000">
                <a:srgbClr val="443A31"/>
              </a:gs>
              <a:gs pos="100000">
                <a:srgbClr val="009DE0"/>
              </a:gs>
            </a:gsLst>
            <a:lin ang="0" scaled="1"/>
          </a:gradFill>
          <a:ln w="9525">
            <a:noFill/>
            <a:miter lim="800000"/>
            <a:headEnd/>
            <a:tailEnd/>
          </a:ln>
          <a:effectLst/>
        </p:spPr>
        <p:txBody>
          <a:bodyPr wrap="none" anchor="ctr"/>
          <a:lstStyle/>
          <a:p>
            <a:pPr defTabSz="787400">
              <a:spcBef>
                <a:spcPct val="50000"/>
              </a:spcBef>
              <a:tabLst>
                <a:tab pos="8380413" algn="l"/>
                <a:tab pos="8482013" algn="l"/>
              </a:tabLst>
              <a:defRPr/>
            </a:pPr>
            <a:r>
              <a:rPr lang="fr-FR" sz="1600" dirty="0">
                <a:solidFill>
                  <a:schemeClr val="bg1"/>
                </a:solidFill>
                <a:latin typeface="OpenDyslexic" pitchFamily="50" charset="0"/>
              </a:rPr>
              <a:t>Les systèmes turbiditiques profonds du golfe de Gascogne</a:t>
            </a: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1520" y="548680"/>
            <a:ext cx="8101012" cy="5605462"/>
          </a:xfrm>
          <a:prstGeom prst="rect">
            <a:avLst/>
          </a:prstGeom>
          <a:noFill/>
          <a:ln w="25400">
            <a:solidFill>
              <a:srgbClr val="422A22"/>
            </a:solidFill>
            <a:miter lim="800000"/>
            <a:headEnd/>
            <a:tailEnd/>
          </a:ln>
          <a:extLst>
            <a:ext uri="{909E8E84-426E-40DD-AFC4-6F175D3DCCD1}">
              <a14:hiddenFill xmlns:a14="http://schemas.microsoft.com/office/drawing/2010/main">
                <a:solidFill>
                  <a:srgbClr val="FFFFFF"/>
                </a:solidFill>
              </a14:hiddenFill>
            </a:ext>
          </a:extLst>
        </p:spPr>
      </p:pic>
      <p:sp>
        <p:nvSpPr>
          <p:cNvPr id="71685" name="Text Box 5"/>
          <p:cNvSpPr txBox="1">
            <a:spLocks noChangeArrowheads="1"/>
          </p:cNvSpPr>
          <p:nvPr/>
        </p:nvSpPr>
        <p:spPr bwMode="auto">
          <a:xfrm>
            <a:off x="5724128" y="692696"/>
            <a:ext cx="2468563" cy="83185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fr-FR" sz="2400" dirty="0">
                <a:latin typeface="Times New Roman" pitchFamily="18" charset="0"/>
              </a:rPr>
              <a:t>L'Europe il y a</a:t>
            </a:r>
            <a:br>
              <a:rPr lang="fr-FR" sz="2400" dirty="0">
                <a:latin typeface="Times New Roman" pitchFamily="18" charset="0"/>
              </a:rPr>
            </a:br>
            <a:r>
              <a:rPr lang="fr-FR" sz="2400" dirty="0">
                <a:latin typeface="Times New Roman" pitchFamily="18" charset="0"/>
              </a:rPr>
              <a:t>-18 000 ans</a:t>
            </a:r>
          </a:p>
        </p:txBody>
      </p:sp>
      <p:sp>
        <p:nvSpPr>
          <p:cNvPr id="5" name="Text Box 7"/>
          <p:cNvSpPr txBox="1">
            <a:spLocks noChangeArrowheads="1"/>
          </p:cNvSpPr>
          <p:nvPr/>
        </p:nvSpPr>
        <p:spPr bwMode="auto">
          <a:xfrm>
            <a:off x="0" y="-27384"/>
            <a:ext cx="9144000" cy="332656"/>
          </a:xfrm>
          <a:prstGeom prst="rect">
            <a:avLst/>
          </a:prstGeom>
          <a:gradFill rotWithShape="0">
            <a:gsLst>
              <a:gs pos="78000">
                <a:srgbClr val="443A31"/>
              </a:gs>
              <a:gs pos="100000">
                <a:srgbClr val="009DE0"/>
              </a:gs>
            </a:gsLst>
            <a:lin ang="0" scaled="1"/>
          </a:gradFill>
          <a:ln w="9525">
            <a:noFill/>
            <a:miter lim="800000"/>
            <a:headEnd/>
            <a:tailEnd/>
          </a:ln>
          <a:effectLst/>
        </p:spPr>
        <p:txBody>
          <a:bodyPr wrap="none" anchor="ctr"/>
          <a:lstStyle/>
          <a:p>
            <a:pPr defTabSz="787400">
              <a:spcBef>
                <a:spcPct val="50000"/>
              </a:spcBef>
              <a:tabLst>
                <a:tab pos="8380413" algn="l"/>
                <a:tab pos="8482013" algn="l"/>
              </a:tabLst>
              <a:defRPr/>
            </a:pPr>
            <a:r>
              <a:rPr lang="fr-FR" sz="1600" dirty="0">
                <a:solidFill>
                  <a:schemeClr val="bg1"/>
                </a:solidFill>
                <a:latin typeface="OpenDyslexic" pitchFamily="50" charset="0"/>
              </a:rPr>
              <a:t>Les systèmes turbiditiques profonds du golfe de Gascogne</a:t>
            </a: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2" descr="SAMDI"/>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57200" y="1419225"/>
            <a:ext cx="5638800" cy="4905375"/>
          </a:xfrm>
          <a:prstGeom prst="rect">
            <a:avLst/>
          </a:prstGeom>
          <a:noFill/>
          <a:extLst>
            <a:ext uri="{909E8E84-426E-40DD-AFC4-6F175D3DCCD1}">
              <a14:hiddenFill xmlns:a14="http://schemas.microsoft.com/office/drawing/2010/main">
                <a:solidFill>
                  <a:srgbClr val="FFFFFF"/>
                </a:solidFill>
              </a14:hiddenFill>
            </a:ext>
          </a:extLst>
        </p:spPr>
      </p:pic>
      <p:pic>
        <p:nvPicPr>
          <p:cNvPr id="73731" name="Picture 3" descr="fig1_carte_localisation_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943600" y="457200"/>
            <a:ext cx="3200400" cy="2784475"/>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73732" name="Text Box 4"/>
          <p:cNvSpPr txBox="1">
            <a:spLocks noChangeArrowheads="1"/>
          </p:cNvSpPr>
          <p:nvPr/>
        </p:nvSpPr>
        <p:spPr bwMode="auto">
          <a:xfrm>
            <a:off x="7391400" y="6248400"/>
            <a:ext cx="16002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FR" sz="1600" b="0">
                <a:latin typeface="Times New Roman" pitchFamily="18" charset="0"/>
              </a:rPr>
              <a:t>Lericolais 1997</a:t>
            </a:r>
          </a:p>
        </p:txBody>
      </p:sp>
      <p:sp>
        <p:nvSpPr>
          <p:cNvPr id="73733" name="Rectangle 5"/>
          <p:cNvSpPr>
            <a:spLocks noChangeArrowheads="1"/>
          </p:cNvSpPr>
          <p:nvPr/>
        </p:nvSpPr>
        <p:spPr bwMode="auto">
          <a:xfrm>
            <a:off x="8096250" y="1724025"/>
            <a:ext cx="152400" cy="90488"/>
          </a:xfrm>
          <a:prstGeom prst="rect">
            <a:avLst/>
          </a:prstGeom>
          <a:solidFill>
            <a:srgbClr val="FFFFCC">
              <a:alpha val="50000"/>
            </a:srgbClr>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73734" name="Text Box 6"/>
          <p:cNvSpPr txBox="1">
            <a:spLocks noChangeArrowheads="1"/>
          </p:cNvSpPr>
          <p:nvPr/>
        </p:nvSpPr>
        <p:spPr bwMode="auto">
          <a:xfrm>
            <a:off x="3048000" y="762000"/>
            <a:ext cx="1524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FR" b="0">
                <a:latin typeface="Times New Roman" pitchFamily="18" charset="0"/>
              </a:rPr>
              <a:t>PaléoSeine</a:t>
            </a:r>
          </a:p>
        </p:txBody>
      </p:sp>
      <p:sp>
        <p:nvSpPr>
          <p:cNvPr id="73735" name="Line 7"/>
          <p:cNvSpPr>
            <a:spLocks noChangeShapeType="1"/>
          </p:cNvSpPr>
          <p:nvPr/>
        </p:nvSpPr>
        <p:spPr bwMode="auto">
          <a:xfrm flipH="1">
            <a:off x="2362200" y="1066800"/>
            <a:ext cx="762000" cy="990600"/>
          </a:xfrm>
          <a:prstGeom prst="line">
            <a:avLst/>
          </a:prstGeom>
          <a:noFill/>
          <a:ln w="25400">
            <a:solidFill>
              <a:srgbClr val="FF0000"/>
            </a:solidFill>
            <a:round/>
            <a:headEn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73736" name="Text Box 8"/>
          <p:cNvSpPr txBox="1">
            <a:spLocks noChangeArrowheads="1"/>
          </p:cNvSpPr>
          <p:nvPr/>
        </p:nvSpPr>
        <p:spPr bwMode="auto">
          <a:xfrm>
            <a:off x="1676400" y="533400"/>
            <a:ext cx="1524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FR" b="0">
                <a:latin typeface="Times New Roman" pitchFamily="18" charset="0"/>
              </a:rPr>
              <a:t>PaléoSomme</a:t>
            </a:r>
          </a:p>
        </p:txBody>
      </p:sp>
      <p:sp>
        <p:nvSpPr>
          <p:cNvPr id="73737" name="Line 9"/>
          <p:cNvSpPr>
            <a:spLocks noChangeShapeType="1"/>
          </p:cNvSpPr>
          <p:nvPr/>
        </p:nvSpPr>
        <p:spPr bwMode="auto">
          <a:xfrm flipH="1">
            <a:off x="1066800" y="838200"/>
            <a:ext cx="685800" cy="1371600"/>
          </a:xfrm>
          <a:prstGeom prst="line">
            <a:avLst/>
          </a:prstGeom>
          <a:noFill/>
          <a:ln w="25400">
            <a:solidFill>
              <a:srgbClr val="FF0000"/>
            </a:solidFill>
            <a:round/>
            <a:headEn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grpSp>
        <p:nvGrpSpPr>
          <p:cNvPr id="73738" name="Group 10"/>
          <p:cNvGrpSpPr>
            <a:grpSpLocks/>
          </p:cNvGrpSpPr>
          <p:nvPr/>
        </p:nvGrpSpPr>
        <p:grpSpPr bwMode="auto">
          <a:xfrm>
            <a:off x="2590800" y="3048000"/>
            <a:ext cx="6286500" cy="3240088"/>
            <a:chOff x="1632" y="1920"/>
            <a:chExt cx="3960" cy="2041"/>
          </a:xfrm>
        </p:grpSpPr>
        <p:pic>
          <p:nvPicPr>
            <p:cNvPr id="73739" name="Picture 11" descr="profil_manche"/>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632" y="2880"/>
              <a:ext cx="3960" cy="1081"/>
            </a:xfrm>
            <a:prstGeom prst="rect">
              <a:avLst/>
            </a:prstGeom>
            <a:noFill/>
            <a:extLst>
              <a:ext uri="{909E8E84-426E-40DD-AFC4-6F175D3DCCD1}">
                <a14:hiddenFill xmlns:a14="http://schemas.microsoft.com/office/drawing/2010/main">
                  <a:solidFill>
                    <a:srgbClr val="FFFFFF"/>
                  </a:solidFill>
                </a14:hiddenFill>
              </a:ext>
            </a:extLst>
          </p:spPr>
        </p:pic>
        <p:sp>
          <p:nvSpPr>
            <p:cNvPr id="73740" name="Line 12"/>
            <p:cNvSpPr>
              <a:spLocks noChangeShapeType="1"/>
            </p:cNvSpPr>
            <p:nvPr/>
          </p:nvSpPr>
          <p:spPr bwMode="auto">
            <a:xfrm flipV="1">
              <a:off x="1824" y="1920"/>
              <a:ext cx="1056" cy="912"/>
            </a:xfrm>
            <a:prstGeom prst="line">
              <a:avLst/>
            </a:prstGeom>
            <a:noFill/>
            <a:ln w="25400">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73741" name="Line 13"/>
            <p:cNvSpPr>
              <a:spLocks noChangeShapeType="1"/>
            </p:cNvSpPr>
            <p:nvPr/>
          </p:nvSpPr>
          <p:spPr bwMode="auto">
            <a:xfrm flipH="1" flipV="1">
              <a:off x="1815" y="2828"/>
              <a:ext cx="107" cy="229"/>
            </a:xfrm>
            <a:prstGeom prst="line">
              <a:avLst/>
            </a:prstGeom>
            <a:noFill/>
            <a:ln w="25400">
              <a:solidFill>
                <a:srgbClr val="FF33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73742" name="Line 14"/>
            <p:cNvSpPr>
              <a:spLocks noChangeShapeType="1"/>
            </p:cNvSpPr>
            <p:nvPr/>
          </p:nvSpPr>
          <p:spPr bwMode="auto">
            <a:xfrm flipH="1" flipV="1">
              <a:off x="2871" y="1920"/>
              <a:ext cx="2470" cy="1079"/>
            </a:xfrm>
            <a:prstGeom prst="line">
              <a:avLst/>
            </a:prstGeom>
            <a:noFill/>
            <a:ln w="25400">
              <a:solidFill>
                <a:srgbClr val="FF33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grpSp>
      <p:sp>
        <p:nvSpPr>
          <p:cNvPr id="16" name="Text Box 7"/>
          <p:cNvSpPr txBox="1">
            <a:spLocks noChangeArrowheads="1"/>
          </p:cNvSpPr>
          <p:nvPr/>
        </p:nvSpPr>
        <p:spPr bwMode="auto">
          <a:xfrm>
            <a:off x="0" y="-27384"/>
            <a:ext cx="9144000" cy="332656"/>
          </a:xfrm>
          <a:prstGeom prst="rect">
            <a:avLst/>
          </a:prstGeom>
          <a:gradFill rotWithShape="0">
            <a:gsLst>
              <a:gs pos="78000">
                <a:srgbClr val="443A31"/>
              </a:gs>
              <a:gs pos="100000">
                <a:srgbClr val="009DE0"/>
              </a:gs>
            </a:gsLst>
            <a:lin ang="0" scaled="1"/>
          </a:gradFill>
          <a:ln w="9525">
            <a:noFill/>
            <a:miter lim="800000"/>
            <a:headEnd/>
            <a:tailEnd/>
          </a:ln>
          <a:effectLst/>
        </p:spPr>
        <p:txBody>
          <a:bodyPr wrap="none" anchor="ctr"/>
          <a:lstStyle/>
          <a:p>
            <a:pPr defTabSz="787400">
              <a:spcBef>
                <a:spcPct val="50000"/>
              </a:spcBef>
              <a:tabLst>
                <a:tab pos="8380413" algn="l"/>
                <a:tab pos="8482013" algn="l"/>
              </a:tabLst>
              <a:defRPr/>
            </a:pPr>
            <a:r>
              <a:rPr lang="fr-FR" sz="1600" dirty="0">
                <a:solidFill>
                  <a:schemeClr val="bg1"/>
                </a:solidFill>
                <a:latin typeface="OpenDyslexic" pitchFamily="50" charset="0"/>
              </a:rPr>
              <a:t>Les systèmes turbiditiques profonds du golfe de Gascogne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737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8" name="Picture 4" descr="map1"/>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84213" y="333375"/>
            <a:ext cx="7705725" cy="6161088"/>
          </a:xfrm>
          <a:prstGeom prst="rect">
            <a:avLst/>
          </a:prstGeom>
          <a:noFill/>
          <a:extLst>
            <a:ext uri="{909E8E84-426E-40DD-AFC4-6F175D3DCCD1}">
              <a14:hiddenFill xmlns:a14="http://schemas.microsoft.com/office/drawing/2010/main">
                <a:solidFill>
                  <a:srgbClr val="FFFFFF"/>
                </a:solidFill>
              </a14:hiddenFill>
            </a:ext>
          </a:extLst>
        </p:spPr>
      </p:pic>
      <p:sp>
        <p:nvSpPr>
          <p:cNvPr id="4" name="Text Box 7"/>
          <p:cNvSpPr txBox="1">
            <a:spLocks noChangeArrowheads="1"/>
          </p:cNvSpPr>
          <p:nvPr/>
        </p:nvSpPr>
        <p:spPr bwMode="auto">
          <a:xfrm>
            <a:off x="0" y="-27384"/>
            <a:ext cx="9144000" cy="332656"/>
          </a:xfrm>
          <a:prstGeom prst="rect">
            <a:avLst/>
          </a:prstGeom>
          <a:gradFill rotWithShape="0">
            <a:gsLst>
              <a:gs pos="78000">
                <a:srgbClr val="443A31"/>
              </a:gs>
              <a:gs pos="100000">
                <a:srgbClr val="009DE0"/>
              </a:gs>
            </a:gsLst>
            <a:lin ang="0" scaled="1"/>
          </a:gradFill>
          <a:ln w="9525">
            <a:noFill/>
            <a:miter lim="800000"/>
            <a:headEnd/>
            <a:tailEnd/>
          </a:ln>
          <a:effectLst/>
        </p:spPr>
        <p:txBody>
          <a:bodyPr wrap="none" anchor="ctr"/>
          <a:lstStyle/>
          <a:p>
            <a:pPr defTabSz="787400">
              <a:spcBef>
                <a:spcPct val="50000"/>
              </a:spcBef>
              <a:tabLst>
                <a:tab pos="8380413" algn="l"/>
                <a:tab pos="8482013" algn="l"/>
              </a:tabLst>
              <a:defRPr/>
            </a:pPr>
            <a:r>
              <a:rPr lang="fr-FR" sz="1600" dirty="0">
                <a:solidFill>
                  <a:schemeClr val="bg1"/>
                </a:solidFill>
                <a:latin typeface="OpenDyslexic" pitchFamily="50" charset="0"/>
              </a:rPr>
              <a:t>Les systèmes turbiditiques profonds du golfe de Gascogne</a:t>
            </a: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47" name="Picture 15" descr="EPC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8440" name="Text Box 8"/>
          <p:cNvSpPr txBox="1">
            <a:spLocks noChangeArrowheads="1"/>
          </p:cNvSpPr>
          <p:nvPr/>
        </p:nvSpPr>
        <p:spPr bwMode="auto">
          <a:xfrm>
            <a:off x="152400" y="228600"/>
            <a:ext cx="8794750" cy="2308324"/>
          </a:xfrm>
          <a:prstGeom prst="rect">
            <a:avLst/>
          </a:prstGeom>
          <a:solidFill>
            <a:schemeClr val="bg1">
              <a:alpha val="50000"/>
            </a:schemeClr>
          </a:solidFill>
          <a:ln>
            <a:noFill/>
          </a:ln>
          <a:effectLst/>
          <a:extLst/>
        </p:spPr>
        <p:txBody>
          <a:bodyPr>
            <a:spAutoFit/>
          </a:bodyPr>
          <a:lstStyle/>
          <a:p>
            <a:pPr algn="ctr"/>
            <a:r>
              <a:rPr lang="fr-FR" sz="3600" i="1" dirty="0">
                <a:solidFill>
                  <a:srgbClr val="443A3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OpenDyslexic" pitchFamily="50" charset="0"/>
              </a:rPr>
              <a:t>TD</a:t>
            </a:r>
          </a:p>
          <a:p>
            <a:pPr algn="ctr"/>
            <a:r>
              <a:rPr lang="fr-FR" sz="3600" i="1" dirty="0">
                <a:solidFill>
                  <a:srgbClr val="443A3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OpenDyslexic" pitchFamily="50" charset="0"/>
              </a:rPr>
              <a:t>Physiographie du golfe de Gascogne et transferts sédimentaires</a:t>
            </a:r>
          </a:p>
        </p:txBody>
      </p:sp>
      <p:pic>
        <p:nvPicPr>
          <p:cNvPr id="6" name="Picture 3" descr="C:\Users\seb\Desktop\LogoUniversiteBordeaux.pn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220072" y="5389364"/>
            <a:ext cx="3460105" cy="1070507"/>
          </a:xfrm>
          <a:prstGeom prst="rect">
            <a:avLst/>
          </a:prstGeom>
          <a:noFill/>
          <a:extLst>
            <a:ext uri="{909E8E84-426E-40DD-AFC4-6F175D3DCCD1}">
              <a14:hiddenFill xmlns:a14="http://schemas.microsoft.com/office/drawing/2010/main">
                <a:solidFill>
                  <a:srgbClr val="FFFFFF"/>
                </a:solidFill>
              </a14:hiddenFill>
            </a:ext>
          </a:extLst>
        </p:spPr>
      </p:pic>
      <p:sp>
        <p:nvSpPr>
          <p:cNvPr id="7" name="Text Box 4"/>
          <p:cNvSpPr txBox="1">
            <a:spLocks noChangeArrowheads="1"/>
          </p:cNvSpPr>
          <p:nvPr/>
        </p:nvSpPr>
        <p:spPr bwMode="auto">
          <a:xfrm>
            <a:off x="178498" y="5373216"/>
            <a:ext cx="3672408" cy="1323439"/>
          </a:xfrm>
          <a:prstGeom prst="rect">
            <a:avLst/>
          </a:prstGeom>
          <a:solidFill>
            <a:schemeClr val="bg1">
              <a:alpha val="50000"/>
            </a:schemeClr>
          </a:solidFill>
          <a:ln w="9525">
            <a:noFill/>
            <a:miter lim="800000"/>
            <a:headEnd/>
            <a:tailEnd/>
          </a:ln>
        </p:spPr>
        <p:txBody>
          <a:bodyPr wrap="square">
            <a:spAutoFit/>
          </a:bodyPr>
          <a:lstStyle/>
          <a:p>
            <a:pPr algn="ctr">
              <a:spcBef>
                <a:spcPct val="50000"/>
              </a:spcBef>
            </a:pPr>
            <a:r>
              <a:rPr lang="fr-FR" sz="2000" b="1" dirty="0">
                <a:solidFill>
                  <a:srgbClr val="443A31"/>
                </a:solidFill>
                <a:latin typeface="OpenDyslexic" pitchFamily="50" charset="0"/>
                <a:cs typeface="Arial" panose="020B0604020202020204" pitchFamily="34" charset="0"/>
              </a:rPr>
              <a:t>Sébastien </a:t>
            </a:r>
            <a:r>
              <a:rPr lang="fr-FR" sz="2000" b="1" dirty="0" err="1">
                <a:solidFill>
                  <a:srgbClr val="443A31"/>
                </a:solidFill>
                <a:latin typeface="OpenDyslexic" pitchFamily="50" charset="0"/>
                <a:cs typeface="Arial" panose="020B0604020202020204" pitchFamily="34" charset="0"/>
              </a:rPr>
              <a:t>Zaragosi</a:t>
            </a:r>
            <a:endParaRPr lang="fr-FR" sz="2000" b="1" dirty="0">
              <a:solidFill>
                <a:srgbClr val="443A31"/>
              </a:solidFill>
              <a:latin typeface="OpenDyslexic" pitchFamily="50" charset="0"/>
              <a:cs typeface="Arial" panose="020B0604020202020204" pitchFamily="34" charset="0"/>
            </a:endParaRPr>
          </a:p>
          <a:p>
            <a:pPr algn="ctr">
              <a:spcBef>
                <a:spcPct val="50000"/>
              </a:spcBef>
            </a:pPr>
            <a:r>
              <a:rPr lang="fr-FR" sz="2000" b="1" dirty="0">
                <a:solidFill>
                  <a:srgbClr val="443A31"/>
                </a:solidFill>
                <a:latin typeface="OpenDyslexic" pitchFamily="50" charset="0"/>
                <a:cs typeface="Arial" panose="020B0604020202020204" pitchFamily="34" charset="0"/>
              </a:rPr>
              <a:t>Université de Bordeaux</a:t>
            </a:r>
          </a:p>
          <a:p>
            <a:pPr lvl="0" algn="ctr">
              <a:spcBef>
                <a:spcPct val="50000"/>
              </a:spcBef>
            </a:pPr>
            <a:r>
              <a:rPr lang="fr-FR" sz="2000" b="1" dirty="0">
                <a:solidFill>
                  <a:srgbClr val="443A31"/>
                </a:solidFill>
                <a:latin typeface="OpenDyslexic" pitchFamily="50" charset="0"/>
                <a:cs typeface="Arial" panose="020B0604020202020204" pitchFamily="34" charset="0"/>
              </a:rPr>
              <a:t>http://</a:t>
            </a:r>
            <a:r>
              <a:rPr lang="fr-FR" sz="2000" b="1" dirty="0" smtClean="0">
                <a:solidFill>
                  <a:srgbClr val="443A31"/>
                </a:solidFill>
                <a:latin typeface="OpenDyslexic" pitchFamily="50" charset="0"/>
                <a:cs typeface="Arial" panose="020B0604020202020204" pitchFamily="34" charset="0"/>
              </a:rPr>
              <a:t>www.geocean.net</a:t>
            </a:r>
            <a:endParaRPr lang="fr-FR" sz="2000" b="1" dirty="0">
              <a:latin typeface="OpenDyslexic" pitchFamily="50" charset="0"/>
            </a:endParaRPr>
          </a:p>
        </p:txBody>
      </p:sp>
    </p:spTree>
    <p:extLst>
      <p:ext uri="{BB962C8B-B14F-4D97-AF65-F5344CB8AC3E}">
        <p14:creationId xmlns:p14="http://schemas.microsoft.com/office/powerpoint/2010/main" val="349673747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Image 2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5010" y="413495"/>
            <a:ext cx="7452047" cy="3841530"/>
          </a:xfrm>
          <a:prstGeom prst="rect">
            <a:avLst/>
          </a:prstGeom>
        </p:spPr>
      </p:pic>
      <p:sp>
        <p:nvSpPr>
          <p:cNvPr id="20488" name="Line 8"/>
          <p:cNvSpPr>
            <a:spLocks noChangeShapeType="1"/>
          </p:cNvSpPr>
          <p:nvPr/>
        </p:nvSpPr>
        <p:spPr bwMode="auto">
          <a:xfrm flipH="1" flipV="1">
            <a:off x="3424808" y="1177119"/>
            <a:ext cx="939124" cy="58138"/>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grpSp>
        <p:nvGrpSpPr>
          <p:cNvPr id="2" name="Groupe 1"/>
          <p:cNvGrpSpPr/>
          <p:nvPr/>
        </p:nvGrpSpPr>
        <p:grpSpPr>
          <a:xfrm>
            <a:off x="454025" y="4724400"/>
            <a:ext cx="8221663" cy="1901825"/>
            <a:chOff x="454025" y="4724400"/>
            <a:chExt cx="8221663" cy="1901825"/>
          </a:xfrm>
        </p:grpSpPr>
        <p:grpSp>
          <p:nvGrpSpPr>
            <p:cNvPr id="20501" name="Group 21"/>
            <p:cNvGrpSpPr>
              <a:grpSpLocks/>
            </p:cNvGrpSpPr>
            <p:nvPr/>
          </p:nvGrpSpPr>
          <p:grpSpPr bwMode="auto">
            <a:xfrm>
              <a:off x="454025" y="4724400"/>
              <a:ext cx="8221663" cy="1901825"/>
              <a:chOff x="513" y="2872"/>
              <a:chExt cx="5179" cy="1198"/>
            </a:xfrm>
          </p:grpSpPr>
          <p:pic>
            <p:nvPicPr>
              <p:cNvPr id="20484" name="Picture 4" descr="coupe_atlantiqu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48" y="2949"/>
                <a:ext cx="4944" cy="1121"/>
              </a:xfrm>
              <a:prstGeom prst="rect">
                <a:avLst/>
              </a:prstGeom>
              <a:noFill/>
              <a:extLst>
                <a:ext uri="{909E8E84-426E-40DD-AFC4-6F175D3DCCD1}">
                  <a14:hiddenFill xmlns:a14="http://schemas.microsoft.com/office/drawing/2010/main">
                    <a:solidFill>
                      <a:srgbClr val="FFFFFF"/>
                    </a:solidFill>
                  </a14:hiddenFill>
                </a:ext>
              </a:extLst>
            </p:spPr>
          </p:pic>
          <p:sp>
            <p:nvSpPr>
              <p:cNvPr id="20500" name="Rectangle 20"/>
              <p:cNvSpPr>
                <a:spLocks noChangeArrowheads="1"/>
              </p:cNvSpPr>
              <p:nvPr/>
            </p:nvSpPr>
            <p:spPr bwMode="auto">
              <a:xfrm>
                <a:off x="839" y="2872"/>
                <a:ext cx="113" cy="114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20491" name="Text Box 11"/>
              <p:cNvSpPr txBox="1">
                <a:spLocks noChangeArrowheads="1"/>
              </p:cNvSpPr>
              <p:nvPr/>
            </p:nvSpPr>
            <p:spPr bwMode="auto">
              <a:xfrm>
                <a:off x="633" y="2949"/>
                <a:ext cx="218" cy="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FR" sz="1000" b="0">
                    <a:latin typeface="Times New Roman" pitchFamily="18" charset="0"/>
                  </a:rPr>
                  <a:t>0m</a:t>
                </a:r>
              </a:p>
            </p:txBody>
          </p:sp>
          <p:sp>
            <p:nvSpPr>
              <p:cNvPr id="20492" name="Text Box 12"/>
              <p:cNvSpPr txBox="1">
                <a:spLocks noChangeArrowheads="1"/>
              </p:cNvSpPr>
              <p:nvPr/>
            </p:nvSpPr>
            <p:spPr bwMode="auto">
              <a:xfrm>
                <a:off x="554" y="3003"/>
                <a:ext cx="327" cy="1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FR" sz="1000" b="0" dirty="0">
                    <a:latin typeface="Times New Roman" pitchFamily="18" charset="0"/>
                  </a:rPr>
                  <a:t>-200m</a:t>
                </a:r>
              </a:p>
            </p:txBody>
          </p:sp>
          <p:sp>
            <p:nvSpPr>
              <p:cNvPr id="20493" name="Text Box 13"/>
              <p:cNvSpPr txBox="1">
                <a:spLocks noChangeArrowheads="1"/>
              </p:cNvSpPr>
              <p:nvPr/>
            </p:nvSpPr>
            <p:spPr bwMode="auto">
              <a:xfrm>
                <a:off x="513" y="3732"/>
                <a:ext cx="388" cy="1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FR" sz="1000" b="0" dirty="0">
                    <a:latin typeface="Times New Roman" pitchFamily="18" charset="0"/>
                  </a:rPr>
                  <a:t>-4 000m</a:t>
                </a:r>
              </a:p>
            </p:txBody>
          </p:sp>
          <p:sp>
            <p:nvSpPr>
              <p:cNvPr id="20495" name="Line 15"/>
              <p:cNvSpPr>
                <a:spLocks noChangeShapeType="1"/>
              </p:cNvSpPr>
              <p:nvPr/>
            </p:nvSpPr>
            <p:spPr bwMode="auto">
              <a:xfrm flipH="1">
                <a:off x="842" y="3048"/>
                <a:ext cx="114"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0496" name="Line 16"/>
              <p:cNvSpPr>
                <a:spLocks noChangeShapeType="1"/>
              </p:cNvSpPr>
              <p:nvPr/>
            </p:nvSpPr>
            <p:spPr bwMode="auto">
              <a:xfrm flipH="1">
                <a:off x="841" y="3087"/>
                <a:ext cx="114"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0497" name="Line 17"/>
              <p:cNvSpPr>
                <a:spLocks noChangeShapeType="1"/>
              </p:cNvSpPr>
              <p:nvPr/>
            </p:nvSpPr>
            <p:spPr bwMode="auto">
              <a:xfrm flipH="1">
                <a:off x="831" y="3817"/>
                <a:ext cx="114"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grpSp>
        <p:cxnSp>
          <p:nvCxnSpPr>
            <p:cNvPr id="3" name="Connecteur droit avec flèche 2"/>
            <p:cNvCxnSpPr/>
            <p:nvPr/>
          </p:nvCxnSpPr>
          <p:spPr bwMode="auto">
            <a:xfrm>
              <a:off x="6912260" y="6345285"/>
              <a:ext cx="1656184" cy="0"/>
            </a:xfrm>
            <a:prstGeom prst="straightConnector1">
              <a:avLst/>
            </a:prstGeom>
            <a:solidFill>
              <a:schemeClr val="accent1"/>
            </a:solidFill>
            <a:ln w="25400" cap="flat" cmpd="sng" algn="ctr">
              <a:solidFill>
                <a:schemeClr val="tx1"/>
              </a:solidFill>
              <a:prstDash val="solid"/>
              <a:round/>
              <a:headEnd type="arrow"/>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 name="ZoneTexte 3"/>
            <p:cNvSpPr txBox="1"/>
            <p:nvPr/>
          </p:nvSpPr>
          <p:spPr>
            <a:xfrm>
              <a:off x="7164288" y="6021288"/>
              <a:ext cx="1224136" cy="369332"/>
            </a:xfrm>
            <a:prstGeom prst="rect">
              <a:avLst/>
            </a:prstGeom>
            <a:noFill/>
          </p:spPr>
          <p:txBody>
            <a:bodyPr wrap="square" rtlCol="0">
              <a:spAutoFit/>
            </a:bodyPr>
            <a:lstStyle/>
            <a:p>
              <a:r>
                <a:rPr lang="fr-FR" dirty="0"/>
                <a:t>1000  km</a:t>
              </a:r>
            </a:p>
          </p:txBody>
        </p:sp>
      </p:grpSp>
      <p:sp>
        <p:nvSpPr>
          <p:cNvPr id="24" name="Text Box 7"/>
          <p:cNvSpPr txBox="1">
            <a:spLocks noChangeArrowheads="1"/>
          </p:cNvSpPr>
          <p:nvPr/>
        </p:nvSpPr>
        <p:spPr bwMode="auto">
          <a:xfrm>
            <a:off x="0" y="-27384"/>
            <a:ext cx="9144000" cy="332656"/>
          </a:xfrm>
          <a:prstGeom prst="rect">
            <a:avLst/>
          </a:prstGeom>
          <a:gradFill rotWithShape="0">
            <a:gsLst>
              <a:gs pos="78000">
                <a:srgbClr val="443A31"/>
              </a:gs>
              <a:gs pos="100000">
                <a:srgbClr val="009DE0"/>
              </a:gs>
            </a:gsLst>
            <a:lin ang="0" scaled="1"/>
          </a:gradFill>
          <a:ln w="9525">
            <a:noFill/>
            <a:miter lim="800000"/>
            <a:headEnd/>
            <a:tailEnd/>
          </a:ln>
          <a:effectLst/>
        </p:spPr>
        <p:txBody>
          <a:bodyPr wrap="none" anchor="ctr"/>
          <a:lstStyle/>
          <a:p>
            <a:pPr defTabSz="787400">
              <a:spcBef>
                <a:spcPct val="50000"/>
              </a:spcBef>
              <a:tabLst>
                <a:tab pos="8380413" algn="l"/>
                <a:tab pos="8482013" algn="l"/>
              </a:tabLst>
              <a:defRPr/>
            </a:pPr>
            <a:r>
              <a:rPr lang="fr-FR" sz="1600" dirty="0">
                <a:solidFill>
                  <a:schemeClr val="bg1"/>
                </a:solidFill>
                <a:latin typeface="OpenDyslexic" pitchFamily="50" charset="0"/>
              </a:rPr>
              <a:t>Généralités sur les bassins océaniques</a:t>
            </a:r>
            <a:r>
              <a:rPr lang="fr-FR" sz="800" dirty="0">
                <a:solidFill>
                  <a:schemeClr val="bg1"/>
                </a:solidFill>
              </a:rPr>
              <a:t>	 </a:t>
            </a:r>
            <a:endParaRPr lang="fr-FR" sz="800" dirty="0">
              <a:solidFill>
                <a:srgbClr val="331910"/>
              </a:solidFill>
              <a:latin typeface="Arial Black" panose="020B0A04020102020204" pitchFamily="34" charset="0"/>
            </a:endParaRPr>
          </a:p>
        </p:txBody>
      </p:sp>
      <p:grpSp>
        <p:nvGrpSpPr>
          <p:cNvPr id="20508" name="Group 28"/>
          <p:cNvGrpSpPr>
            <a:grpSpLocks/>
          </p:cNvGrpSpPr>
          <p:nvPr/>
        </p:nvGrpSpPr>
        <p:grpSpPr bwMode="auto">
          <a:xfrm>
            <a:off x="1331913" y="4214093"/>
            <a:ext cx="6551612" cy="727075"/>
            <a:chOff x="839" y="2614"/>
            <a:chExt cx="4127" cy="458"/>
          </a:xfrm>
        </p:grpSpPr>
        <p:sp>
          <p:nvSpPr>
            <p:cNvPr id="20502" name="Line 22"/>
            <p:cNvSpPr>
              <a:spLocks noChangeShapeType="1"/>
            </p:cNvSpPr>
            <p:nvPr/>
          </p:nvSpPr>
          <p:spPr bwMode="auto">
            <a:xfrm>
              <a:off x="3878" y="3068"/>
              <a:ext cx="1088" cy="0"/>
            </a:xfrm>
            <a:prstGeom prst="line">
              <a:avLst/>
            </a:prstGeom>
            <a:noFill/>
            <a:ln w="25400">
              <a:solidFill>
                <a:schemeClr val="tx1"/>
              </a:solidFill>
              <a:round/>
              <a:headEnd type="triangle" w="lg" len="lg"/>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0503" name="Line 23"/>
            <p:cNvSpPr>
              <a:spLocks noChangeShapeType="1"/>
            </p:cNvSpPr>
            <p:nvPr/>
          </p:nvSpPr>
          <p:spPr bwMode="auto">
            <a:xfrm>
              <a:off x="839" y="3068"/>
              <a:ext cx="907" cy="0"/>
            </a:xfrm>
            <a:prstGeom prst="line">
              <a:avLst/>
            </a:prstGeom>
            <a:noFill/>
            <a:ln w="25400">
              <a:solidFill>
                <a:schemeClr val="tx1"/>
              </a:solidFill>
              <a:round/>
              <a:headEnd type="triangle" w="lg" len="lg"/>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0504" name="Line 24"/>
            <p:cNvSpPr>
              <a:spLocks noChangeShapeType="1"/>
            </p:cNvSpPr>
            <p:nvPr/>
          </p:nvSpPr>
          <p:spPr bwMode="auto">
            <a:xfrm>
              <a:off x="1882" y="3068"/>
              <a:ext cx="1906" cy="0"/>
            </a:xfrm>
            <a:prstGeom prst="line">
              <a:avLst/>
            </a:prstGeom>
            <a:noFill/>
            <a:ln w="25400">
              <a:solidFill>
                <a:schemeClr val="tx1"/>
              </a:solidFill>
              <a:round/>
              <a:headEnd type="triangle" w="lg" len="lg"/>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0505" name="Text Box 25"/>
            <p:cNvSpPr txBox="1">
              <a:spLocks noChangeArrowheads="1"/>
            </p:cNvSpPr>
            <p:nvPr/>
          </p:nvSpPr>
          <p:spPr bwMode="auto">
            <a:xfrm>
              <a:off x="2154" y="2841"/>
              <a:ext cx="131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FR" b="0"/>
                <a:t>Dorsale océanique</a:t>
              </a:r>
            </a:p>
          </p:txBody>
        </p:sp>
        <p:sp>
          <p:nvSpPr>
            <p:cNvPr id="20506" name="Text Box 26"/>
            <p:cNvSpPr txBox="1">
              <a:spLocks noChangeArrowheads="1"/>
            </p:cNvSpPr>
            <p:nvPr/>
          </p:nvSpPr>
          <p:spPr bwMode="auto">
            <a:xfrm>
              <a:off x="854" y="2618"/>
              <a:ext cx="892" cy="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fr-FR" b="0"/>
                <a:t>Marge</a:t>
              </a:r>
              <a:br>
                <a:rPr lang="fr-FR" b="0"/>
              </a:br>
              <a:r>
                <a:rPr lang="fr-FR" b="0"/>
                <a:t>continentale</a:t>
              </a:r>
            </a:p>
          </p:txBody>
        </p:sp>
        <p:sp>
          <p:nvSpPr>
            <p:cNvPr id="20507" name="Text Box 27"/>
            <p:cNvSpPr txBox="1">
              <a:spLocks noChangeArrowheads="1"/>
            </p:cNvSpPr>
            <p:nvPr/>
          </p:nvSpPr>
          <p:spPr bwMode="auto">
            <a:xfrm>
              <a:off x="4014" y="2614"/>
              <a:ext cx="892" cy="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fr-FR" b="0" dirty="0"/>
                <a:t>Marge</a:t>
              </a:r>
              <a:br>
                <a:rPr lang="fr-FR" b="0" dirty="0"/>
              </a:br>
              <a:r>
                <a:rPr lang="fr-FR" b="0" dirty="0"/>
                <a:t>continentale</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050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2"/>
          <p:cNvSpPr>
            <a:spLocks noChangeArrowheads="1"/>
          </p:cNvSpPr>
          <p:nvPr/>
        </p:nvSpPr>
        <p:spPr bwMode="auto">
          <a:xfrm>
            <a:off x="323850" y="2205038"/>
            <a:ext cx="8610600"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indent="449263" eaLnBrk="0" hangingPunct="0">
              <a:buFont typeface="Wingdings" pitchFamily="2" charset="2"/>
              <a:buNone/>
            </a:pPr>
            <a:r>
              <a:rPr lang="fr-FR" dirty="0">
                <a:latin typeface="Times New Roman" pitchFamily="18" charset="0"/>
                <a:cs typeface="Times New Roman" pitchFamily="18" charset="0"/>
              </a:rPr>
              <a:t>I. Les outils utilisés pour l'étude des grands fonds océaniques</a:t>
            </a:r>
          </a:p>
          <a:p>
            <a:pPr indent="449263"/>
            <a:r>
              <a:rPr lang="fr-FR" sz="1800" dirty="0">
                <a:latin typeface="Times New Roman" pitchFamily="18" charset="0"/>
                <a:cs typeface="Times New Roman" pitchFamily="18" charset="0"/>
              </a:rPr>
              <a:t>	A. Construction du carte bathymétrique - Le sondeur multi-faisceau</a:t>
            </a:r>
          </a:p>
          <a:p>
            <a:pPr indent="449263"/>
            <a:r>
              <a:rPr lang="fr-FR" sz="1800" dirty="0">
                <a:latin typeface="Times New Roman" pitchFamily="18" charset="0"/>
                <a:cs typeface="Times New Roman" pitchFamily="18" charset="0"/>
              </a:rPr>
              <a:t>	B. Le carottage</a:t>
            </a:r>
          </a:p>
          <a:p>
            <a:pPr indent="449263" eaLnBrk="0" hangingPunct="0">
              <a:buFont typeface="Wingdings" pitchFamily="2" charset="2"/>
              <a:buNone/>
            </a:pPr>
            <a:endParaRPr lang="fr-FR" dirty="0">
              <a:latin typeface="Times New Roman" pitchFamily="18" charset="0"/>
              <a:cs typeface="Times New Roman" pitchFamily="18" charset="0"/>
            </a:endParaRPr>
          </a:p>
          <a:p>
            <a:pPr indent="449263" eaLnBrk="0" hangingPunct="0">
              <a:buFont typeface="Wingdings" pitchFamily="2" charset="2"/>
              <a:buNone/>
            </a:pPr>
            <a:r>
              <a:rPr lang="fr-FR" sz="1800" b="1" dirty="0">
                <a:latin typeface="Times New Roman" pitchFamily="18" charset="0"/>
                <a:cs typeface="Times New Roman" pitchFamily="18" charset="0"/>
              </a:rPr>
              <a:t>II. Les transferts sédimentaires vers le domaine profond</a:t>
            </a:r>
          </a:p>
          <a:p>
            <a:pPr indent="449263" eaLnBrk="0" hangingPunct="0">
              <a:buFont typeface="Wingdings" pitchFamily="2" charset="2"/>
              <a:buNone/>
            </a:pPr>
            <a:r>
              <a:rPr lang="fr-FR" sz="1800" dirty="0">
                <a:latin typeface="Times New Roman" pitchFamily="18" charset="0"/>
                <a:cs typeface="Times New Roman" pitchFamily="18" charset="0"/>
              </a:rPr>
              <a:t>	A. Les taux de sédimentation</a:t>
            </a:r>
          </a:p>
          <a:p>
            <a:pPr indent="449263" eaLnBrk="0" hangingPunct="0">
              <a:buFont typeface="Wingdings" pitchFamily="2" charset="2"/>
              <a:buNone/>
            </a:pPr>
            <a:r>
              <a:rPr lang="fr-FR" dirty="0">
                <a:latin typeface="Times New Roman" pitchFamily="18" charset="0"/>
                <a:cs typeface="Times New Roman" pitchFamily="18" charset="0"/>
              </a:rPr>
              <a:t>	B. Les </a:t>
            </a:r>
            <a:r>
              <a:rPr lang="fr-FR" sz="1800" dirty="0">
                <a:latin typeface="Times New Roman" pitchFamily="18" charset="0"/>
                <a:cs typeface="Times New Roman" pitchFamily="18" charset="0"/>
              </a:rPr>
              <a:t>flux</a:t>
            </a:r>
            <a:r>
              <a:rPr lang="fr-FR" sz="1800" i="1" dirty="0">
                <a:latin typeface="Times New Roman" pitchFamily="18" charset="0"/>
                <a:cs typeface="Times New Roman" pitchFamily="18" charset="0"/>
              </a:rPr>
              <a:t> </a:t>
            </a:r>
          </a:p>
          <a:p>
            <a:pPr indent="449263" eaLnBrk="0" hangingPunct="0">
              <a:buFont typeface="Wingdings" pitchFamily="2" charset="2"/>
              <a:buNone/>
            </a:pPr>
            <a:endParaRPr lang="fr-FR" sz="1800" i="1" dirty="0">
              <a:latin typeface="Times New Roman" pitchFamily="18" charset="0"/>
              <a:cs typeface="Times New Roman" pitchFamily="18" charset="0"/>
            </a:endParaRPr>
          </a:p>
        </p:txBody>
      </p:sp>
      <p:sp>
        <p:nvSpPr>
          <p:cNvPr id="199683" name="Text Box 3"/>
          <p:cNvSpPr txBox="1">
            <a:spLocks noChangeArrowheads="1"/>
          </p:cNvSpPr>
          <p:nvPr/>
        </p:nvSpPr>
        <p:spPr bwMode="auto">
          <a:xfrm>
            <a:off x="152400" y="561975"/>
            <a:ext cx="8794750"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fr-FR" sz="3600" i="1" dirty="0">
                <a:latin typeface="Times New Roman" pitchFamily="18" charset="0"/>
                <a:cs typeface="Times New Roman" pitchFamily="18" charset="0"/>
              </a:rPr>
              <a:t>TD - Physiographie du golfe de Gascogne et transferts sédimentaires</a:t>
            </a:r>
          </a:p>
        </p:txBody>
      </p:sp>
      <p:sp>
        <p:nvSpPr>
          <p:cNvPr id="5" name="Text Box 7"/>
          <p:cNvSpPr txBox="1">
            <a:spLocks noChangeArrowheads="1"/>
          </p:cNvSpPr>
          <p:nvPr/>
        </p:nvSpPr>
        <p:spPr bwMode="auto">
          <a:xfrm>
            <a:off x="0" y="-27384"/>
            <a:ext cx="9144000" cy="332656"/>
          </a:xfrm>
          <a:prstGeom prst="rect">
            <a:avLst/>
          </a:prstGeom>
          <a:gradFill rotWithShape="0">
            <a:gsLst>
              <a:gs pos="78000">
                <a:srgbClr val="443A31"/>
              </a:gs>
              <a:gs pos="100000">
                <a:srgbClr val="009DE0"/>
              </a:gs>
            </a:gsLst>
            <a:lin ang="0" scaled="1"/>
          </a:gradFill>
          <a:ln w="9525">
            <a:noFill/>
            <a:miter lim="800000"/>
            <a:headEnd/>
            <a:tailEnd/>
          </a:ln>
          <a:effectLst/>
        </p:spPr>
        <p:txBody>
          <a:bodyPr wrap="none" anchor="ctr"/>
          <a:lstStyle/>
          <a:p>
            <a:pPr defTabSz="787400">
              <a:spcBef>
                <a:spcPct val="50000"/>
              </a:spcBef>
              <a:tabLst>
                <a:tab pos="8380413" algn="l"/>
                <a:tab pos="8482013" algn="l"/>
              </a:tabLst>
              <a:defRPr/>
            </a:pPr>
            <a:r>
              <a:rPr lang="fr-FR" sz="1600" dirty="0">
                <a:solidFill>
                  <a:schemeClr val="bg1"/>
                </a:solidFill>
                <a:latin typeface="OpenDyslexic" pitchFamily="50" charset="0"/>
              </a:rPr>
              <a:t>Plan du TD</a:t>
            </a:r>
            <a:r>
              <a:rPr lang="fr-FR" sz="800" dirty="0">
                <a:solidFill>
                  <a:schemeClr val="bg1"/>
                </a:solidFill>
              </a:rPr>
              <a:t>	 </a:t>
            </a:r>
            <a:endParaRPr lang="fr-FR" sz="800" dirty="0">
              <a:solidFill>
                <a:srgbClr val="331910"/>
              </a:solidFill>
              <a:latin typeface="Arial Black" panose="020B0A04020102020204" pitchFamily="34" charset="0"/>
            </a:endParaRPr>
          </a:p>
        </p:txBody>
      </p:sp>
    </p:spTree>
    <p:extLst>
      <p:ext uri="{BB962C8B-B14F-4D97-AF65-F5344CB8AC3E}">
        <p14:creationId xmlns:p14="http://schemas.microsoft.com/office/powerpoint/2010/main" val="2368002895"/>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2" descr="I:\Photo_Seb\DCIM\100PENTX\IMGP8523.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79893" y="692696"/>
            <a:ext cx="8515458" cy="56618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8815976"/>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9266" name="Picture 2" descr="TempFile101844652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57200" y="2395538"/>
            <a:ext cx="3124200" cy="2028825"/>
          </a:xfrm>
          <a:prstGeom prst="rect">
            <a:avLst/>
          </a:prstGeom>
          <a:noFill/>
          <a:extLst>
            <a:ext uri="{909E8E84-426E-40DD-AFC4-6F175D3DCCD1}">
              <a14:hiddenFill xmlns:a14="http://schemas.microsoft.com/office/drawing/2010/main">
                <a:solidFill>
                  <a:srgbClr val="FFFFFF"/>
                </a:solidFill>
              </a14:hiddenFill>
            </a:ext>
          </a:extLst>
        </p:spPr>
      </p:pic>
      <p:pic>
        <p:nvPicPr>
          <p:cNvPr id="139267" name="Picture 3" descr="TempFile1018446488"/>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295400" y="4148138"/>
            <a:ext cx="2895600" cy="2176462"/>
          </a:xfrm>
          <a:prstGeom prst="rect">
            <a:avLst/>
          </a:prstGeom>
          <a:noFill/>
          <a:extLst>
            <a:ext uri="{909E8E84-426E-40DD-AFC4-6F175D3DCCD1}">
              <a14:hiddenFill xmlns:a14="http://schemas.microsoft.com/office/drawing/2010/main">
                <a:solidFill>
                  <a:srgbClr val="FFFFFF"/>
                </a:solidFill>
              </a14:hiddenFill>
            </a:ext>
          </a:extLst>
        </p:spPr>
      </p:pic>
      <p:sp>
        <p:nvSpPr>
          <p:cNvPr id="139272" name="Text Box 8"/>
          <p:cNvSpPr txBox="1">
            <a:spLocks noChangeArrowheads="1"/>
          </p:cNvSpPr>
          <p:nvPr/>
        </p:nvSpPr>
        <p:spPr bwMode="auto">
          <a:xfrm>
            <a:off x="533400" y="6324600"/>
            <a:ext cx="18288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FR" sz="1200"/>
              <a:t>http://www.ifremer.fr</a:t>
            </a:r>
          </a:p>
        </p:txBody>
      </p:sp>
      <p:sp>
        <p:nvSpPr>
          <p:cNvPr id="139273" name="Text Box 9"/>
          <p:cNvSpPr txBox="1">
            <a:spLocks noChangeArrowheads="1"/>
          </p:cNvSpPr>
          <p:nvPr/>
        </p:nvSpPr>
        <p:spPr bwMode="auto">
          <a:xfrm>
            <a:off x="457200" y="609600"/>
            <a:ext cx="2514600" cy="646331"/>
          </a:xfrm>
          <a:prstGeom prst="rect">
            <a:avLst/>
          </a:prstGeom>
          <a:solidFill>
            <a:srgbClr val="FFFF99">
              <a:alpha val="50000"/>
            </a:srgb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fr-FR" dirty="0">
                <a:latin typeface="Times New Roman" pitchFamily="18" charset="0"/>
                <a:cs typeface="Times New Roman" pitchFamily="18" charset="0"/>
              </a:rPr>
              <a:t>Le sondeur </a:t>
            </a:r>
            <a:r>
              <a:rPr lang="fr-FR" dirty="0" err="1">
                <a:latin typeface="Times New Roman" pitchFamily="18" charset="0"/>
                <a:cs typeface="Times New Roman" pitchFamily="18" charset="0"/>
              </a:rPr>
              <a:t>multi-faisceau</a:t>
            </a:r>
            <a:endParaRPr lang="fr-FR" dirty="0">
              <a:latin typeface="Times New Roman" pitchFamily="18" charset="0"/>
              <a:cs typeface="Times New Roman" pitchFamily="18" charset="0"/>
            </a:endParaRPr>
          </a:p>
        </p:txBody>
      </p:sp>
      <p:sp>
        <p:nvSpPr>
          <p:cNvPr id="8" name="Text Box 7"/>
          <p:cNvSpPr txBox="1">
            <a:spLocks noChangeArrowheads="1"/>
          </p:cNvSpPr>
          <p:nvPr/>
        </p:nvSpPr>
        <p:spPr bwMode="auto">
          <a:xfrm>
            <a:off x="0" y="-27384"/>
            <a:ext cx="9144000" cy="332656"/>
          </a:xfrm>
          <a:prstGeom prst="rect">
            <a:avLst/>
          </a:prstGeom>
          <a:gradFill rotWithShape="0">
            <a:gsLst>
              <a:gs pos="78000">
                <a:srgbClr val="443A31"/>
              </a:gs>
              <a:gs pos="100000">
                <a:srgbClr val="009DE0"/>
              </a:gs>
            </a:gsLst>
            <a:lin ang="0" scaled="1"/>
          </a:gradFill>
          <a:ln w="9525">
            <a:noFill/>
            <a:miter lim="800000"/>
            <a:headEnd/>
            <a:tailEnd/>
          </a:ln>
          <a:effectLst/>
        </p:spPr>
        <p:txBody>
          <a:bodyPr wrap="none" anchor="ctr"/>
          <a:lstStyle/>
          <a:p>
            <a:pPr defTabSz="787400">
              <a:spcBef>
                <a:spcPct val="50000"/>
              </a:spcBef>
              <a:tabLst>
                <a:tab pos="8380413" algn="l"/>
                <a:tab pos="8482013" algn="l"/>
              </a:tabLst>
              <a:defRPr/>
            </a:pPr>
            <a:r>
              <a:rPr lang="fr-FR" sz="1600" dirty="0">
                <a:solidFill>
                  <a:schemeClr val="bg1"/>
                </a:solidFill>
                <a:latin typeface="OpenDyslexic" pitchFamily="50" charset="0"/>
              </a:rPr>
              <a:t>La construction d’une carte bathymétrique : Le sondeur  </a:t>
            </a:r>
            <a:r>
              <a:rPr lang="fr-FR" sz="1600" dirty="0" err="1" smtClean="0">
                <a:solidFill>
                  <a:schemeClr val="bg1"/>
                </a:solidFill>
                <a:latin typeface="OpenDyslexic" pitchFamily="50" charset="0"/>
              </a:rPr>
              <a:t>multi-faisceau</a:t>
            </a:r>
            <a:endParaRPr lang="fr-FR" sz="1600" dirty="0">
              <a:solidFill>
                <a:schemeClr val="bg1"/>
              </a:solidFill>
              <a:latin typeface="OpenDyslexic" pitchFamily="50" charset="0"/>
            </a:endParaRPr>
          </a:p>
        </p:txBody>
      </p:sp>
      <p:grpSp>
        <p:nvGrpSpPr>
          <p:cNvPr id="4" name="Groupe 3"/>
          <p:cNvGrpSpPr/>
          <p:nvPr/>
        </p:nvGrpSpPr>
        <p:grpSpPr>
          <a:xfrm>
            <a:off x="3886200" y="533400"/>
            <a:ext cx="5257800" cy="3225800"/>
            <a:chOff x="3886200" y="533400"/>
            <a:chExt cx="5257800" cy="3225800"/>
          </a:xfrm>
        </p:grpSpPr>
        <p:pic>
          <p:nvPicPr>
            <p:cNvPr id="139269" name="Picture 5" descr="principe_smf"/>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886200" y="533400"/>
              <a:ext cx="5257800" cy="32258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bwMode="auto">
            <a:xfrm>
              <a:off x="5728304" y="1110343"/>
              <a:ext cx="92585" cy="91923"/>
            </a:xfrm>
            <a:prstGeom prst="rect">
              <a:avLst/>
            </a:prstGeom>
            <a:solidFill>
              <a:srgbClr val="F3F3F3"/>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1" i="0" u="none" strike="noStrike" cap="none" normalizeH="0" baseline="0" smtClean="0">
                <a:ln>
                  <a:noFill/>
                </a:ln>
                <a:solidFill>
                  <a:schemeClr val="tx1"/>
                </a:solidFill>
                <a:effectLst/>
                <a:latin typeface="Arial" charset="0"/>
              </a:endParaRPr>
            </a:p>
          </p:txBody>
        </p:sp>
        <p:sp>
          <p:nvSpPr>
            <p:cNvPr id="10" name="Rectangle 9"/>
            <p:cNvSpPr/>
            <p:nvPr/>
          </p:nvSpPr>
          <p:spPr bwMode="auto">
            <a:xfrm>
              <a:off x="5436096" y="764704"/>
              <a:ext cx="92585" cy="91923"/>
            </a:xfrm>
            <a:prstGeom prst="rect">
              <a:avLst/>
            </a:prstGeom>
            <a:solidFill>
              <a:srgbClr val="F3F3F3"/>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1" i="0" u="none" strike="noStrike" cap="none" normalizeH="0" baseline="0" smtClean="0">
                <a:ln>
                  <a:noFill/>
                </a:ln>
                <a:solidFill>
                  <a:schemeClr val="tx1"/>
                </a:solidFill>
                <a:effectLst/>
                <a:latin typeface="Arial" charset="0"/>
              </a:endParaRPr>
            </a:p>
          </p:txBody>
        </p:sp>
      </p:grpSp>
    </p:spTree>
    <p:extLst>
      <p:ext uri="{BB962C8B-B14F-4D97-AF65-F5344CB8AC3E}">
        <p14:creationId xmlns:p14="http://schemas.microsoft.com/office/powerpoint/2010/main" val="1837514692"/>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7"/>
          <p:cNvSpPr txBox="1">
            <a:spLocks noChangeArrowheads="1"/>
          </p:cNvSpPr>
          <p:nvPr/>
        </p:nvSpPr>
        <p:spPr bwMode="auto">
          <a:xfrm>
            <a:off x="0" y="-27384"/>
            <a:ext cx="9144000" cy="332656"/>
          </a:xfrm>
          <a:prstGeom prst="rect">
            <a:avLst/>
          </a:prstGeom>
          <a:gradFill rotWithShape="0">
            <a:gsLst>
              <a:gs pos="78000">
                <a:srgbClr val="443A31"/>
              </a:gs>
              <a:gs pos="100000">
                <a:srgbClr val="009DE0"/>
              </a:gs>
            </a:gsLst>
            <a:lin ang="0" scaled="1"/>
          </a:gradFill>
          <a:ln w="9525">
            <a:noFill/>
            <a:miter lim="800000"/>
            <a:headEnd/>
            <a:tailEnd/>
          </a:ln>
          <a:effectLst/>
        </p:spPr>
        <p:txBody>
          <a:bodyPr wrap="none" anchor="ctr"/>
          <a:lstStyle/>
          <a:p>
            <a:pPr defTabSz="787400">
              <a:spcBef>
                <a:spcPct val="50000"/>
              </a:spcBef>
              <a:tabLst>
                <a:tab pos="8380413" algn="l"/>
                <a:tab pos="8482013" algn="l"/>
              </a:tabLst>
              <a:defRPr/>
            </a:pPr>
            <a:r>
              <a:rPr lang="fr-FR" sz="1600" dirty="0">
                <a:solidFill>
                  <a:schemeClr val="bg1"/>
                </a:solidFill>
                <a:latin typeface="OpenDyslexic" pitchFamily="50" charset="0"/>
              </a:rPr>
              <a:t>La construction d’une carte bathymétrique : Le sondeur  </a:t>
            </a:r>
            <a:r>
              <a:rPr lang="fr-FR" sz="1600" dirty="0" err="1" smtClean="0">
                <a:solidFill>
                  <a:schemeClr val="bg1"/>
                </a:solidFill>
                <a:latin typeface="OpenDyslexic" pitchFamily="50" charset="0"/>
              </a:rPr>
              <a:t>multi-faisceau</a:t>
            </a:r>
            <a:endParaRPr lang="fr-FR" sz="1600" dirty="0">
              <a:solidFill>
                <a:schemeClr val="bg1"/>
              </a:solidFill>
              <a:latin typeface="OpenDyslexic" pitchFamily="50" charset="0"/>
            </a:endParaRPr>
          </a:p>
        </p:txBody>
      </p:sp>
      <p:pic>
        <p:nvPicPr>
          <p:cNvPr id="4" name="multifaisceaux">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79511" y="548680"/>
            <a:ext cx="7969361" cy="5832648"/>
          </a:xfrm>
          <a:prstGeom prst="rect">
            <a:avLst/>
          </a:prstGeom>
        </p:spPr>
      </p:pic>
    </p:spTree>
    <p:extLst>
      <p:ext uri="{BB962C8B-B14F-4D97-AF65-F5344CB8AC3E}">
        <p14:creationId xmlns:p14="http://schemas.microsoft.com/office/powerpoint/2010/main" val="3641696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162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1314" name="Picture 2" descr="bathy_armoricain"/>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57200" y="592138"/>
            <a:ext cx="8686800" cy="5808662"/>
          </a:xfrm>
          <a:prstGeom prst="rect">
            <a:avLst/>
          </a:prstGeom>
          <a:noFill/>
          <a:extLst>
            <a:ext uri="{909E8E84-426E-40DD-AFC4-6F175D3DCCD1}">
              <a14:hiddenFill xmlns:a14="http://schemas.microsoft.com/office/drawing/2010/main">
                <a:solidFill>
                  <a:srgbClr val="FFFFFF"/>
                </a:solidFill>
              </a14:hiddenFill>
            </a:ext>
          </a:extLst>
        </p:spPr>
      </p:pic>
      <p:sp>
        <p:nvSpPr>
          <p:cNvPr id="4" name="Text Box 7"/>
          <p:cNvSpPr txBox="1">
            <a:spLocks noChangeArrowheads="1"/>
          </p:cNvSpPr>
          <p:nvPr/>
        </p:nvSpPr>
        <p:spPr bwMode="auto">
          <a:xfrm>
            <a:off x="0" y="-27384"/>
            <a:ext cx="9144000" cy="332656"/>
          </a:xfrm>
          <a:prstGeom prst="rect">
            <a:avLst/>
          </a:prstGeom>
          <a:gradFill rotWithShape="0">
            <a:gsLst>
              <a:gs pos="78000">
                <a:srgbClr val="443A31"/>
              </a:gs>
              <a:gs pos="100000">
                <a:srgbClr val="009DE0"/>
              </a:gs>
            </a:gsLst>
            <a:lin ang="0" scaled="1"/>
          </a:gradFill>
          <a:ln w="9525">
            <a:noFill/>
            <a:miter lim="800000"/>
            <a:headEnd/>
            <a:tailEnd/>
          </a:ln>
          <a:effectLst/>
        </p:spPr>
        <p:txBody>
          <a:bodyPr wrap="none" anchor="ctr"/>
          <a:lstStyle/>
          <a:p>
            <a:pPr defTabSz="787400">
              <a:spcBef>
                <a:spcPct val="50000"/>
              </a:spcBef>
              <a:tabLst>
                <a:tab pos="8380413" algn="l"/>
                <a:tab pos="8482013" algn="l"/>
              </a:tabLst>
              <a:defRPr/>
            </a:pPr>
            <a:r>
              <a:rPr lang="fr-FR" sz="1600" dirty="0">
                <a:solidFill>
                  <a:schemeClr val="bg1"/>
                </a:solidFill>
                <a:latin typeface="OpenDyslexic" pitchFamily="50" charset="0"/>
              </a:rPr>
              <a:t>La construction d’une carte bathymétrique : Le sondeur  </a:t>
            </a:r>
            <a:r>
              <a:rPr lang="fr-FR" sz="1600" dirty="0" err="1" smtClean="0">
                <a:solidFill>
                  <a:schemeClr val="bg1"/>
                </a:solidFill>
                <a:latin typeface="OpenDyslexic" pitchFamily="50" charset="0"/>
              </a:rPr>
              <a:t>multi-faisceau</a:t>
            </a:r>
            <a:endParaRPr lang="fr-FR" sz="1600" dirty="0">
              <a:solidFill>
                <a:schemeClr val="bg1"/>
              </a:solidFill>
              <a:latin typeface="OpenDyslexic" pitchFamily="50" charset="0"/>
            </a:endParaRPr>
          </a:p>
        </p:txBody>
      </p:sp>
    </p:spTree>
    <p:extLst>
      <p:ext uri="{BB962C8B-B14F-4D97-AF65-F5344CB8AC3E}">
        <p14:creationId xmlns:p14="http://schemas.microsoft.com/office/powerpoint/2010/main" val="2152662395"/>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339" name="Picture 3" descr="bathy_ombree_armoricain"/>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57200" y="533400"/>
            <a:ext cx="8686800" cy="5938838"/>
          </a:xfrm>
          <a:prstGeom prst="rect">
            <a:avLst/>
          </a:prstGeom>
          <a:noFill/>
          <a:extLst>
            <a:ext uri="{909E8E84-426E-40DD-AFC4-6F175D3DCCD1}">
              <a14:hiddenFill xmlns:a14="http://schemas.microsoft.com/office/drawing/2010/main">
                <a:solidFill>
                  <a:srgbClr val="FFFFFF"/>
                </a:solidFill>
              </a14:hiddenFill>
            </a:ext>
          </a:extLst>
        </p:spPr>
      </p:pic>
      <p:sp>
        <p:nvSpPr>
          <p:cNvPr id="4" name="Text Box 7"/>
          <p:cNvSpPr txBox="1">
            <a:spLocks noChangeArrowheads="1"/>
          </p:cNvSpPr>
          <p:nvPr/>
        </p:nvSpPr>
        <p:spPr bwMode="auto">
          <a:xfrm>
            <a:off x="0" y="-27384"/>
            <a:ext cx="9144000" cy="332656"/>
          </a:xfrm>
          <a:prstGeom prst="rect">
            <a:avLst/>
          </a:prstGeom>
          <a:gradFill rotWithShape="0">
            <a:gsLst>
              <a:gs pos="78000">
                <a:srgbClr val="443A31"/>
              </a:gs>
              <a:gs pos="100000">
                <a:srgbClr val="009DE0"/>
              </a:gs>
            </a:gsLst>
            <a:lin ang="0" scaled="1"/>
          </a:gradFill>
          <a:ln w="9525">
            <a:noFill/>
            <a:miter lim="800000"/>
            <a:headEnd/>
            <a:tailEnd/>
          </a:ln>
          <a:effectLst/>
        </p:spPr>
        <p:txBody>
          <a:bodyPr wrap="none" anchor="ctr"/>
          <a:lstStyle/>
          <a:p>
            <a:pPr defTabSz="787400">
              <a:spcBef>
                <a:spcPct val="50000"/>
              </a:spcBef>
              <a:tabLst>
                <a:tab pos="8380413" algn="l"/>
                <a:tab pos="8482013" algn="l"/>
              </a:tabLst>
              <a:defRPr/>
            </a:pPr>
            <a:r>
              <a:rPr lang="fr-FR" sz="1600" dirty="0">
                <a:solidFill>
                  <a:schemeClr val="bg1"/>
                </a:solidFill>
                <a:latin typeface="OpenDyslexic" pitchFamily="50" charset="0"/>
              </a:rPr>
              <a:t>La construction d’une carte bathymétrique : Le sondeur  </a:t>
            </a:r>
            <a:r>
              <a:rPr lang="fr-FR" sz="1600" dirty="0" err="1" smtClean="0">
                <a:solidFill>
                  <a:schemeClr val="bg1"/>
                </a:solidFill>
                <a:latin typeface="OpenDyslexic" pitchFamily="50" charset="0"/>
              </a:rPr>
              <a:t>multi-faisceau</a:t>
            </a:r>
            <a:endParaRPr lang="fr-FR" sz="1600" dirty="0">
              <a:solidFill>
                <a:schemeClr val="bg1"/>
              </a:solidFill>
              <a:latin typeface="OpenDyslexic" pitchFamily="50" charset="0"/>
            </a:endParaRPr>
          </a:p>
        </p:txBody>
      </p:sp>
    </p:spTree>
    <p:extLst>
      <p:ext uri="{BB962C8B-B14F-4D97-AF65-F5344CB8AC3E}">
        <p14:creationId xmlns:p14="http://schemas.microsoft.com/office/powerpoint/2010/main" val="1782563444"/>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63" name="Picture 3" descr="smf_armoricain"/>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57200" y="533400"/>
            <a:ext cx="8686800" cy="5937250"/>
          </a:xfrm>
          <a:prstGeom prst="rect">
            <a:avLst/>
          </a:prstGeom>
          <a:noFill/>
          <a:extLst>
            <a:ext uri="{909E8E84-426E-40DD-AFC4-6F175D3DCCD1}">
              <a14:hiddenFill xmlns:a14="http://schemas.microsoft.com/office/drawing/2010/main">
                <a:solidFill>
                  <a:srgbClr val="FFFFFF"/>
                </a:solidFill>
              </a14:hiddenFill>
            </a:ext>
          </a:extLst>
        </p:spPr>
      </p:pic>
      <p:sp>
        <p:nvSpPr>
          <p:cNvPr id="4" name="Text Box 7"/>
          <p:cNvSpPr txBox="1">
            <a:spLocks noChangeArrowheads="1"/>
          </p:cNvSpPr>
          <p:nvPr/>
        </p:nvSpPr>
        <p:spPr bwMode="auto">
          <a:xfrm>
            <a:off x="0" y="-27384"/>
            <a:ext cx="9144000" cy="332656"/>
          </a:xfrm>
          <a:prstGeom prst="rect">
            <a:avLst/>
          </a:prstGeom>
          <a:gradFill rotWithShape="0">
            <a:gsLst>
              <a:gs pos="78000">
                <a:srgbClr val="443A31"/>
              </a:gs>
              <a:gs pos="100000">
                <a:srgbClr val="009DE0"/>
              </a:gs>
            </a:gsLst>
            <a:lin ang="0" scaled="1"/>
          </a:gradFill>
          <a:ln w="9525">
            <a:noFill/>
            <a:miter lim="800000"/>
            <a:headEnd/>
            <a:tailEnd/>
          </a:ln>
          <a:effectLst/>
        </p:spPr>
        <p:txBody>
          <a:bodyPr wrap="none" anchor="ctr"/>
          <a:lstStyle/>
          <a:p>
            <a:pPr defTabSz="787400">
              <a:spcBef>
                <a:spcPct val="50000"/>
              </a:spcBef>
              <a:tabLst>
                <a:tab pos="8380413" algn="l"/>
                <a:tab pos="8482013" algn="l"/>
              </a:tabLst>
              <a:defRPr/>
            </a:pPr>
            <a:r>
              <a:rPr lang="fr-FR" sz="1600" dirty="0">
                <a:solidFill>
                  <a:schemeClr val="bg1"/>
                </a:solidFill>
                <a:latin typeface="OpenDyslexic" pitchFamily="50" charset="0"/>
              </a:rPr>
              <a:t>La construction d’une carte bathymétrique : Le sondeur  </a:t>
            </a:r>
            <a:r>
              <a:rPr lang="fr-FR" sz="1600" dirty="0" err="1" smtClean="0">
                <a:solidFill>
                  <a:schemeClr val="bg1"/>
                </a:solidFill>
                <a:latin typeface="OpenDyslexic" pitchFamily="50" charset="0"/>
              </a:rPr>
              <a:t>multi-faisceau</a:t>
            </a:r>
            <a:endParaRPr lang="fr-FR" sz="1600" dirty="0">
              <a:solidFill>
                <a:schemeClr val="bg1"/>
              </a:solidFill>
              <a:latin typeface="OpenDyslexic" pitchFamily="50" charset="0"/>
            </a:endParaRPr>
          </a:p>
        </p:txBody>
      </p:sp>
    </p:spTree>
    <p:extLst>
      <p:ext uri="{BB962C8B-B14F-4D97-AF65-F5344CB8AC3E}">
        <p14:creationId xmlns:p14="http://schemas.microsoft.com/office/powerpoint/2010/main" val="4208938693"/>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1011" name="Picture 3" descr="P1010005"/>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57200" y="533400"/>
            <a:ext cx="4514850" cy="6019800"/>
          </a:xfrm>
          <a:prstGeom prst="rect">
            <a:avLst/>
          </a:prstGeom>
          <a:noFill/>
          <a:extLst>
            <a:ext uri="{909E8E84-426E-40DD-AFC4-6F175D3DCCD1}">
              <a14:hiddenFill xmlns:a14="http://schemas.microsoft.com/office/drawing/2010/main">
                <a:solidFill>
                  <a:srgbClr val="FFFFFF"/>
                </a:solidFill>
              </a14:hiddenFill>
            </a:ext>
          </a:extLst>
        </p:spPr>
      </p:pic>
      <p:pic>
        <p:nvPicPr>
          <p:cNvPr id="171013" name="Picture 5"/>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715000" y="457200"/>
            <a:ext cx="3033713" cy="6073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 Box 7"/>
          <p:cNvSpPr txBox="1">
            <a:spLocks noChangeArrowheads="1"/>
          </p:cNvSpPr>
          <p:nvPr/>
        </p:nvSpPr>
        <p:spPr bwMode="auto">
          <a:xfrm>
            <a:off x="0" y="-27384"/>
            <a:ext cx="9144000" cy="332656"/>
          </a:xfrm>
          <a:prstGeom prst="rect">
            <a:avLst/>
          </a:prstGeom>
          <a:gradFill rotWithShape="0">
            <a:gsLst>
              <a:gs pos="78000">
                <a:srgbClr val="443A31"/>
              </a:gs>
              <a:gs pos="100000">
                <a:srgbClr val="009DE0"/>
              </a:gs>
            </a:gsLst>
            <a:lin ang="0" scaled="1"/>
          </a:gradFill>
          <a:ln w="9525">
            <a:noFill/>
            <a:miter lim="800000"/>
            <a:headEnd/>
            <a:tailEnd/>
          </a:ln>
          <a:effectLst/>
        </p:spPr>
        <p:txBody>
          <a:bodyPr wrap="none" anchor="ctr"/>
          <a:lstStyle/>
          <a:p>
            <a:pPr defTabSz="787400">
              <a:spcBef>
                <a:spcPct val="50000"/>
              </a:spcBef>
              <a:tabLst>
                <a:tab pos="8380413" algn="l"/>
                <a:tab pos="8482013" algn="l"/>
              </a:tabLst>
              <a:defRPr/>
            </a:pPr>
            <a:r>
              <a:rPr lang="fr-FR" sz="1600" dirty="0">
                <a:solidFill>
                  <a:schemeClr val="bg1"/>
                </a:solidFill>
                <a:latin typeface="OpenDyslexic" pitchFamily="50" charset="0"/>
              </a:rPr>
              <a:t>Le carottage</a:t>
            </a:r>
          </a:p>
        </p:txBody>
      </p:sp>
    </p:spTree>
    <p:extLst>
      <p:ext uri="{BB962C8B-B14F-4D97-AF65-F5344CB8AC3E}">
        <p14:creationId xmlns:p14="http://schemas.microsoft.com/office/powerpoint/2010/main" val="1026372061"/>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arottag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l="-97" r="-199"/>
          <a:stretch/>
        </p:blipFill>
        <p:spPr>
          <a:xfrm>
            <a:off x="-3132856" y="620688"/>
            <a:ext cx="10513168" cy="5852532"/>
          </a:xfrm>
          <a:prstGeom prst="rect">
            <a:avLst/>
          </a:prstGeom>
        </p:spPr>
      </p:pic>
      <p:pic>
        <p:nvPicPr>
          <p:cNvPr id="172037" name="Picture 5"/>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715000" y="457200"/>
            <a:ext cx="3033713" cy="6073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 Box 7"/>
          <p:cNvSpPr txBox="1">
            <a:spLocks noChangeArrowheads="1"/>
          </p:cNvSpPr>
          <p:nvPr/>
        </p:nvSpPr>
        <p:spPr bwMode="auto">
          <a:xfrm>
            <a:off x="0" y="-27384"/>
            <a:ext cx="9144000" cy="332656"/>
          </a:xfrm>
          <a:prstGeom prst="rect">
            <a:avLst/>
          </a:prstGeom>
          <a:gradFill rotWithShape="0">
            <a:gsLst>
              <a:gs pos="78000">
                <a:srgbClr val="443A31"/>
              </a:gs>
              <a:gs pos="100000">
                <a:srgbClr val="009DE0"/>
              </a:gs>
            </a:gsLst>
            <a:lin ang="0" scaled="1"/>
          </a:gradFill>
          <a:ln w="9525">
            <a:noFill/>
            <a:miter lim="800000"/>
            <a:headEnd/>
            <a:tailEnd/>
          </a:ln>
          <a:effectLst/>
        </p:spPr>
        <p:txBody>
          <a:bodyPr wrap="none" anchor="ctr"/>
          <a:lstStyle/>
          <a:p>
            <a:pPr defTabSz="787400">
              <a:spcBef>
                <a:spcPct val="50000"/>
              </a:spcBef>
              <a:tabLst>
                <a:tab pos="8380413" algn="l"/>
                <a:tab pos="8482013" algn="l"/>
              </a:tabLst>
              <a:defRPr/>
            </a:pPr>
            <a:r>
              <a:rPr lang="fr-FR" sz="1600" dirty="0">
                <a:solidFill>
                  <a:schemeClr val="bg1"/>
                </a:solidFill>
                <a:latin typeface="OpenDyslexic" pitchFamily="50" charset="0"/>
              </a:rPr>
              <a:t>Le carottage</a:t>
            </a:r>
          </a:p>
        </p:txBody>
      </p:sp>
    </p:spTree>
    <p:extLst>
      <p:ext uri="{BB962C8B-B14F-4D97-AF65-F5344CB8AC3E}">
        <p14:creationId xmlns:p14="http://schemas.microsoft.com/office/powerpoint/2010/main" val="1117475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70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3058" name="Picture 2" descr="08220011"/>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 Box 2"/>
          <p:cNvSpPr txBox="1">
            <a:spLocks noChangeArrowheads="1"/>
          </p:cNvSpPr>
          <p:nvPr/>
        </p:nvSpPr>
        <p:spPr bwMode="auto">
          <a:xfrm>
            <a:off x="457200" y="112713"/>
            <a:ext cx="8686800" cy="304800"/>
          </a:xfrm>
          <a:prstGeom prst="rect">
            <a:avLst/>
          </a:prstGeom>
          <a:gradFill rotWithShape="0">
            <a:gsLst>
              <a:gs pos="0">
                <a:schemeClr val="tx1"/>
              </a:gs>
              <a:gs pos="100000">
                <a:srgbClr val="003399"/>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spAutoFit/>
          </a:bodyPr>
          <a:lstStyle/>
          <a:p>
            <a:pPr>
              <a:spcBef>
                <a:spcPct val="50000"/>
              </a:spcBef>
            </a:pPr>
            <a:r>
              <a:rPr lang="fr-FR" sz="2000" dirty="0">
                <a:solidFill>
                  <a:schemeClr val="bg1"/>
                </a:solidFill>
                <a:latin typeface="Times New Roman" pitchFamily="18" charset="0"/>
                <a:cs typeface="Times New Roman" pitchFamily="18" charset="0"/>
              </a:rPr>
              <a:t>Le carottage</a:t>
            </a:r>
          </a:p>
        </p:txBody>
      </p:sp>
    </p:spTree>
    <p:extLst>
      <p:ext uri="{BB962C8B-B14F-4D97-AF65-F5344CB8AC3E}">
        <p14:creationId xmlns:p14="http://schemas.microsoft.com/office/powerpoint/2010/main" val="121308377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8" name="Picture 4" descr="marges"/>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68313" y="476250"/>
            <a:ext cx="7681912" cy="3035300"/>
          </a:xfrm>
          <a:prstGeom prst="rect">
            <a:avLst/>
          </a:prstGeom>
          <a:noFill/>
          <a:extLst>
            <a:ext uri="{909E8E84-426E-40DD-AFC4-6F175D3DCCD1}">
              <a14:hiddenFill xmlns:a14="http://schemas.microsoft.com/office/drawing/2010/main">
                <a:solidFill>
                  <a:srgbClr val="FFFFFF"/>
                </a:solidFill>
              </a14:hiddenFill>
            </a:ext>
          </a:extLst>
        </p:spPr>
      </p:pic>
      <p:grpSp>
        <p:nvGrpSpPr>
          <p:cNvPr id="31750" name="Group 6"/>
          <p:cNvGrpSpPr>
            <a:grpSpLocks/>
          </p:cNvGrpSpPr>
          <p:nvPr/>
        </p:nvGrpSpPr>
        <p:grpSpPr bwMode="auto">
          <a:xfrm>
            <a:off x="454025" y="4559300"/>
            <a:ext cx="8221663" cy="1901825"/>
            <a:chOff x="513" y="2872"/>
            <a:chExt cx="5179" cy="1198"/>
          </a:xfrm>
        </p:grpSpPr>
        <p:pic>
          <p:nvPicPr>
            <p:cNvPr id="31751" name="Picture 7" descr="coupe_atlantiqu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48" y="2949"/>
              <a:ext cx="4944" cy="1121"/>
            </a:xfrm>
            <a:prstGeom prst="rect">
              <a:avLst/>
            </a:prstGeom>
            <a:noFill/>
            <a:extLst>
              <a:ext uri="{909E8E84-426E-40DD-AFC4-6F175D3DCCD1}">
                <a14:hiddenFill xmlns:a14="http://schemas.microsoft.com/office/drawing/2010/main">
                  <a:solidFill>
                    <a:srgbClr val="FFFFFF"/>
                  </a:solidFill>
                </a14:hiddenFill>
              </a:ext>
            </a:extLst>
          </p:spPr>
        </p:pic>
        <p:sp>
          <p:nvSpPr>
            <p:cNvPr id="31752" name="Rectangle 8"/>
            <p:cNvSpPr>
              <a:spLocks noChangeArrowheads="1"/>
            </p:cNvSpPr>
            <p:nvPr/>
          </p:nvSpPr>
          <p:spPr bwMode="auto">
            <a:xfrm>
              <a:off x="839" y="2872"/>
              <a:ext cx="113" cy="114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31753" name="Text Box 9"/>
            <p:cNvSpPr txBox="1">
              <a:spLocks noChangeArrowheads="1"/>
            </p:cNvSpPr>
            <p:nvPr/>
          </p:nvSpPr>
          <p:spPr bwMode="auto">
            <a:xfrm>
              <a:off x="633" y="2949"/>
              <a:ext cx="218" cy="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FR" sz="1000" b="0">
                  <a:latin typeface="Times New Roman" pitchFamily="18" charset="0"/>
                </a:rPr>
                <a:t>0m</a:t>
              </a:r>
            </a:p>
          </p:txBody>
        </p:sp>
        <p:sp>
          <p:nvSpPr>
            <p:cNvPr id="31754" name="Text Box 10"/>
            <p:cNvSpPr txBox="1">
              <a:spLocks noChangeArrowheads="1"/>
            </p:cNvSpPr>
            <p:nvPr/>
          </p:nvSpPr>
          <p:spPr bwMode="auto">
            <a:xfrm>
              <a:off x="554" y="3003"/>
              <a:ext cx="327" cy="1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FR" sz="1000" b="0" dirty="0">
                  <a:latin typeface="Times New Roman" pitchFamily="18" charset="0"/>
                </a:rPr>
                <a:t>-200m</a:t>
              </a:r>
            </a:p>
          </p:txBody>
        </p:sp>
        <p:sp>
          <p:nvSpPr>
            <p:cNvPr id="31755" name="Text Box 11"/>
            <p:cNvSpPr txBox="1">
              <a:spLocks noChangeArrowheads="1"/>
            </p:cNvSpPr>
            <p:nvPr/>
          </p:nvSpPr>
          <p:spPr bwMode="auto">
            <a:xfrm>
              <a:off x="513" y="3732"/>
              <a:ext cx="388" cy="1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FR" sz="1000" b="0" dirty="0">
                  <a:latin typeface="Times New Roman" pitchFamily="18" charset="0"/>
                </a:rPr>
                <a:t>-4 000m</a:t>
              </a:r>
            </a:p>
          </p:txBody>
        </p:sp>
        <p:sp>
          <p:nvSpPr>
            <p:cNvPr id="31756" name="Line 12"/>
            <p:cNvSpPr>
              <a:spLocks noChangeShapeType="1"/>
            </p:cNvSpPr>
            <p:nvPr/>
          </p:nvSpPr>
          <p:spPr bwMode="auto">
            <a:xfrm flipH="1">
              <a:off x="842" y="3048"/>
              <a:ext cx="114"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31757" name="Line 13"/>
            <p:cNvSpPr>
              <a:spLocks noChangeShapeType="1"/>
            </p:cNvSpPr>
            <p:nvPr/>
          </p:nvSpPr>
          <p:spPr bwMode="auto">
            <a:xfrm flipH="1">
              <a:off x="841" y="3087"/>
              <a:ext cx="114"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31758" name="Line 14"/>
            <p:cNvSpPr>
              <a:spLocks noChangeShapeType="1"/>
            </p:cNvSpPr>
            <p:nvPr/>
          </p:nvSpPr>
          <p:spPr bwMode="auto">
            <a:xfrm flipH="1">
              <a:off x="831" y="3817"/>
              <a:ext cx="114"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grpSp>
      <p:sp>
        <p:nvSpPr>
          <p:cNvPr id="31759" name="Line 15"/>
          <p:cNvSpPr>
            <a:spLocks noChangeShapeType="1"/>
          </p:cNvSpPr>
          <p:nvPr/>
        </p:nvSpPr>
        <p:spPr bwMode="auto">
          <a:xfrm>
            <a:off x="6156325" y="4149725"/>
            <a:ext cx="1727200" cy="0"/>
          </a:xfrm>
          <a:prstGeom prst="line">
            <a:avLst/>
          </a:prstGeom>
          <a:noFill/>
          <a:ln w="25400">
            <a:solidFill>
              <a:schemeClr val="tx1"/>
            </a:solidFill>
            <a:round/>
            <a:headEnd type="triangle" w="lg" len="lg"/>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31760" name="Line 16"/>
          <p:cNvSpPr>
            <a:spLocks noChangeShapeType="1"/>
          </p:cNvSpPr>
          <p:nvPr/>
        </p:nvSpPr>
        <p:spPr bwMode="auto">
          <a:xfrm>
            <a:off x="1331913" y="4149725"/>
            <a:ext cx="1439862" cy="0"/>
          </a:xfrm>
          <a:prstGeom prst="line">
            <a:avLst/>
          </a:prstGeom>
          <a:noFill/>
          <a:ln w="25400">
            <a:solidFill>
              <a:schemeClr val="tx1"/>
            </a:solidFill>
            <a:round/>
            <a:headEnd type="triangle" w="lg" len="lg"/>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31762" name="Line 18"/>
          <p:cNvSpPr>
            <a:spLocks noChangeShapeType="1"/>
          </p:cNvSpPr>
          <p:nvPr/>
        </p:nvSpPr>
        <p:spPr bwMode="auto">
          <a:xfrm>
            <a:off x="2987675" y="4149725"/>
            <a:ext cx="3025775" cy="0"/>
          </a:xfrm>
          <a:prstGeom prst="line">
            <a:avLst/>
          </a:prstGeom>
          <a:noFill/>
          <a:ln w="25400">
            <a:solidFill>
              <a:schemeClr val="tx1"/>
            </a:solidFill>
            <a:round/>
            <a:headEnd type="triangle" w="lg" len="lg"/>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31763" name="Text Box 19"/>
          <p:cNvSpPr txBox="1">
            <a:spLocks noChangeArrowheads="1"/>
          </p:cNvSpPr>
          <p:nvPr/>
        </p:nvSpPr>
        <p:spPr bwMode="auto">
          <a:xfrm>
            <a:off x="3419475" y="3789363"/>
            <a:ext cx="2089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FR" b="0"/>
              <a:t>Dorsale océanique</a:t>
            </a:r>
          </a:p>
        </p:txBody>
      </p:sp>
      <p:sp>
        <p:nvSpPr>
          <p:cNvPr id="31764" name="Text Box 20"/>
          <p:cNvSpPr txBox="1">
            <a:spLocks noChangeArrowheads="1"/>
          </p:cNvSpPr>
          <p:nvPr/>
        </p:nvSpPr>
        <p:spPr bwMode="auto">
          <a:xfrm>
            <a:off x="1355725" y="3435350"/>
            <a:ext cx="14160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fr-FR" b="0"/>
              <a:t>Marge</a:t>
            </a:r>
            <a:br>
              <a:rPr lang="fr-FR" b="0"/>
            </a:br>
            <a:r>
              <a:rPr lang="fr-FR" b="0"/>
              <a:t>continentale</a:t>
            </a:r>
          </a:p>
        </p:txBody>
      </p:sp>
      <p:sp>
        <p:nvSpPr>
          <p:cNvPr id="31765" name="Text Box 21"/>
          <p:cNvSpPr txBox="1">
            <a:spLocks noChangeArrowheads="1"/>
          </p:cNvSpPr>
          <p:nvPr/>
        </p:nvSpPr>
        <p:spPr bwMode="auto">
          <a:xfrm>
            <a:off x="6372225" y="3429000"/>
            <a:ext cx="14160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fr-FR" b="0"/>
              <a:t>Marge</a:t>
            </a:r>
            <a:br>
              <a:rPr lang="fr-FR" b="0"/>
            </a:br>
            <a:r>
              <a:rPr lang="fr-FR" b="0"/>
              <a:t>continentale</a:t>
            </a:r>
          </a:p>
        </p:txBody>
      </p:sp>
      <p:sp>
        <p:nvSpPr>
          <p:cNvPr id="31766" name="Line 22"/>
          <p:cNvSpPr>
            <a:spLocks noChangeShapeType="1"/>
          </p:cNvSpPr>
          <p:nvPr/>
        </p:nvSpPr>
        <p:spPr bwMode="auto">
          <a:xfrm>
            <a:off x="1331913" y="4581525"/>
            <a:ext cx="719137" cy="0"/>
          </a:xfrm>
          <a:prstGeom prst="line">
            <a:avLst/>
          </a:prstGeom>
          <a:noFill/>
          <a:ln w="25400">
            <a:solidFill>
              <a:schemeClr val="tx1"/>
            </a:solidFill>
            <a:round/>
            <a:headEnd type="triangle" w="lg" len="lg"/>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31767" name="Line 23"/>
          <p:cNvSpPr>
            <a:spLocks noChangeShapeType="1"/>
          </p:cNvSpPr>
          <p:nvPr/>
        </p:nvSpPr>
        <p:spPr bwMode="auto">
          <a:xfrm>
            <a:off x="2051050" y="4581525"/>
            <a:ext cx="504825" cy="0"/>
          </a:xfrm>
          <a:prstGeom prst="line">
            <a:avLst/>
          </a:prstGeom>
          <a:noFill/>
          <a:ln w="25400">
            <a:solidFill>
              <a:schemeClr val="tx1"/>
            </a:solidFill>
            <a:round/>
            <a:headEnd type="triangle" w="lg" len="lg"/>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31768" name="Line 24"/>
          <p:cNvSpPr>
            <a:spLocks noChangeShapeType="1"/>
          </p:cNvSpPr>
          <p:nvPr/>
        </p:nvSpPr>
        <p:spPr bwMode="auto">
          <a:xfrm>
            <a:off x="2555875" y="4581525"/>
            <a:ext cx="287338" cy="0"/>
          </a:xfrm>
          <a:prstGeom prst="line">
            <a:avLst/>
          </a:prstGeom>
          <a:noFill/>
          <a:ln w="25400">
            <a:solidFill>
              <a:schemeClr val="tx1"/>
            </a:solidFill>
            <a:round/>
            <a:headEnd type="triangle" w="lg" len="lg"/>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cxnSp>
        <p:nvCxnSpPr>
          <p:cNvPr id="22" name="Connecteur droit avec flèche 21"/>
          <p:cNvCxnSpPr/>
          <p:nvPr/>
        </p:nvCxnSpPr>
        <p:spPr bwMode="auto">
          <a:xfrm>
            <a:off x="6912260" y="6191977"/>
            <a:ext cx="1656184" cy="0"/>
          </a:xfrm>
          <a:prstGeom prst="straightConnector1">
            <a:avLst/>
          </a:prstGeom>
          <a:solidFill>
            <a:schemeClr val="accent1"/>
          </a:solidFill>
          <a:ln w="25400" cap="flat" cmpd="sng" algn="ctr">
            <a:solidFill>
              <a:schemeClr val="tx1"/>
            </a:solidFill>
            <a:prstDash val="solid"/>
            <a:round/>
            <a:headEnd type="arrow"/>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3" name="ZoneTexte 22"/>
          <p:cNvSpPr txBox="1"/>
          <p:nvPr/>
        </p:nvSpPr>
        <p:spPr>
          <a:xfrm>
            <a:off x="7308304" y="5867980"/>
            <a:ext cx="1080120" cy="369332"/>
          </a:xfrm>
          <a:prstGeom prst="rect">
            <a:avLst/>
          </a:prstGeom>
          <a:noFill/>
        </p:spPr>
        <p:txBody>
          <a:bodyPr wrap="square" rtlCol="0">
            <a:spAutoFit/>
          </a:bodyPr>
          <a:lstStyle/>
          <a:p>
            <a:r>
              <a:rPr lang="fr-FR" dirty="0"/>
              <a:t>1000km</a:t>
            </a:r>
          </a:p>
        </p:txBody>
      </p:sp>
      <p:sp>
        <p:nvSpPr>
          <p:cNvPr id="24" name="Text Box 7"/>
          <p:cNvSpPr txBox="1">
            <a:spLocks noChangeArrowheads="1"/>
          </p:cNvSpPr>
          <p:nvPr/>
        </p:nvSpPr>
        <p:spPr bwMode="auto">
          <a:xfrm>
            <a:off x="0" y="-27384"/>
            <a:ext cx="9144000" cy="332656"/>
          </a:xfrm>
          <a:prstGeom prst="rect">
            <a:avLst/>
          </a:prstGeom>
          <a:gradFill rotWithShape="0">
            <a:gsLst>
              <a:gs pos="78000">
                <a:srgbClr val="443A31"/>
              </a:gs>
              <a:gs pos="100000">
                <a:srgbClr val="009DE0"/>
              </a:gs>
            </a:gsLst>
            <a:lin ang="0" scaled="1"/>
          </a:gradFill>
          <a:ln w="9525">
            <a:noFill/>
            <a:miter lim="800000"/>
            <a:headEnd/>
            <a:tailEnd/>
          </a:ln>
          <a:effectLst/>
        </p:spPr>
        <p:txBody>
          <a:bodyPr wrap="none" anchor="ctr"/>
          <a:lstStyle/>
          <a:p>
            <a:pPr defTabSz="787400">
              <a:spcBef>
                <a:spcPct val="50000"/>
              </a:spcBef>
              <a:tabLst>
                <a:tab pos="8380413" algn="l"/>
                <a:tab pos="8482013" algn="l"/>
              </a:tabLst>
              <a:defRPr/>
            </a:pPr>
            <a:r>
              <a:rPr lang="fr-FR" sz="1600" dirty="0">
                <a:solidFill>
                  <a:schemeClr val="bg1"/>
                </a:solidFill>
                <a:latin typeface="OpenDyslexic" pitchFamily="50" charset="0"/>
              </a:rPr>
              <a:t>Généralités sur les bassins océaniques</a:t>
            </a:r>
            <a:r>
              <a:rPr lang="fr-FR" sz="800" dirty="0">
                <a:solidFill>
                  <a:schemeClr val="bg1"/>
                </a:solidFill>
              </a:rPr>
              <a:t>	 </a:t>
            </a:r>
            <a:endParaRPr lang="fr-FR" sz="800" dirty="0">
              <a:solidFill>
                <a:srgbClr val="331910"/>
              </a:solidFill>
              <a:latin typeface="Arial Black" panose="020B0A04020102020204" pitchFamily="34" charset="0"/>
            </a:endParaRP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83" name="Picture 1027" descr="P1010001"/>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57200" y="457200"/>
            <a:ext cx="4572000" cy="6096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 Box 2"/>
          <p:cNvSpPr txBox="1">
            <a:spLocks noChangeArrowheads="1"/>
          </p:cNvSpPr>
          <p:nvPr/>
        </p:nvSpPr>
        <p:spPr bwMode="auto">
          <a:xfrm>
            <a:off x="457200" y="112713"/>
            <a:ext cx="8686800" cy="304800"/>
          </a:xfrm>
          <a:prstGeom prst="rect">
            <a:avLst/>
          </a:prstGeom>
          <a:gradFill rotWithShape="0">
            <a:gsLst>
              <a:gs pos="0">
                <a:schemeClr val="tx1"/>
              </a:gs>
              <a:gs pos="100000">
                <a:srgbClr val="003399"/>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spAutoFit/>
          </a:bodyPr>
          <a:lstStyle/>
          <a:p>
            <a:pPr>
              <a:spcBef>
                <a:spcPct val="50000"/>
              </a:spcBef>
            </a:pPr>
            <a:r>
              <a:rPr lang="fr-FR" sz="2000" dirty="0">
                <a:solidFill>
                  <a:schemeClr val="bg1"/>
                </a:solidFill>
                <a:latin typeface="Times New Roman" pitchFamily="18" charset="0"/>
                <a:cs typeface="Times New Roman" pitchFamily="18" charset="0"/>
              </a:rPr>
              <a:t>Le carottage</a:t>
            </a:r>
          </a:p>
        </p:txBody>
      </p:sp>
    </p:spTree>
    <p:extLst>
      <p:ext uri="{BB962C8B-B14F-4D97-AF65-F5344CB8AC3E}">
        <p14:creationId xmlns:p14="http://schemas.microsoft.com/office/powerpoint/2010/main" val="3736831129"/>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6610" name="Picture 2" descr="SKS01b"/>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57200" y="457200"/>
            <a:ext cx="4926013" cy="6096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 Box 2"/>
          <p:cNvSpPr txBox="1">
            <a:spLocks noChangeArrowheads="1"/>
          </p:cNvSpPr>
          <p:nvPr/>
        </p:nvSpPr>
        <p:spPr bwMode="auto">
          <a:xfrm>
            <a:off x="457200" y="112713"/>
            <a:ext cx="8686800" cy="304800"/>
          </a:xfrm>
          <a:prstGeom prst="rect">
            <a:avLst/>
          </a:prstGeom>
          <a:gradFill rotWithShape="0">
            <a:gsLst>
              <a:gs pos="0">
                <a:schemeClr val="tx1"/>
              </a:gs>
              <a:gs pos="100000">
                <a:srgbClr val="003399"/>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spAutoFit/>
          </a:bodyPr>
          <a:lstStyle/>
          <a:p>
            <a:pPr>
              <a:spcBef>
                <a:spcPct val="50000"/>
              </a:spcBef>
            </a:pPr>
            <a:r>
              <a:rPr lang="fr-FR" sz="2000" dirty="0">
                <a:solidFill>
                  <a:schemeClr val="bg1"/>
                </a:solidFill>
                <a:latin typeface="Times New Roman" pitchFamily="18" charset="0"/>
                <a:cs typeface="Times New Roman" pitchFamily="18" charset="0"/>
              </a:rPr>
              <a:t>Le carottage</a:t>
            </a:r>
          </a:p>
        </p:txBody>
      </p:sp>
    </p:spTree>
    <p:extLst>
      <p:ext uri="{BB962C8B-B14F-4D97-AF65-F5344CB8AC3E}">
        <p14:creationId xmlns:p14="http://schemas.microsoft.com/office/powerpoint/2010/main" val="1428995853"/>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Text Box 1026"/>
          <p:cNvSpPr txBox="1">
            <a:spLocks noChangeArrowheads="1"/>
          </p:cNvSpPr>
          <p:nvPr/>
        </p:nvSpPr>
        <p:spPr bwMode="auto">
          <a:xfrm>
            <a:off x="5652120" y="570778"/>
            <a:ext cx="3299792" cy="925513"/>
          </a:xfrm>
          <a:prstGeom prst="rect">
            <a:avLst/>
          </a:prstGeom>
          <a:solidFill>
            <a:srgbClr val="FFFF99">
              <a:alpha val="50000"/>
            </a:srgb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fr-FR" sz="1800" dirty="0">
                <a:latin typeface="Times New Roman" pitchFamily="18" charset="0"/>
                <a:cs typeface="Times New Roman" pitchFamily="18" charset="0"/>
              </a:rPr>
              <a:t>Taux de sédimentation : épaisseur de sédiment déposé par unité de temps </a:t>
            </a:r>
          </a:p>
        </p:txBody>
      </p:sp>
      <p:sp>
        <p:nvSpPr>
          <p:cNvPr id="152579" name="Rectangle 1027"/>
          <p:cNvSpPr>
            <a:spLocks noChangeArrowheads="1"/>
          </p:cNvSpPr>
          <p:nvPr/>
        </p:nvSpPr>
        <p:spPr bwMode="auto">
          <a:xfrm>
            <a:off x="1219200" y="1295400"/>
            <a:ext cx="381000" cy="457200"/>
          </a:xfrm>
          <a:prstGeom prst="rect">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152580" name="Rectangle 1028"/>
          <p:cNvSpPr>
            <a:spLocks noChangeArrowheads="1"/>
          </p:cNvSpPr>
          <p:nvPr/>
        </p:nvSpPr>
        <p:spPr bwMode="auto">
          <a:xfrm>
            <a:off x="1219200" y="1752600"/>
            <a:ext cx="381000" cy="4572000"/>
          </a:xfrm>
          <a:prstGeom prst="rect">
            <a:avLst/>
          </a:prstGeom>
          <a:solidFill>
            <a:srgbClr val="EACE68"/>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152581" name="Text Box 1029"/>
          <p:cNvSpPr txBox="1">
            <a:spLocks noChangeArrowheads="1"/>
          </p:cNvSpPr>
          <p:nvPr/>
        </p:nvSpPr>
        <p:spPr bwMode="auto">
          <a:xfrm>
            <a:off x="762000" y="1143000"/>
            <a:ext cx="4572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FR" sz="1400" dirty="0"/>
              <a:t>0m</a:t>
            </a:r>
          </a:p>
        </p:txBody>
      </p:sp>
      <p:sp>
        <p:nvSpPr>
          <p:cNvPr id="152582" name="Text Box 1030"/>
          <p:cNvSpPr txBox="1">
            <a:spLocks noChangeArrowheads="1"/>
          </p:cNvSpPr>
          <p:nvPr/>
        </p:nvSpPr>
        <p:spPr bwMode="auto">
          <a:xfrm>
            <a:off x="762000" y="1600200"/>
            <a:ext cx="4572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FR" sz="1400"/>
              <a:t>1m</a:t>
            </a:r>
          </a:p>
        </p:txBody>
      </p:sp>
      <p:sp>
        <p:nvSpPr>
          <p:cNvPr id="152589" name="Text Box 1037"/>
          <p:cNvSpPr txBox="1">
            <a:spLocks noChangeArrowheads="1"/>
          </p:cNvSpPr>
          <p:nvPr/>
        </p:nvSpPr>
        <p:spPr bwMode="auto">
          <a:xfrm>
            <a:off x="762000" y="2057400"/>
            <a:ext cx="4572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FR" sz="1400"/>
              <a:t>2m</a:t>
            </a:r>
          </a:p>
        </p:txBody>
      </p:sp>
      <p:sp>
        <p:nvSpPr>
          <p:cNvPr id="152590" name="Text Box 1038"/>
          <p:cNvSpPr txBox="1">
            <a:spLocks noChangeArrowheads="1"/>
          </p:cNvSpPr>
          <p:nvPr/>
        </p:nvSpPr>
        <p:spPr bwMode="auto">
          <a:xfrm>
            <a:off x="762000" y="2514600"/>
            <a:ext cx="4572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FR" sz="1400"/>
              <a:t>3m</a:t>
            </a:r>
          </a:p>
        </p:txBody>
      </p:sp>
      <p:sp>
        <p:nvSpPr>
          <p:cNvPr id="152591" name="Text Box 1039"/>
          <p:cNvSpPr txBox="1">
            <a:spLocks noChangeArrowheads="1"/>
          </p:cNvSpPr>
          <p:nvPr/>
        </p:nvSpPr>
        <p:spPr bwMode="auto">
          <a:xfrm>
            <a:off x="762000" y="2971800"/>
            <a:ext cx="4572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FR" sz="1400"/>
              <a:t>4m</a:t>
            </a:r>
          </a:p>
        </p:txBody>
      </p:sp>
      <p:sp>
        <p:nvSpPr>
          <p:cNvPr id="152592" name="Text Box 1040"/>
          <p:cNvSpPr txBox="1">
            <a:spLocks noChangeArrowheads="1"/>
          </p:cNvSpPr>
          <p:nvPr/>
        </p:nvSpPr>
        <p:spPr bwMode="auto">
          <a:xfrm>
            <a:off x="762000" y="3429000"/>
            <a:ext cx="4572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FR" sz="1400"/>
              <a:t>5m</a:t>
            </a:r>
          </a:p>
        </p:txBody>
      </p:sp>
      <p:sp>
        <p:nvSpPr>
          <p:cNvPr id="152593" name="Text Box 1041"/>
          <p:cNvSpPr txBox="1">
            <a:spLocks noChangeArrowheads="1"/>
          </p:cNvSpPr>
          <p:nvPr/>
        </p:nvSpPr>
        <p:spPr bwMode="auto">
          <a:xfrm>
            <a:off x="762000" y="3886200"/>
            <a:ext cx="4572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FR" sz="1400"/>
              <a:t>6m</a:t>
            </a:r>
          </a:p>
        </p:txBody>
      </p:sp>
      <p:sp>
        <p:nvSpPr>
          <p:cNvPr id="152594" name="Text Box 1042"/>
          <p:cNvSpPr txBox="1">
            <a:spLocks noChangeArrowheads="1"/>
          </p:cNvSpPr>
          <p:nvPr/>
        </p:nvSpPr>
        <p:spPr bwMode="auto">
          <a:xfrm>
            <a:off x="762000" y="4343400"/>
            <a:ext cx="4572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FR" sz="1400"/>
              <a:t>7m</a:t>
            </a:r>
          </a:p>
        </p:txBody>
      </p:sp>
      <p:sp>
        <p:nvSpPr>
          <p:cNvPr id="152599" name="Text Box 1047"/>
          <p:cNvSpPr txBox="1">
            <a:spLocks noChangeArrowheads="1"/>
          </p:cNvSpPr>
          <p:nvPr/>
        </p:nvSpPr>
        <p:spPr bwMode="auto">
          <a:xfrm>
            <a:off x="762000" y="4800600"/>
            <a:ext cx="4572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FR" sz="1400"/>
              <a:t>8m</a:t>
            </a:r>
          </a:p>
        </p:txBody>
      </p:sp>
      <p:sp>
        <p:nvSpPr>
          <p:cNvPr id="152600" name="Text Box 1048"/>
          <p:cNvSpPr txBox="1">
            <a:spLocks noChangeArrowheads="1"/>
          </p:cNvSpPr>
          <p:nvPr/>
        </p:nvSpPr>
        <p:spPr bwMode="auto">
          <a:xfrm>
            <a:off x="762000" y="5257800"/>
            <a:ext cx="4572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FR" sz="1400"/>
              <a:t>9m</a:t>
            </a:r>
          </a:p>
        </p:txBody>
      </p:sp>
      <p:sp>
        <p:nvSpPr>
          <p:cNvPr id="152601" name="Text Box 1049"/>
          <p:cNvSpPr txBox="1">
            <a:spLocks noChangeArrowheads="1"/>
          </p:cNvSpPr>
          <p:nvPr/>
        </p:nvSpPr>
        <p:spPr bwMode="auto">
          <a:xfrm>
            <a:off x="685800" y="5715000"/>
            <a:ext cx="573832"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fr-FR" sz="1400" dirty="0"/>
              <a:t>10m</a:t>
            </a:r>
          </a:p>
        </p:txBody>
      </p:sp>
      <p:sp>
        <p:nvSpPr>
          <p:cNvPr id="152603" name="Line 1051"/>
          <p:cNvSpPr>
            <a:spLocks noChangeShapeType="1"/>
          </p:cNvSpPr>
          <p:nvPr/>
        </p:nvSpPr>
        <p:spPr bwMode="auto">
          <a:xfrm flipH="1">
            <a:off x="1828800" y="1295400"/>
            <a:ext cx="457200" cy="0"/>
          </a:xfrm>
          <a:prstGeom prst="line">
            <a:avLst/>
          </a:prstGeom>
          <a:noFill/>
          <a:ln w="254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52604" name="Line 1052"/>
          <p:cNvSpPr>
            <a:spLocks noChangeShapeType="1"/>
          </p:cNvSpPr>
          <p:nvPr/>
        </p:nvSpPr>
        <p:spPr bwMode="auto">
          <a:xfrm flipH="1">
            <a:off x="1828800" y="1752600"/>
            <a:ext cx="457200" cy="0"/>
          </a:xfrm>
          <a:prstGeom prst="line">
            <a:avLst/>
          </a:prstGeom>
          <a:noFill/>
          <a:ln w="254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52605" name="Line 1053"/>
          <p:cNvSpPr>
            <a:spLocks noChangeShapeType="1"/>
          </p:cNvSpPr>
          <p:nvPr/>
        </p:nvSpPr>
        <p:spPr bwMode="auto">
          <a:xfrm flipH="1">
            <a:off x="1828800" y="6324600"/>
            <a:ext cx="457200" cy="0"/>
          </a:xfrm>
          <a:prstGeom prst="line">
            <a:avLst/>
          </a:prstGeom>
          <a:noFill/>
          <a:ln w="254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52606" name="Text Box 1054"/>
          <p:cNvSpPr txBox="1">
            <a:spLocks noChangeArrowheads="1"/>
          </p:cNvSpPr>
          <p:nvPr/>
        </p:nvSpPr>
        <p:spPr bwMode="auto">
          <a:xfrm>
            <a:off x="2362200" y="1143000"/>
            <a:ext cx="6858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FR" sz="1400" b="1" dirty="0">
                <a:latin typeface="Times New Roman" pitchFamily="18" charset="0"/>
                <a:cs typeface="Times New Roman" pitchFamily="18" charset="0"/>
              </a:rPr>
              <a:t>Actuel</a:t>
            </a:r>
          </a:p>
        </p:txBody>
      </p:sp>
      <p:sp>
        <p:nvSpPr>
          <p:cNvPr id="152607" name="Text Box 1055"/>
          <p:cNvSpPr txBox="1">
            <a:spLocks noChangeArrowheads="1"/>
          </p:cNvSpPr>
          <p:nvPr/>
        </p:nvSpPr>
        <p:spPr bwMode="auto">
          <a:xfrm>
            <a:off x="2362200" y="1600200"/>
            <a:ext cx="10668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FR" sz="1400" b="1" dirty="0">
                <a:latin typeface="Times New Roman" pitchFamily="18" charset="0"/>
                <a:cs typeface="Times New Roman" pitchFamily="18" charset="0"/>
              </a:rPr>
              <a:t>10 000 ans</a:t>
            </a:r>
          </a:p>
        </p:txBody>
      </p:sp>
      <p:sp>
        <p:nvSpPr>
          <p:cNvPr id="152608" name="Text Box 1056"/>
          <p:cNvSpPr txBox="1">
            <a:spLocks noChangeArrowheads="1"/>
          </p:cNvSpPr>
          <p:nvPr/>
        </p:nvSpPr>
        <p:spPr bwMode="auto">
          <a:xfrm>
            <a:off x="2362200" y="6172200"/>
            <a:ext cx="10668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FR" sz="1400" b="1" dirty="0">
                <a:latin typeface="Times New Roman" pitchFamily="18" charset="0"/>
                <a:cs typeface="Times New Roman" pitchFamily="18" charset="0"/>
              </a:rPr>
              <a:t>20 000 ans</a:t>
            </a:r>
          </a:p>
        </p:txBody>
      </p:sp>
      <p:sp>
        <p:nvSpPr>
          <p:cNvPr id="152609" name="Text Box 1057"/>
          <p:cNvSpPr txBox="1">
            <a:spLocks noChangeArrowheads="1"/>
          </p:cNvSpPr>
          <p:nvPr/>
        </p:nvSpPr>
        <p:spPr bwMode="auto">
          <a:xfrm>
            <a:off x="5659367" y="1720334"/>
            <a:ext cx="3299792" cy="369332"/>
          </a:xfrm>
          <a:prstGeom prst="rect">
            <a:avLst/>
          </a:prstGeom>
          <a:solidFill>
            <a:srgbClr val="FFFF99">
              <a:alpha val="50000"/>
            </a:srgb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fr-FR" sz="1800" dirty="0">
                <a:latin typeface="Times New Roman" pitchFamily="18" charset="0"/>
                <a:cs typeface="Times New Roman" pitchFamily="18" charset="0"/>
              </a:rPr>
              <a:t>Unité : cm / 1 000 ans (cm.ka</a:t>
            </a:r>
            <a:r>
              <a:rPr lang="fr-FR" sz="1800" baseline="30000" dirty="0">
                <a:latin typeface="Times New Roman" pitchFamily="18" charset="0"/>
                <a:cs typeface="Times New Roman" pitchFamily="18" charset="0"/>
              </a:rPr>
              <a:t>-1</a:t>
            </a:r>
            <a:r>
              <a:rPr lang="fr-FR" sz="1800" dirty="0">
                <a:latin typeface="Times New Roman" pitchFamily="18" charset="0"/>
                <a:cs typeface="Times New Roman" pitchFamily="18" charset="0"/>
              </a:rPr>
              <a:t>) </a:t>
            </a:r>
          </a:p>
        </p:txBody>
      </p:sp>
      <p:sp>
        <p:nvSpPr>
          <p:cNvPr id="152610" name="Text Box 1058"/>
          <p:cNvSpPr txBox="1">
            <a:spLocks noChangeArrowheads="1"/>
          </p:cNvSpPr>
          <p:nvPr/>
        </p:nvSpPr>
        <p:spPr bwMode="auto">
          <a:xfrm>
            <a:off x="457200" y="112713"/>
            <a:ext cx="8686800" cy="304800"/>
          </a:xfrm>
          <a:prstGeom prst="rect">
            <a:avLst/>
          </a:prstGeom>
          <a:gradFill rotWithShape="0">
            <a:gsLst>
              <a:gs pos="0">
                <a:schemeClr val="tx1"/>
              </a:gs>
              <a:gs pos="100000">
                <a:srgbClr val="003399"/>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spAutoFit/>
          </a:bodyPr>
          <a:lstStyle/>
          <a:p>
            <a:pPr>
              <a:spcBef>
                <a:spcPct val="50000"/>
              </a:spcBef>
            </a:pPr>
            <a:r>
              <a:rPr lang="fr-FR" sz="2000" dirty="0">
                <a:solidFill>
                  <a:schemeClr val="bg1"/>
                </a:solidFill>
                <a:latin typeface="Times New Roman" pitchFamily="18" charset="0"/>
                <a:cs typeface="Times New Roman" pitchFamily="18" charset="0"/>
              </a:rPr>
              <a:t>Les taux de sédimentation et les flux</a:t>
            </a:r>
          </a:p>
        </p:txBody>
      </p:sp>
      <p:sp>
        <p:nvSpPr>
          <p:cNvPr id="152612" name="Text Box 1060"/>
          <p:cNvSpPr txBox="1">
            <a:spLocks noChangeArrowheads="1"/>
          </p:cNvSpPr>
          <p:nvPr/>
        </p:nvSpPr>
        <p:spPr bwMode="auto">
          <a:xfrm>
            <a:off x="685800" y="6172200"/>
            <a:ext cx="5334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FR" sz="1400"/>
              <a:t>11m</a:t>
            </a:r>
          </a:p>
        </p:txBody>
      </p:sp>
      <p:grpSp>
        <p:nvGrpSpPr>
          <p:cNvPr id="7" name="Groupe 6"/>
          <p:cNvGrpSpPr/>
          <p:nvPr/>
        </p:nvGrpSpPr>
        <p:grpSpPr>
          <a:xfrm>
            <a:off x="3470920" y="1295400"/>
            <a:ext cx="1980224" cy="457200"/>
            <a:chOff x="3470920" y="1295400"/>
            <a:chExt cx="1980224" cy="457200"/>
          </a:xfrm>
        </p:grpSpPr>
        <p:sp>
          <p:nvSpPr>
            <p:cNvPr id="25" name="Rectangle 1027"/>
            <p:cNvSpPr>
              <a:spLocks noChangeArrowheads="1"/>
            </p:cNvSpPr>
            <p:nvPr/>
          </p:nvSpPr>
          <p:spPr bwMode="auto">
            <a:xfrm>
              <a:off x="3470920" y="1295400"/>
              <a:ext cx="381000" cy="457200"/>
            </a:xfrm>
            <a:prstGeom prst="rect">
              <a:avLst/>
            </a:prstGeom>
            <a:solidFill>
              <a:schemeClr val="bg2"/>
            </a:solidFill>
            <a:ln w="9525">
              <a:solidFill>
                <a:schemeClr val="tx1"/>
              </a:solidFill>
              <a:miter lim="800000"/>
              <a:headEnd/>
              <a:tailEnd/>
            </a:ln>
            <a:effectLst/>
            <a:extLst/>
          </p:spPr>
          <p:txBody>
            <a:bodyPr wrap="none" anchor="ctr"/>
            <a:lstStyle/>
            <a:p>
              <a:endParaRPr lang="fr-FR"/>
            </a:p>
          </p:txBody>
        </p:sp>
        <p:sp>
          <p:nvSpPr>
            <p:cNvPr id="33" name="Text Box 1029"/>
            <p:cNvSpPr txBox="1">
              <a:spLocks noChangeArrowheads="1"/>
            </p:cNvSpPr>
            <p:nvPr/>
          </p:nvSpPr>
          <p:spPr bwMode="auto">
            <a:xfrm>
              <a:off x="3892304" y="1370111"/>
              <a:ext cx="1558840"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fr-FR" sz="1400" dirty="0"/>
                <a:t>1m / 10 000 ans</a:t>
              </a:r>
            </a:p>
          </p:txBody>
        </p:sp>
      </p:grpSp>
      <p:grpSp>
        <p:nvGrpSpPr>
          <p:cNvPr id="8" name="Groupe 7"/>
          <p:cNvGrpSpPr/>
          <p:nvPr/>
        </p:nvGrpSpPr>
        <p:grpSpPr>
          <a:xfrm>
            <a:off x="3470920" y="1752600"/>
            <a:ext cx="1893168" cy="4572000"/>
            <a:chOff x="3470920" y="1752600"/>
            <a:chExt cx="1893168" cy="4572000"/>
          </a:xfrm>
        </p:grpSpPr>
        <p:sp>
          <p:nvSpPr>
            <p:cNvPr id="26" name="Rectangle 1028"/>
            <p:cNvSpPr>
              <a:spLocks noChangeArrowheads="1"/>
            </p:cNvSpPr>
            <p:nvPr/>
          </p:nvSpPr>
          <p:spPr bwMode="auto">
            <a:xfrm>
              <a:off x="3470920" y="1752600"/>
              <a:ext cx="1893168" cy="4572000"/>
            </a:xfrm>
            <a:prstGeom prst="rect">
              <a:avLst/>
            </a:prstGeom>
            <a:solidFill>
              <a:schemeClr val="bg1">
                <a:lumMod val="85000"/>
              </a:schemeClr>
            </a:solidFill>
            <a:ln w="9525">
              <a:solidFill>
                <a:schemeClr val="tx1"/>
              </a:solidFill>
              <a:miter lim="800000"/>
              <a:headEnd/>
              <a:tailEnd/>
            </a:ln>
            <a:effectLst/>
            <a:extLst/>
          </p:spPr>
          <p:txBody>
            <a:bodyPr wrap="none" anchor="ctr"/>
            <a:lstStyle/>
            <a:p>
              <a:endParaRPr lang="fr-FR"/>
            </a:p>
          </p:txBody>
        </p:sp>
        <p:sp>
          <p:nvSpPr>
            <p:cNvPr id="34" name="Text Box 1029"/>
            <p:cNvSpPr txBox="1">
              <a:spLocks noChangeArrowheads="1"/>
            </p:cNvSpPr>
            <p:nvPr/>
          </p:nvSpPr>
          <p:spPr bwMode="auto">
            <a:xfrm>
              <a:off x="3589412" y="3892225"/>
              <a:ext cx="1648759"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fr-FR" sz="1400" dirty="0"/>
                <a:t>10 m / 10 000 ans</a:t>
              </a:r>
            </a:p>
          </p:txBody>
        </p:sp>
      </p:grpSp>
      <p:grpSp>
        <p:nvGrpSpPr>
          <p:cNvPr id="2" name="Groupe 1"/>
          <p:cNvGrpSpPr/>
          <p:nvPr/>
        </p:nvGrpSpPr>
        <p:grpSpPr>
          <a:xfrm>
            <a:off x="3347864" y="728734"/>
            <a:ext cx="2304256" cy="540026"/>
            <a:chOff x="3347864" y="728734"/>
            <a:chExt cx="2304256" cy="540026"/>
          </a:xfrm>
        </p:grpSpPr>
        <p:sp>
          <p:nvSpPr>
            <p:cNvPr id="31" name="Text Box 1029"/>
            <p:cNvSpPr txBox="1">
              <a:spLocks noChangeArrowheads="1"/>
            </p:cNvSpPr>
            <p:nvPr/>
          </p:nvSpPr>
          <p:spPr bwMode="auto">
            <a:xfrm>
              <a:off x="5076056" y="960983"/>
              <a:ext cx="576064"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fr-FR" sz="1400" dirty="0"/>
                <a:t>100</a:t>
              </a:r>
            </a:p>
          </p:txBody>
        </p:sp>
        <p:grpSp>
          <p:nvGrpSpPr>
            <p:cNvPr id="6" name="Groupe 5"/>
            <p:cNvGrpSpPr/>
            <p:nvPr/>
          </p:nvGrpSpPr>
          <p:grpSpPr>
            <a:xfrm>
              <a:off x="3347864" y="728734"/>
              <a:ext cx="2037184" cy="540026"/>
              <a:chOff x="3347864" y="728734"/>
              <a:chExt cx="2037184" cy="540026"/>
            </a:xfrm>
          </p:grpSpPr>
          <p:sp>
            <p:nvSpPr>
              <p:cNvPr id="29" name="Text Box 1029"/>
              <p:cNvSpPr txBox="1">
                <a:spLocks noChangeArrowheads="1"/>
              </p:cNvSpPr>
              <p:nvPr/>
            </p:nvSpPr>
            <p:spPr bwMode="auto">
              <a:xfrm>
                <a:off x="3682752" y="963960"/>
                <a:ext cx="4572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FR" sz="1400" dirty="0"/>
                  <a:t>10</a:t>
                </a:r>
              </a:p>
            </p:txBody>
          </p:sp>
          <p:sp>
            <p:nvSpPr>
              <p:cNvPr id="30" name="Text Box 1029"/>
              <p:cNvSpPr txBox="1">
                <a:spLocks noChangeArrowheads="1"/>
              </p:cNvSpPr>
              <p:nvPr/>
            </p:nvSpPr>
            <p:spPr bwMode="auto">
              <a:xfrm>
                <a:off x="3347864" y="963960"/>
                <a:ext cx="2286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fr-FR" sz="1400" dirty="0"/>
                  <a:t>0</a:t>
                </a:r>
              </a:p>
            </p:txBody>
          </p:sp>
          <p:sp>
            <p:nvSpPr>
              <p:cNvPr id="32" name="Text Box 1029"/>
              <p:cNvSpPr txBox="1">
                <a:spLocks noChangeArrowheads="1"/>
              </p:cNvSpPr>
              <p:nvPr/>
            </p:nvSpPr>
            <p:spPr bwMode="auto">
              <a:xfrm>
                <a:off x="4063752" y="728734"/>
                <a:ext cx="1012304"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fr-FR" sz="1600" dirty="0">
                    <a:latin typeface="Times New Roman" pitchFamily="18" charset="0"/>
                    <a:cs typeface="Times New Roman" pitchFamily="18" charset="0"/>
                  </a:rPr>
                  <a:t>cm.ka</a:t>
                </a:r>
                <a:r>
                  <a:rPr lang="fr-FR" sz="1600" baseline="30000" dirty="0">
                    <a:latin typeface="Times New Roman" pitchFamily="18" charset="0"/>
                    <a:cs typeface="Times New Roman" pitchFamily="18" charset="0"/>
                  </a:rPr>
                  <a:t>-1 </a:t>
                </a:r>
                <a:endParaRPr lang="fr-FR" sz="1600" dirty="0"/>
              </a:p>
            </p:txBody>
          </p:sp>
          <p:cxnSp>
            <p:nvCxnSpPr>
              <p:cNvPr id="3" name="Connecteur droit 2"/>
              <p:cNvCxnSpPr/>
              <p:nvPr/>
            </p:nvCxnSpPr>
            <p:spPr bwMode="auto">
              <a:xfrm>
                <a:off x="3462164" y="1196752"/>
                <a:ext cx="1922884" cy="2977"/>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spTree>
    <p:extLst>
      <p:ext uri="{BB962C8B-B14F-4D97-AF65-F5344CB8AC3E}">
        <p14:creationId xmlns:p14="http://schemas.microsoft.com/office/powerpoint/2010/main" val="2583049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4866" name="Picture 2" descr="fig7_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219200"/>
            <a:ext cx="8458200" cy="2906713"/>
          </a:xfrm>
          <a:prstGeom prst="rect">
            <a:avLst/>
          </a:prstGeom>
          <a:noFill/>
          <a:extLst>
            <a:ext uri="{909E8E84-426E-40DD-AFC4-6F175D3DCCD1}">
              <a14:hiddenFill xmlns:a14="http://schemas.microsoft.com/office/drawing/2010/main">
                <a:solidFill>
                  <a:srgbClr val="FFFFFF"/>
                </a:solidFill>
              </a14:hiddenFill>
            </a:ext>
          </a:extLst>
        </p:spPr>
      </p:pic>
      <p:sp>
        <p:nvSpPr>
          <p:cNvPr id="164867" name="Rectangle 3"/>
          <p:cNvSpPr>
            <a:spLocks noChangeArrowheads="1"/>
          </p:cNvSpPr>
          <p:nvPr/>
        </p:nvSpPr>
        <p:spPr bwMode="auto">
          <a:xfrm>
            <a:off x="1905000" y="1562100"/>
            <a:ext cx="838200" cy="2295525"/>
          </a:xfrm>
          <a:prstGeom prst="rect">
            <a:avLst/>
          </a:prstGeom>
          <a:solidFill>
            <a:srgbClr val="FF99CC">
              <a:alpha val="5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164868" name="Rectangle 4"/>
          <p:cNvSpPr>
            <a:spLocks noChangeArrowheads="1"/>
          </p:cNvSpPr>
          <p:nvPr/>
        </p:nvSpPr>
        <p:spPr bwMode="auto">
          <a:xfrm>
            <a:off x="3657600" y="1552575"/>
            <a:ext cx="695325" cy="2295525"/>
          </a:xfrm>
          <a:prstGeom prst="rect">
            <a:avLst/>
          </a:prstGeom>
          <a:solidFill>
            <a:srgbClr val="FF99CC">
              <a:alpha val="5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164869" name="Rectangle 5"/>
          <p:cNvSpPr>
            <a:spLocks noChangeArrowheads="1"/>
          </p:cNvSpPr>
          <p:nvPr/>
        </p:nvSpPr>
        <p:spPr bwMode="auto">
          <a:xfrm>
            <a:off x="4829175" y="1552575"/>
            <a:ext cx="781050" cy="2295525"/>
          </a:xfrm>
          <a:prstGeom prst="rect">
            <a:avLst/>
          </a:prstGeom>
          <a:solidFill>
            <a:srgbClr val="FF99CC">
              <a:alpha val="5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164870" name="Rectangle 6"/>
          <p:cNvSpPr>
            <a:spLocks noChangeArrowheads="1"/>
          </p:cNvSpPr>
          <p:nvPr/>
        </p:nvSpPr>
        <p:spPr bwMode="auto">
          <a:xfrm>
            <a:off x="6229350" y="1552575"/>
            <a:ext cx="495300" cy="2295525"/>
          </a:xfrm>
          <a:prstGeom prst="rect">
            <a:avLst/>
          </a:prstGeom>
          <a:solidFill>
            <a:srgbClr val="FF99CC">
              <a:alpha val="5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164871" name="Rectangle 7"/>
          <p:cNvSpPr>
            <a:spLocks noChangeArrowheads="1"/>
          </p:cNvSpPr>
          <p:nvPr/>
        </p:nvSpPr>
        <p:spPr bwMode="auto">
          <a:xfrm>
            <a:off x="7458075" y="1552575"/>
            <a:ext cx="857250" cy="2295525"/>
          </a:xfrm>
          <a:prstGeom prst="rect">
            <a:avLst/>
          </a:prstGeom>
          <a:solidFill>
            <a:srgbClr val="FF99CC">
              <a:alpha val="5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164873" name="Text Box 9"/>
          <p:cNvSpPr txBox="1">
            <a:spLocks noChangeArrowheads="1"/>
          </p:cNvSpPr>
          <p:nvPr/>
        </p:nvSpPr>
        <p:spPr bwMode="auto">
          <a:xfrm>
            <a:off x="457200" y="533400"/>
            <a:ext cx="5181600" cy="466725"/>
          </a:xfrm>
          <a:prstGeom prst="rect">
            <a:avLst/>
          </a:prstGeom>
          <a:solidFill>
            <a:srgbClr val="FFFF99">
              <a:alpha val="50000"/>
            </a:srgb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FR"/>
              <a:t>Les isotopes de l'oxygène : le </a:t>
            </a:r>
            <a:r>
              <a:rPr lang="fr-FR" sz="2000" b="1">
                <a:latin typeface="Symbol" pitchFamily="18" charset="2"/>
                <a:cs typeface="Times New Roman" pitchFamily="18" charset="0"/>
              </a:rPr>
              <a:t>d</a:t>
            </a:r>
            <a:r>
              <a:rPr lang="fr-FR" sz="2000" b="1" baseline="30000">
                <a:cs typeface="Times New Roman" pitchFamily="18" charset="0"/>
              </a:rPr>
              <a:t>18</a:t>
            </a:r>
            <a:r>
              <a:rPr lang="fr-FR" sz="2000" b="1">
                <a:cs typeface="Times New Roman" pitchFamily="18" charset="0"/>
              </a:rPr>
              <a:t>O</a:t>
            </a:r>
          </a:p>
        </p:txBody>
      </p:sp>
      <p:sp>
        <p:nvSpPr>
          <p:cNvPr id="164874" name="Text Box 10"/>
          <p:cNvSpPr txBox="1">
            <a:spLocks noChangeArrowheads="1"/>
          </p:cNvSpPr>
          <p:nvPr/>
        </p:nvSpPr>
        <p:spPr bwMode="auto">
          <a:xfrm>
            <a:off x="457200" y="112713"/>
            <a:ext cx="8686800" cy="304800"/>
          </a:xfrm>
          <a:prstGeom prst="rect">
            <a:avLst/>
          </a:prstGeom>
          <a:gradFill rotWithShape="0">
            <a:gsLst>
              <a:gs pos="0">
                <a:schemeClr val="tx1"/>
              </a:gs>
              <a:gs pos="100000">
                <a:srgbClr val="003399"/>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spAutoFit/>
          </a:bodyPr>
          <a:lstStyle/>
          <a:p>
            <a:pPr>
              <a:spcBef>
                <a:spcPct val="50000"/>
              </a:spcBef>
            </a:pPr>
            <a:r>
              <a:rPr lang="fr-FR" sz="2000" dirty="0">
                <a:solidFill>
                  <a:schemeClr val="bg1"/>
                </a:solidFill>
                <a:latin typeface="Times New Roman" pitchFamily="18" charset="0"/>
                <a:cs typeface="Times New Roman" pitchFamily="18" charset="0"/>
              </a:rPr>
              <a:t>Les taux de sédimentation et les flux</a:t>
            </a:r>
          </a:p>
        </p:txBody>
      </p:sp>
      <p:grpSp>
        <p:nvGrpSpPr>
          <p:cNvPr id="5" name="Groupe 4"/>
          <p:cNvGrpSpPr/>
          <p:nvPr/>
        </p:nvGrpSpPr>
        <p:grpSpPr>
          <a:xfrm>
            <a:off x="685498" y="4188025"/>
            <a:ext cx="5708878" cy="2331994"/>
            <a:chOff x="685498" y="4188025"/>
            <a:chExt cx="5708878" cy="2331994"/>
          </a:xfrm>
        </p:grpSpPr>
        <p:pic>
          <p:nvPicPr>
            <p:cNvPr id="1026" name="Picture 2" descr="imagedatatesterAppauvrissement en vapeur et évolution du rapport H2 18O/H2 16O d'un nuage (transport de l'Atlantique vers le Massif Centra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6526" y="4188025"/>
              <a:ext cx="5657850" cy="231457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4252127" y="6273798"/>
              <a:ext cx="1935145" cy="246221"/>
            </a:xfrm>
            <a:prstGeom prst="rect">
              <a:avLst/>
            </a:prstGeom>
          </p:spPr>
          <p:txBody>
            <a:bodyPr wrap="none">
              <a:spAutoFit/>
            </a:bodyPr>
            <a:lstStyle/>
            <a:p>
              <a:r>
                <a:rPr lang="fr-FR" sz="1000" dirty="0"/>
                <a:t>http://planet-terre.ens-lyon.fr</a:t>
              </a:r>
            </a:p>
          </p:txBody>
        </p:sp>
        <p:sp>
          <p:nvSpPr>
            <p:cNvPr id="3" name="Rectangle 2"/>
            <p:cNvSpPr/>
            <p:nvPr/>
          </p:nvSpPr>
          <p:spPr bwMode="auto">
            <a:xfrm>
              <a:off x="1763688" y="6273798"/>
              <a:ext cx="1296144" cy="246221"/>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1" i="0" u="none" strike="noStrike" cap="none" normalizeH="0" baseline="0">
                <a:ln>
                  <a:noFill/>
                </a:ln>
                <a:solidFill>
                  <a:schemeClr val="tx1"/>
                </a:solidFill>
                <a:effectLst/>
                <a:latin typeface="Arial" charset="0"/>
              </a:endParaRPr>
            </a:p>
          </p:txBody>
        </p:sp>
        <p:sp>
          <p:nvSpPr>
            <p:cNvPr id="13" name="Rectangle 12"/>
            <p:cNvSpPr/>
            <p:nvPr/>
          </p:nvSpPr>
          <p:spPr bwMode="auto">
            <a:xfrm>
              <a:off x="4990728" y="5687652"/>
              <a:ext cx="805408" cy="246221"/>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1" i="0" u="none" strike="noStrike" cap="none" normalizeH="0" baseline="0">
                <a:ln>
                  <a:noFill/>
                </a:ln>
                <a:solidFill>
                  <a:schemeClr val="tx1"/>
                </a:solidFill>
                <a:effectLst/>
                <a:latin typeface="Arial" charset="0"/>
              </a:endParaRPr>
            </a:p>
          </p:txBody>
        </p:sp>
        <p:sp>
          <p:nvSpPr>
            <p:cNvPr id="4" name="ZoneTexte 3"/>
            <p:cNvSpPr txBox="1"/>
            <p:nvPr/>
          </p:nvSpPr>
          <p:spPr>
            <a:xfrm>
              <a:off x="685498" y="6081397"/>
              <a:ext cx="851515" cy="276999"/>
            </a:xfrm>
            <a:prstGeom prst="rect">
              <a:avLst/>
            </a:prstGeom>
            <a:noFill/>
          </p:spPr>
          <p:txBody>
            <a:bodyPr wrap="none" rtlCol="0">
              <a:spAutoFit/>
            </a:bodyPr>
            <a:lstStyle/>
            <a:p>
              <a:r>
                <a:rPr lang="fr-FR" sz="1200" dirty="0"/>
                <a:t>Equateur</a:t>
              </a:r>
            </a:p>
          </p:txBody>
        </p:sp>
        <p:sp>
          <p:nvSpPr>
            <p:cNvPr id="15" name="ZoneTexte 14"/>
            <p:cNvSpPr txBox="1"/>
            <p:nvPr/>
          </p:nvSpPr>
          <p:spPr>
            <a:xfrm>
              <a:off x="5592237" y="5206812"/>
              <a:ext cx="595035" cy="276999"/>
            </a:xfrm>
            <a:prstGeom prst="rect">
              <a:avLst/>
            </a:prstGeom>
            <a:noFill/>
          </p:spPr>
          <p:txBody>
            <a:bodyPr wrap="none" rtlCol="0">
              <a:spAutoFit/>
            </a:bodyPr>
            <a:lstStyle/>
            <a:p>
              <a:r>
                <a:rPr lang="fr-FR" sz="1200" dirty="0"/>
                <a:t>Pôles</a:t>
              </a:r>
            </a:p>
          </p:txBody>
        </p:sp>
      </p:grpSp>
    </p:spTree>
    <p:extLst>
      <p:ext uri="{BB962C8B-B14F-4D97-AF65-F5344CB8AC3E}">
        <p14:creationId xmlns:p14="http://schemas.microsoft.com/office/powerpoint/2010/main" val="1586517343"/>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3" name="Text Box 3"/>
          <p:cNvSpPr txBox="1">
            <a:spLocks noChangeArrowheads="1"/>
          </p:cNvSpPr>
          <p:nvPr/>
        </p:nvSpPr>
        <p:spPr bwMode="auto">
          <a:xfrm>
            <a:off x="457200" y="533400"/>
            <a:ext cx="3352800" cy="369332"/>
          </a:xfrm>
          <a:prstGeom prst="rect">
            <a:avLst/>
          </a:prstGeom>
          <a:solidFill>
            <a:srgbClr val="FFFF99">
              <a:alpha val="50000"/>
            </a:srgb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FR" dirty="0">
                <a:latin typeface="Times New Roman" pitchFamily="18" charset="0"/>
                <a:cs typeface="Times New Roman" pitchFamily="18" charset="0"/>
              </a:rPr>
              <a:t>La teneur en carbonates</a:t>
            </a:r>
          </a:p>
        </p:txBody>
      </p:sp>
      <p:sp>
        <p:nvSpPr>
          <p:cNvPr id="153605" name="Rectangle 5"/>
          <p:cNvSpPr>
            <a:spLocks noChangeArrowheads="1"/>
          </p:cNvSpPr>
          <p:nvPr/>
        </p:nvSpPr>
        <p:spPr bwMode="auto">
          <a:xfrm>
            <a:off x="323528" y="1371600"/>
            <a:ext cx="8515672" cy="1754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fr-FR" sz="1800" dirty="0" err="1">
                <a:latin typeface="Times New Roman" pitchFamily="18" charset="0"/>
                <a:cs typeface="Times New Roman" pitchFamily="18" charset="0"/>
              </a:rPr>
              <a:t>Calcimétrie</a:t>
            </a:r>
            <a:r>
              <a:rPr lang="fr-FR" sz="1800" dirty="0">
                <a:latin typeface="Times New Roman" pitchFamily="18" charset="0"/>
                <a:cs typeface="Times New Roman" pitchFamily="18" charset="0"/>
              </a:rPr>
              <a:t> = mesure de la proportion de carbonates de calcium (% CaCO3) présents dans le sédiment.</a:t>
            </a:r>
          </a:p>
          <a:p>
            <a:pPr>
              <a:spcBef>
                <a:spcPct val="50000"/>
              </a:spcBef>
              <a:buFont typeface="Wingdings" pitchFamily="2" charset="2"/>
              <a:buChar char="ü"/>
            </a:pPr>
            <a:r>
              <a:rPr lang="fr-FR" sz="1800" dirty="0">
                <a:latin typeface="Times New Roman" pitchFamily="18" charset="0"/>
                <a:cs typeface="Times New Roman" pitchFamily="18" charset="0"/>
              </a:rPr>
              <a:t> Les taux élevés de carbonates reflètent des conditions interglaciaires. </a:t>
            </a:r>
          </a:p>
          <a:p>
            <a:pPr>
              <a:spcBef>
                <a:spcPct val="50000"/>
              </a:spcBef>
              <a:buFont typeface="Wingdings" pitchFamily="2" charset="2"/>
              <a:buChar char="ü"/>
            </a:pPr>
            <a:r>
              <a:rPr lang="fr-FR" sz="1800" dirty="0">
                <a:latin typeface="Times New Roman" pitchFamily="18" charset="0"/>
                <a:cs typeface="Times New Roman" pitchFamily="18" charset="0"/>
              </a:rPr>
              <a:t> Les faibles pourcentages traduisent des périodes glaciaires où le matériel terrigène est plus abondants.</a:t>
            </a:r>
          </a:p>
        </p:txBody>
      </p:sp>
      <p:sp>
        <p:nvSpPr>
          <p:cNvPr id="153608" name="Text Box 8"/>
          <p:cNvSpPr txBox="1">
            <a:spLocks noChangeArrowheads="1"/>
          </p:cNvSpPr>
          <p:nvPr/>
        </p:nvSpPr>
        <p:spPr bwMode="auto">
          <a:xfrm>
            <a:off x="457200" y="112713"/>
            <a:ext cx="8686800" cy="304800"/>
          </a:xfrm>
          <a:prstGeom prst="rect">
            <a:avLst/>
          </a:prstGeom>
          <a:gradFill rotWithShape="0">
            <a:gsLst>
              <a:gs pos="0">
                <a:schemeClr val="tx1"/>
              </a:gs>
              <a:gs pos="100000">
                <a:srgbClr val="003399"/>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spAutoFit/>
          </a:bodyPr>
          <a:lstStyle/>
          <a:p>
            <a:pPr>
              <a:spcBef>
                <a:spcPct val="50000"/>
              </a:spcBef>
            </a:pPr>
            <a:r>
              <a:rPr lang="fr-FR" sz="2000" dirty="0">
                <a:solidFill>
                  <a:schemeClr val="bg1"/>
                </a:solidFill>
                <a:latin typeface="Times New Roman" pitchFamily="18" charset="0"/>
                <a:cs typeface="Times New Roman" pitchFamily="18" charset="0"/>
              </a:rPr>
              <a:t>Les taux de sédimentation et les flux</a:t>
            </a:r>
          </a:p>
        </p:txBody>
      </p:sp>
    </p:spTree>
    <p:extLst>
      <p:ext uri="{BB962C8B-B14F-4D97-AF65-F5344CB8AC3E}">
        <p14:creationId xmlns:p14="http://schemas.microsoft.com/office/powerpoint/2010/main" val="1105511667"/>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0771" name="Picture 3" descr="Rotation of CaCO3_269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62000" y="4643016"/>
            <a:ext cx="8077200" cy="1595437"/>
          </a:xfrm>
          <a:prstGeom prst="rect">
            <a:avLst/>
          </a:prstGeom>
          <a:noFill/>
          <a:extLst>
            <a:ext uri="{909E8E84-426E-40DD-AFC4-6F175D3DCCD1}">
              <a14:hiddenFill xmlns:a14="http://schemas.microsoft.com/office/drawing/2010/main">
                <a:solidFill>
                  <a:srgbClr val="FFFFFF"/>
                </a:solidFill>
              </a14:hiddenFill>
            </a:ext>
          </a:extLst>
        </p:spPr>
      </p:pic>
      <p:sp>
        <p:nvSpPr>
          <p:cNvPr id="160772" name="Text Box 4"/>
          <p:cNvSpPr txBox="1">
            <a:spLocks noChangeArrowheads="1"/>
          </p:cNvSpPr>
          <p:nvPr/>
        </p:nvSpPr>
        <p:spPr bwMode="auto">
          <a:xfrm>
            <a:off x="304800" y="6014616"/>
            <a:ext cx="6096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FR" sz="1800" dirty="0">
                <a:latin typeface="Times New Roman" pitchFamily="18" charset="0"/>
                <a:cs typeface="Times New Roman" pitchFamily="18" charset="0"/>
              </a:rPr>
              <a:t>0%</a:t>
            </a:r>
          </a:p>
        </p:txBody>
      </p:sp>
      <p:sp>
        <p:nvSpPr>
          <p:cNvPr id="160773" name="Text Box 5"/>
          <p:cNvSpPr txBox="1">
            <a:spLocks noChangeArrowheads="1"/>
          </p:cNvSpPr>
          <p:nvPr/>
        </p:nvSpPr>
        <p:spPr bwMode="auto">
          <a:xfrm>
            <a:off x="179512" y="5266903"/>
            <a:ext cx="6858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fr-FR" sz="1800" dirty="0">
                <a:latin typeface="Times New Roman" pitchFamily="18" charset="0"/>
                <a:cs typeface="Times New Roman" pitchFamily="18" charset="0"/>
              </a:rPr>
              <a:t>50%</a:t>
            </a:r>
          </a:p>
        </p:txBody>
      </p:sp>
      <p:sp>
        <p:nvSpPr>
          <p:cNvPr id="160774" name="Text Box 6"/>
          <p:cNvSpPr txBox="1">
            <a:spLocks noChangeArrowheads="1"/>
          </p:cNvSpPr>
          <p:nvPr/>
        </p:nvSpPr>
        <p:spPr bwMode="auto">
          <a:xfrm>
            <a:off x="76200" y="4504903"/>
            <a:ext cx="762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FR" sz="1800" dirty="0">
                <a:latin typeface="Times New Roman" pitchFamily="18" charset="0"/>
                <a:cs typeface="Times New Roman" pitchFamily="18" charset="0"/>
              </a:rPr>
              <a:t>100%</a:t>
            </a:r>
          </a:p>
        </p:txBody>
      </p:sp>
      <p:sp>
        <p:nvSpPr>
          <p:cNvPr id="160785" name="Line 17"/>
          <p:cNvSpPr>
            <a:spLocks noChangeShapeType="1"/>
          </p:cNvSpPr>
          <p:nvPr/>
        </p:nvSpPr>
        <p:spPr bwMode="auto">
          <a:xfrm flipH="1" flipV="1">
            <a:off x="914400" y="5481216"/>
            <a:ext cx="285750" cy="552450"/>
          </a:xfrm>
          <a:prstGeom prst="line">
            <a:avLst/>
          </a:prstGeom>
          <a:noFill/>
          <a:ln w="28575">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60787" name="Rectangle 19"/>
          <p:cNvSpPr>
            <a:spLocks noChangeArrowheads="1"/>
          </p:cNvSpPr>
          <p:nvPr/>
        </p:nvSpPr>
        <p:spPr bwMode="auto">
          <a:xfrm>
            <a:off x="4362450" y="4652541"/>
            <a:ext cx="714375" cy="1571625"/>
          </a:xfrm>
          <a:prstGeom prst="rect">
            <a:avLst/>
          </a:prstGeom>
          <a:solidFill>
            <a:srgbClr val="FF99CC">
              <a:alpha val="5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160788" name="Rectangle 20"/>
          <p:cNvSpPr>
            <a:spLocks noChangeArrowheads="1"/>
          </p:cNvSpPr>
          <p:nvPr/>
        </p:nvSpPr>
        <p:spPr bwMode="auto">
          <a:xfrm>
            <a:off x="8020050" y="4662066"/>
            <a:ext cx="561975" cy="1571625"/>
          </a:xfrm>
          <a:prstGeom prst="rect">
            <a:avLst/>
          </a:prstGeom>
          <a:solidFill>
            <a:srgbClr val="FF99CC">
              <a:alpha val="5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160789" name="Rectangle 21"/>
          <p:cNvSpPr>
            <a:spLocks noChangeArrowheads="1"/>
          </p:cNvSpPr>
          <p:nvPr/>
        </p:nvSpPr>
        <p:spPr bwMode="auto">
          <a:xfrm>
            <a:off x="800100" y="4652541"/>
            <a:ext cx="74613" cy="1571625"/>
          </a:xfrm>
          <a:prstGeom prst="rect">
            <a:avLst/>
          </a:prstGeom>
          <a:solidFill>
            <a:srgbClr val="FF99CC">
              <a:alpha val="5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160790" name="Rectangle 22"/>
          <p:cNvSpPr>
            <a:spLocks noChangeArrowheads="1"/>
          </p:cNvSpPr>
          <p:nvPr/>
        </p:nvSpPr>
        <p:spPr bwMode="auto">
          <a:xfrm>
            <a:off x="6819900" y="4662066"/>
            <a:ext cx="465138" cy="1571625"/>
          </a:xfrm>
          <a:prstGeom prst="rect">
            <a:avLst/>
          </a:prstGeom>
          <a:solidFill>
            <a:srgbClr val="FF99CC">
              <a:alpha val="5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160791" name="Line 23"/>
          <p:cNvSpPr>
            <a:spLocks noChangeShapeType="1"/>
          </p:cNvSpPr>
          <p:nvPr/>
        </p:nvSpPr>
        <p:spPr bwMode="auto">
          <a:xfrm flipH="1" flipV="1">
            <a:off x="5086350" y="5376441"/>
            <a:ext cx="285750" cy="361950"/>
          </a:xfrm>
          <a:prstGeom prst="line">
            <a:avLst/>
          </a:prstGeom>
          <a:noFill/>
          <a:ln w="28575">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60792" name="Line 24"/>
          <p:cNvSpPr>
            <a:spLocks noChangeShapeType="1"/>
          </p:cNvSpPr>
          <p:nvPr/>
        </p:nvSpPr>
        <p:spPr bwMode="auto">
          <a:xfrm flipH="1" flipV="1">
            <a:off x="7391400" y="5490741"/>
            <a:ext cx="342900" cy="523875"/>
          </a:xfrm>
          <a:prstGeom prst="line">
            <a:avLst/>
          </a:prstGeom>
          <a:noFill/>
          <a:ln w="28575">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60793" name="Line 25"/>
          <p:cNvSpPr>
            <a:spLocks noChangeShapeType="1"/>
          </p:cNvSpPr>
          <p:nvPr/>
        </p:nvSpPr>
        <p:spPr bwMode="auto">
          <a:xfrm flipH="1" flipV="1">
            <a:off x="8629650" y="5471691"/>
            <a:ext cx="161925" cy="590550"/>
          </a:xfrm>
          <a:prstGeom prst="line">
            <a:avLst/>
          </a:prstGeom>
          <a:noFill/>
          <a:ln w="28575">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60794" name="Line 26"/>
          <p:cNvSpPr>
            <a:spLocks noChangeShapeType="1"/>
          </p:cNvSpPr>
          <p:nvPr/>
        </p:nvSpPr>
        <p:spPr bwMode="auto">
          <a:xfrm flipH="1">
            <a:off x="4152900" y="5452641"/>
            <a:ext cx="152400" cy="428625"/>
          </a:xfrm>
          <a:prstGeom prst="line">
            <a:avLst/>
          </a:prstGeom>
          <a:noFill/>
          <a:ln w="28575">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60795" name="Line 27"/>
          <p:cNvSpPr>
            <a:spLocks noChangeShapeType="1"/>
          </p:cNvSpPr>
          <p:nvPr/>
        </p:nvSpPr>
        <p:spPr bwMode="auto">
          <a:xfrm flipH="1">
            <a:off x="6115050" y="5214516"/>
            <a:ext cx="590550" cy="619125"/>
          </a:xfrm>
          <a:prstGeom prst="line">
            <a:avLst/>
          </a:prstGeom>
          <a:noFill/>
          <a:ln w="28575">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60796" name="Line 28"/>
          <p:cNvSpPr>
            <a:spLocks noChangeShapeType="1"/>
          </p:cNvSpPr>
          <p:nvPr/>
        </p:nvSpPr>
        <p:spPr bwMode="auto">
          <a:xfrm flipH="1">
            <a:off x="7867650" y="5319291"/>
            <a:ext cx="104775" cy="514350"/>
          </a:xfrm>
          <a:prstGeom prst="line">
            <a:avLst/>
          </a:prstGeom>
          <a:noFill/>
          <a:ln w="28575">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pic>
        <p:nvPicPr>
          <p:cNvPr id="160798" name="Picture 30" descr="Chaud"/>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447800" y="894928"/>
            <a:ext cx="2362200" cy="2362200"/>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60799" name="Picture 31" descr="froid"/>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105400" y="894928"/>
            <a:ext cx="2362200" cy="2362200"/>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60800" name="Line 32"/>
          <p:cNvSpPr>
            <a:spLocks noChangeShapeType="1"/>
          </p:cNvSpPr>
          <p:nvPr/>
        </p:nvSpPr>
        <p:spPr bwMode="auto">
          <a:xfrm>
            <a:off x="7696200" y="894928"/>
            <a:ext cx="0" cy="2362200"/>
          </a:xfrm>
          <a:prstGeom prst="line">
            <a:avLst/>
          </a:prstGeom>
          <a:noFill/>
          <a:ln w="38100">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60801" name="Text Box 33"/>
          <p:cNvSpPr txBox="1">
            <a:spLocks noChangeArrowheads="1"/>
          </p:cNvSpPr>
          <p:nvPr/>
        </p:nvSpPr>
        <p:spPr bwMode="auto">
          <a:xfrm>
            <a:off x="7696200" y="1885528"/>
            <a:ext cx="10668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FR" sz="2000" dirty="0"/>
              <a:t>0.5 cm</a:t>
            </a:r>
          </a:p>
        </p:txBody>
      </p:sp>
      <p:sp>
        <p:nvSpPr>
          <p:cNvPr id="160802" name="Line 34"/>
          <p:cNvSpPr>
            <a:spLocks noChangeShapeType="1"/>
          </p:cNvSpPr>
          <p:nvPr/>
        </p:nvSpPr>
        <p:spPr bwMode="auto">
          <a:xfrm flipH="1">
            <a:off x="895350" y="3333328"/>
            <a:ext cx="1695450" cy="1200150"/>
          </a:xfrm>
          <a:prstGeom prst="line">
            <a:avLst/>
          </a:prstGeom>
          <a:noFill/>
          <a:ln w="25400">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60803" name="Line 35"/>
          <p:cNvSpPr>
            <a:spLocks noChangeShapeType="1"/>
          </p:cNvSpPr>
          <p:nvPr/>
        </p:nvSpPr>
        <p:spPr bwMode="auto">
          <a:xfrm>
            <a:off x="2590800" y="3333328"/>
            <a:ext cx="2057400" cy="1219200"/>
          </a:xfrm>
          <a:prstGeom prst="line">
            <a:avLst/>
          </a:prstGeom>
          <a:noFill/>
          <a:ln w="25400">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60804" name="Line 36"/>
          <p:cNvSpPr>
            <a:spLocks noChangeShapeType="1"/>
          </p:cNvSpPr>
          <p:nvPr/>
        </p:nvSpPr>
        <p:spPr bwMode="auto">
          <a:xfrm>
            <a:off x="2590800" y="3333328"/>
            <a:ext cx="4381500" cy="1200150"/>
          </a:xfrm>
          <a:prstGeom prst="line">
            <a:avLst/>
          </a:prstGeom>
          <a:noFill/>
          <a:ln w="25400">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60805" name="Line 37"/>
          <p:cNvSpPr>
            <a:spLocks noChangeShapeType="1"/>
          </p:cNvSpPr>
          <p:nvPr/>
        </p:nvSpPr>
        <p:spPr bwMode="auto">
          <a:xfrm>
            <a:off x="2590800" y="3333328"/>
            <a:ext cx="5610225" cy="1200150"/>
          </a:xfrm>
          <a:prstGeom prst="line">
            <a:avLst/>
          </a:prstGeom>
          <a:noFill/>
          <a:ln w="25400">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60806" name="Line 38"/>
          <p:cNvSpPr>
            <a:spLocks noChangeShapeType="1"/>
          </p:cNvSpPr>
          <p:nvPr/>
        </p:nvSpPr>
        <p:spPr bwMode="auto">
          <a:xfrm>
            <a:off x="6324600" y="3409528"/>
            <a:ext cx="1219200" cy="1143000"/>
          </a:xfrm>
          <a:prstGeom prst="line">
            <a:avLst/>
          </a:prstGeom>
          <a:noFill/>
          <a:ln w="2540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60807" name="Line 39"/>
          <p:cNvSpPr>
            <a:spLocks noChangeShapeType="1"/>
          </p:cNvSpPr>
          <p:nvPr/>
        </p:nvSpPr>
        <p:spPr bwMode="auto">
          <a:xfrm flipH="1">
            <a:off x="5867400" y="3409528"/>
            <a:ext cx="457200" cy="1123950"/>
          </a:xfrm>
          <a:prstGeom prst="line">
            <a:avLst/>
          </a:prstGeom>
          <a:noFill/>
          <a:ln w="2540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60808" name="Line 40"/>
          <p:cNvSpPr>
            <a:spLocks noChangeShapeType="1"/>
          </p:cNvSpPr>
          <p:nvPr/>
        </p:nvSpPr>
        <p:spPr bwMode="auto">
          <a:xfrm flipH="1">
            <a:off x="2076450" y="3409528"/>
            <a:ext cx="4248150" cy="1162050"/>
          </a:xfrm>
          <a:prstGeom prst="line">
            <a:avLst/>
          </a:prstGeom>
          <a:noFill/>
          <a:ln w="2540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60810" name="Text Box 42"/>
          <p:cNvSpPr txBox="1">
            <a:spLocks noChangeArrowheads="1"/>
          </p:cNvSpPr>
          <p:nvPr/>
        </p:nvSpPr>
        <p:spPr bwMode="auto">
          <a:xfrm>
            <a:off x="457200" y="467380"/>
            <a:ext cx="3352800" cy="369332"/>
          </a:xfrm>
          <a:prstGeom prst="rect">
            <a:avLst/>
          </a:prstGeom>
          <a:solidFill>
            <a:srgbClr val="FFFF99">
              <a:alpha val="50000"/>
            </a:srgb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FR" dirty="0">
                <a:latin typeface="Times New Roman" pitchFamily="18" charset="0"/>
                <a:cs typeface="Times New Roman" pitchFamily="18" charset="0"/>
              </a:rPr>
              <a:t>La teneur en carbonates</a:t>
            </a:r>
          </a:p>
        </p:txBody>
      </p:sp>
      <p:sp>
        <p:nvSpPr>
          <p:cNvPr id="160811" name="Text Box 43"/>
          <p:cNvSpPr txBox="1">
            <a:spLocks noChangeArrowheads="1"/>
          </p:cNvSpPr>
          <p:nvPr/>
        </p:nvSpPr>
        <p:spPr bwMode="auto">
          <a:xfrm>
            <a:off x="457200" y="112713"/>
            <a:ext cx="8686800" cy="304800"/>
          </a:xfrm>
          <a:prstGeom prst="rect">
            <a:avLst/>
          </a:prstGeom>
          <a:gradFill rotWithShape="0">
            <a:gsLst>
              <a:gs pos="0">
                <a:schemeClr val="tx1"/>
              </a:gs>
              <a:gs pos="100000">
                <a:srgbClr val="003399"/>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spAutoFit/>
          </a:bodyPr>
          <a:lstStyle/>
          <a:p>
            <a:pPr>
              <a:spcBef>
                <a:spcPct val="50000"/>
              </a:spcBef>
            </a:pPr>
            <a:r>
              <a:rPr lang="fr-FR" sz="2000" dirty="0">
                <a:solidFill>
                  <a:schemeClr val="bg1"/>
                </a:solidFill>
                <a:latin typeface="Times New Roman" pitchFamily="18" charset="0"/>
                <a:cs typeface="Times New Roman" pitchFamily="18" charset="0"/>
              </a:rPr>
              <a:t>Les taux de sédimentation et les flux</a:t>
            </a:r>
          </a:p>
        </p:txBody>
      </p:sp>
      <p:sp>
        <p:nvSpPr>
          <p:cNvPr id="30" name="Line 32"/>
          <p:cNvSpPr>
            <a:spLocks noChangeShapeType="1"/>
          </p:cNvSpPr>
          <p:nvPr/>
        </p:nvSpPr>
        <p:spPr bwMode="auto">
          <a:xfrm flipH="1">
            <a:off x="761999" y="6381328"/>
            <a:ext cx="8077199" cy="0"/>
          </a:xfrm>
          <a:prstGeom prst="line">
            <a:avLst/>
          </a:prstGeom>
          <a:noFill/>
          <a:ln w="38100">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31" name="Text Box 33"/>
          <p:cNvSpPr txBox="1">
            <a:spLocks noChangeArrowheads="1"/>
          </p:cNvSpPr>
          <p:nvPr/>
        </p:nvSpPr>
        <p:spPr bwMode="auto">
          <a:xfrm>
            <a:off x="4200525" y="6272485"/>
            <a:ext cx="10668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FR" sz="2000" dirty="0"/>
              <a:t>40 m</a:t>
            </a:r>
          </a:p>
        </p:txBody>
      </p:sp>
    </p:spTree>
    <p:extLst>
      <p:ext uri="{BB962C8B-B14F-4D97-AF65-F5344CB8AC3E}">
        <p14:creationId xmlns:p14="http://schemas.microsoft.com/office/powerpoint/2010/main" val="1857621314"/>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Text Box 2"/>
          <p:cNvSpPr txBox="1">
            <a:spLocks noChangeArrowheads="1"/>
          </p:cNvSpPr>
          <p:nvPr/>
        </p:nvSpPr>
        <p:spPr bwMode="auto">
          <a:xfrm>
            <a:off x="5795963" y="476250"/>
            <a:ext cx="3200400" cy="925513"/>
          </a:xfrm>
          <a:prstGeom prst="rect">
            <a:avLst/>
          </a:prstGeom>
          <a:solidFill>
            <a:srgbClr val="FFFF99">
              <a:alpha val="50000"/>
            </a:srgb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fr-FR" sz="1800" dirty="0">
                <a:latin typeface="Times New Roman" pitchFamily="18" charset="0"/>
                <a:cs typeface="Times New Roman" pitchFamily="18" charset="0"/>
              </a:rPr>
              <a:t>Flux sédimentaire : poids de sédiment déposé par unité de surface et par unité de temps </a:t>
            </a:r>
          </a:p>
        </p:txBody>
      </p:sp>
      <p:sp>
        <p:nvSpPr>
          <p:cNvPr id="170006" name="Text Box 22"/>
          <p:cNvSpPr txBox="1">
            <a:spLocks noChangeArrowheads="1"/>
          </p:cNvSpPr>
          <p:nvPr/>
        </p:nvSpPr>
        <p:spPr bwMode="auto">
          <a:xfrm>
            <a:off x="5795963" y="1484313"/>
            <a:ext cx="3200400" cy="376237"/>
          </a:xfrm>
          <a:prstGeom prst="rect">
            <a:avLst/>
          </a:prstGeom>
          <a:solidFill>
            <a:srgbClr val="FFFF99">
              <a:alpha val="50000"/>
            </a:srgb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fr-FR" sz="1800" dirty="0">
                <a:latin typeface="Times New Roman" pitchFamily="18" charset="0"/>
                <a:cs typeface="Times New Roman" pitchFamily="18" charset="0"/>
              </a:rPr>
              <a:t>Unité : grammes/cm²/1 000 ans</a:t>
            </a:r>
          </a:p>
        </p:txBody>
      </p:sp>
      <p:sp>
        <p:nvSpPr>
          <p:cNvPr id="170009" name="Text Box 25"/>
          <p:cNvSpPr txBox="1">
            <a:spLocks noChangeArrowheads="1"/>
          </p:cNvSpPr>
          <p:nvPr/>
        </p:nvSpPr>
        <p:spPr bwMode="auto">
          <a:xfrm>
            <a:off x="457200" y="112713"/>
            <a:ext cx="8686800" cy="304800"/>
          </a:xfrm>
          <a:prstGeom prst="rect">
            <a:avLst/>
          </a:prstGeom>
          <a:gradFill rotWithShape="0">
            <a:gsLst>
              <a:gs pos="0">
                <a:schemeClr val="tx1"/>
              </a:gs>
              <a:gs pos="100000">
                <a:srgbClr val="003399"/>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spAutoFit/>
          </a:bodyPr>
          <a:lstStyle/>
          <a:p>
            <a:pPr>
              <a:spcBef>
                <a:spcPct val="50000"/>
              </a:spcBef>
            </a:pPr>
            <a:r>
              <a:rPr lang="fr-FR" sz="2000" dirty="0">
                <a:solidFill>
                  <a:schemeClr val="bg1"/>
                </a:solidFill>
                <a:latin typeface="Times New Roman" pitchFamily="18" charset="0"/>
                <a:cs typeface="Times New Roman" pitchFamily="18" charset="0"/>
              </a:rPr>
              <a:t>Les taux de sédimentation et les flux</a:t>
            </a:r>
          </a:p>
        </p:txBody>
      </p:sp>
      <p:sp>
        <p:nvSpPr>
          <p:cNvPr id="170011" name="AutoShape 27"/>
          <p:cNvSpPr>
            <a:spLocks noChangeArrowheads="1"/>
          </p:cNvSpPr>
          <p:nvPr/>
        </p:nvSpPr>
        <p:spPr bwMode="auto">
          <a:xfrm>
            <a:off x="323850" y="5445125"/>
            <a:ext cx="6265863" cy="935038"/>
          </a:xfrm>
          <a:prstGeom prst="flowChartInputOutput">
            <a:avLst/>
          </a:prstGeom>
          <a:solidFill>
            <a:srgbClr val="EACE68"/>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170010" name="AutoShape 26"/>
          <p:cNvSpPr>
            <a:spLocks noChangeArrowheads="1"/>
          </p:cNvSpPr>
          <p:nvPr/>
        </p:nvSpPr>
        <p:spPr bwMode="auto">
          <a:xfrm>
            <a:off x="1835150" y="5805488"/>
            <a:ext cx="1296988" cy="215900"/>
          </a:xfrm>
          <a:prstGeom prst="flowChartInputOutput">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170012" name="AutoShape 28"/>
          <p:cNvSpPr>
            <a:spLocks noChangeArrowheads="1"/>
          </p:cNvSpPr>
          <p:nvPr/>
        </p:nvSpPr>
        <p:spPr bwMode="auto">
          <a:xfrm>
            <a:off x="3046413" y="3879850"/>
            <a:ext cx="82550" cy="265113"/>
          </a:xfrm>
          <a:prstGeom prst="downArrow">
            <a:avLst>
              <a:gd name="adj1" fmla="val 50000"/>
              <a:gd name="adj2" fmla="val 80289"/>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grpSp>
        <p:nvGrpSpPr>
          <p:cNvPr id="170025" name="Group 41"/>
          <p:cNvGrpSpPr>
            <a:grpSpLocks/>
          </p:cNvGrpSpPr>
          <p:nvPr/>
        </p:nvGrpSpPr>
        <p:grpSpPr bwMode="auto">
          <a:xfrm>
            <a:off x="323850" y="765175"/>
            <a:ext cx="5140325" cy="134938"/>
            <a:chOff x="204" y="650"/>
            <a:chExt cx="3238" cy="116"/>
          </a:xfrm>
        </p:grpSpPr>
        <p:sp>
          <p:nvSpPr>
            <p:cNvPr id="170017" name="Freeform 33"/>
            <p:cNvSpPr>
              <a:spLocks/>
            </p:cNvSpPr>
            <p:nvPr/>
          </p:nvSpPr>
          <p:spPr bwMode="auto">
            <a:xfrm>
              <a:off x="204" y="654"/>
              <a:ext cx="651" cy="111"/>
            </a:xfrm>
            <a:custGeom>
              <a:avLst/>
              <a:gdLst>
                <a:gd name="T0" fmla="*/ 0 w 651"/>
                <a:gd name="T1" fmla="*/ 102 h 111"/>
                <a:gd name="T2" fmla="*/ 94 w 651"/>
                <a:gd name="T3" fmla="*/ 102 h 111"/>
                <a:gd name="T4" fmla="*/ 188 w 651"/>
                <a:gd name="T5" fmla="*/ 77 h 111"/>
                <a:gd name="T6" fmla="*/ 306 w 651"/>
                <a:gd name="T7" fmla="*/ 28 h 111"/>
                <a:gd name="T8" fmla="*/ 423 w 651"/>
                <a:gd name="T9" fmla="*/ 4 h 111"/>
                <a:gd name="T10" fmla="*/ 405 w 651"/>
                <a:gd name="T11" fmla="*/ 51 h 111"/>
                <a:gd name="T12" fmla="*/ 405 w 651"/>
                <a:gd name="T13" fmla="*/ 105 h 111"/>
                <a:gd name="T14" fmla="*/ 531 w 651"/>
                <a:gd name="T15" fmla="*/ 87 h 111"/>
                <a:gd name="T16" fmla="*/ 651 w 651"/>
                <a:gd name="T17" fmla="*/ 102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51" h="111">
                  <a:moveTo>
                    <a:pt x="0" y="102"/>
                  </a:moveTo>
                  <a:cubicBezTo>
                    <a:pt x="31" y="104"/>
                    <a:pt x="62" y="106"/>
                    <a:pt x="94" y="102"/>
                  </a:cubicBezTo>
                  <a:cubicBezTo>
                    <a:pt x="125" y="97"/>
                    <a:pt x="153" y="90"/>
                    <a:pt x="188" y="77"/>
                  </a:cubicBezTo>
                  <a:cubicBezTo>
                    <a:pt x="223" y="65"/>
                    <a:pt x="267" y="41"/>
                    <a:pt x="306" y="28"/>
                  </a:cubicBezTo>
                  <a:cubicBezTo>
                    <a:pt x="345" y="16"/>
                    <a:pt x="407" y="0"/>
                    <a:pt x="423" y="4"/>
                  </a:cubicBezTo>
                  <a:cubicBezTo>
                    <a:pt x="439" y="8"/>
                    <a:pt x="408" y="34"/>
                    <a:pt x="405" y="51"/>
                  </a:cubicBezTo>
                  <a:cubicBezTo>
                    <a:pt x="402" y="68"/>
                    <a:pt x="384" y="99"/>
                    <a:pt x="405" y="105"/>
                  </a:cubicBezTo>
                  <a:cubicBezTo>
                    <a:pt x="426" y="111"/>
                    <a:pt x="490" y="88"/>
                    <a:pt x="531" y="87"/>
                  </a:cubicBezTo>
                  <a:cubicBezTo>
                    <a:pt x="572" y="86"/>
                    <a:pt x="626" y="99"/>
                    <a:pt x="651" y="102"/>
                  </a:cubicBezTo>
                </a:path>
              </a:pathLst>
            </a:custGeom>
            <a:noFill/>
            <a:ln w="25400">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70021" name="Freeform 37"/>
            <p:cNvSpPr>
              <a:spLocks/>
            </p:cNvSpPr>
            <p:nvPr/>
          </p:nvSpPr>
          <p:spPr bwMode="auto">
            <a:xfrm>
              <a:off x="855" y="655"/>
              <a:ext cx="651" cy="111"/>
            </a:xfrm>
            <a:custGeom>
              <a:avLst/>
              <a:gdLst>
                <a:gd name="T0" fmla="*/ 0 w 651"/>
                <a:gd name="T1" fmla="*/ 102 h 111"/>
                <a:gd name="T2" fmla="*/ 94 w 651"/>
                <a:gd name="T3" fmla="*/ 102 h 111"/>
                <a:gd name="T4" fmla="*/ 188 w 651"/>
                <a:gd name="T5" fmla="*/ 77 h 111"/>
                <a:gd name="T6" fmla="*/ 306 w 651"/>
                <a:gd name="T7" fmla="*/ 28 h 111"/>
                <a:gd name="T8" fmla="*/ 423 w 651"/>
                <a:gd name="T9" fmla="*/ 4 h 111"/>
                <a:gd name="T10" fmla="*/ 405 w 651"/>
                <a:gd name="T11" fmla="*/ 51 h 111"/>
                <a:gd name="T12" fmla="*/ 405 w 651"/>
                <a:gd name="T13" fmla="*/ 105 h 111"/>
                <a:gd name="T14" fmla="*/ 531 w 651"/>
                <a:gd name="T15" fmla="*/ 87 h 111"/>
                <a:gd name="T16" fmla="*/ 651 w 651"/>
                <a:gd name="T17" fmla="*/ 102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51" h="111">
                  <a:moveTo>
                    <a:pt x="0" y="102"/>
                  </a:moveTo>
                  <a:cubicBezTo>
                    <a:pt x="31" y="104"/>
                    <a:pt x="62" y="106"/>
                    <a:pt x="94" y="102"/>
                  </a:cubicBezTo>
                  <a:cubicBezTo>
                    <a:pt x="125" y="97"/>
                    <a:pt x="153" y="90"/>
                    <a:pt x="188" y="77"/>
                  </a:cubicBezTo>
                  <a:cubicBezTo>
                    <a:pt x="223" y="65"/>
                    <a:pt x="267" y="41"/>
                    <a:pt x="306" y="28"/>
                  </a:cubicBezTo>
                  <a:cubicBezTo>
                    <a:pt x="345" y="16"/>
                    <a:pt x="407" y="0"/>
                    <a:pt x="423" y="4"/>
                  </a:cubicBezTo>
                  <a:cubicBezTo>
                    <a:pt x="439" y="8"/>
                    <a:pt x="408" y="34"/>
                    <a:pt x="405" y="51"/>
                  </a:cubicBezTo>
                  <a:cubicBezTo>
                    <a:pt x="402" y="68"/>
                    <a:pt x="384" y="99"/>
                    <a:pt x="405" y="105"/>
                  </a:cubicBezTo>
                  <a:cubicBezTo>
                    <a:pt x="426" y="111"/>
                    <a:pt x="490" y="88"/>
                    <a:pt x="531" y="87"/>
                  </a:cubicBezTo>
                  <a:cubicBezTo>
                    <a:pt x="572" y="86"/>
                    <a:pt x="626" y="99"/>
                    <a:pt x="651" y="102"/>
                  </a:cubicBezTo>
                </a:path>
              </a:pathLst>
            </a:custGeom>
            <a:noFill/>
            <a:ln w="25400">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70022" name="Freeform 38"/>
            <p:cNvSpPr>
              <a:spLocks/>
            </p:cNvSpPr>
            <p:nvPr/>
          </p:nvSpPr>
          <p:spPr bwMode="auto">
            <a:xfrm>
              <a:off x="1507" y="653"/>
              <a:ext cx="651" cy="111"/>
            </a:xfrm>
            <a:custGeom>
              <a:avLst/>
              <a:gdLst>
                <a:gd name="T0" fmla="*/ 0 w 651"/>
                <a:gd name="T1" fmla="*/ 102 h 111"/>
                <a:gd name="T2" fmla="*/ 94 w 651"/>
                <a:gd name="T3" fmla="*/ 102 h 111"/>
                <a:gd name="T4" fmla="*/ 188 w 651"/>
                <a:gd name="T5" fmla="*/ 77 h 111"/>
                <a:gd name="T6" fmla="*/ 306 w 651"/>
                <a:gd name="T7" fmla="*/ 28 h 111"/>
                <a:gd name="T8" fmla="*/ 423 w 651"/>
                <a:gd name="T9" fmla="*/ 4 h 111"/>
                <a:gd name="T10" fmla="*/ 405 w 651"/>
                <a:gd name="T11" fmla="*/ 51 h 111"/>
                <a:gd name="T12" fmla="*/ 405 w 651"/>
                <a:gd name="T13" fmla="*/ 105 h 111"/>
                <a:gd name="T14" fmla="*/ 531 w 651"/>
                <a:gd name="T15" fmla="*/ 87 h 111"/>
                <a:gd name="T16" fmla="*/ 651 w 651"/>
                <a:gd name="T17" fmla="*/ 102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51" h="111">
                  <a:moveTo>
                    <a:pt x="0" y="102"/>
                  </a:moveTo>
                  <a:cubicBezTo>
                    <a:pt x="31" y="104"/>
                    <a:pt x="62" y="106"/>
                    <a:pt x="94" y="102"/>
                  </a:cubicBezTo>
                  <a:cubicBezTo>
                    <a:pt x="125" y="97"/>
                    <a:pt x="153" y="90"/>
                    <a:pt x="188" y="77"/>
                  </a:cubicBezTo>
                  <a:cubicBezTo>
                    <a:pt x="223" y="65"/>
                    <a:pt x="267" y="41"/>
                    <a:pt x="306" y="28"/>
                  </a:cubicBezTo>
                  <a:cubicBezTo>
                    <a:pt x="345" y="16"/>
                    <a:pt x="407" y="0"/>
                    <a:pt x="423" y="4"/>
                  </a:cubicBezTo>
                  <a:cubicBezTo>
                    <a:pt x="439" y="8"/>
                    <a:pt x="408" y="34"/>
                    <a:pt x="405" y="51"/>
                  </a:cubicBezTo>
                  <a:cubicBezTo>
                    <a:pt x="402" y="68"/>
                    <a:pt x="384" y="99"/>
                    <a:pt x="405" y="105"/>
                  </a:cubicBezTo>
                  <a:cubicBezTo>
                    <a:pt x="426" y="111"/>
                    <a:pt x="490" y="88"/>
                    <a:pt x="531" y="87"/>
                  </a:cubicBezTo>
                  <a:cubicBezTo>
                    <a:pt x="572" y="86"/>
                    <a:pt x="626" y="99"/>
                    <a:pt x="651" y="102"/>
                  </a:cubicBezTo>
                </a:path>
              </a:pathLst>
            </a:custGeom>
            <a:noFill/>
            <a:ln w="25400">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70023" name="Freeform 39"/>
            <p:cNvSpPr>
              <a:spLocks/>
            </p:cNvSpPr>
            <p:nvPr/>
          </p:nvSpPr>
          <p:spPr bwMode="auto">
            <a:xfrm>
              <a:off x="2146" y="650"/>
              <a:ext cx="651" cy="111"/>
            </a:xfrm>
            <a:custGeom>
              <a:avLst/>
              <a:gdLst>
                <a:gd name="T0" fmla="*/ 0 w 651"/>
                <a:gd name="T1" fmla="*/ 102 h 111"/>
                <a:gd name="T2" fmla="*/ 94 w 651"/>
                <a:gd name="T3" fmla="*/ 102 h 111"/>
                <a:gd name="T4" fmla="*/ 188 w 651"/>
                <a:gd name="T5" fmla="*/ 77 h 111"/>
                <a:gd name="T6" fmla="*/ 306 w 651"/>
                <a:gd name="T7" fmla="*/ 28 h 111"/>
                <a:gd name="T8" fmla="*/ 423 w 651"/>
                <a:gd name="T9" fmla="*/ 4 h 111"/>
                <a:gd name="T10" fmla="*/ 405 w 651"/>
                <a:gd name="T11" fmla="*/ 51 h 111"/>
                <a:gd name="T12" fmla="*/ 405 w 651"/>
                <a:gd name="T13" fmla="*/ 105 h 111"/>
                <a:gd name="T14" fmla="*/ 531 w 651"/>
                <a:gd name="T15" fmla="*/ 87 h 111"/>
                <a:gd name="T16" fmla="*/ 651 w 651"/>
                <a:gd name="T17" fmla="*/ 102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51" h="111">
                  <a:moveTo>
                    <a:pt x="0" y="102"/>
                  </a:moveTo>
                  <a:cubicBezTo>
                    <a:pt x="31" y="104"/>
                    <a:pt x="62" y="106"/>
                    <a:pt x="94" y="102"/>
                  </a:cubicBezTo>
                  <a:cubicBezTo>
                    <a:pt x="125" y="97"/>
                    <a:pt x="153" y="90"/>
                    <a:pt x="188" y="77"/>
                  </a:cubicBezTo>
                  <a:cubicBezTo>
                    <a:pt x="223" y="65"/>
                    <a:pt x="267" y="41"/>
                    <a:pt x="306" y="28"/>
                  </a:cubicBezTo>
                  <a:cubicBezTo>
                    <a:pt x="345" y="16"/>
                    <a:pt x="407" y="0"/>
                    <a:pt x="423" y="4"/>
                  </a:cubicBezTo>
                  <a:cubicBezTo>
                    <a:pt x="439" y="8"/>
                    <a:pt x="408" y="34"/>
                    <a:pt x="405" y="51"/>
                  </a:cubicBezTo>
                  <a:cubicBezTo>
                    <a:pt x="402" y="68"/>
                    <a:pt x="384" y="99"/>
                    <a:pt x="405" y="105"/>
                  </a:cubicBezTo>
                  <a:cubicBezTo>
                    <a:pt x="426" y="111"/>
                    <a:pt x="490" y="88"/>
                    <a:pt x="531" y="87"/>
                  </a:cubicBezTo>
                  <a:cubicBezTo>
                    <a:pt x="572" y="86"/>
                    <a:pt x="626" y="99"/>
                    <a:pt x="651" y="102"/>
                  </a:cubicBezTo>
                </a:path>
              </a:pathLst>
            </a:custGeom>
            <a:noFill/>
            <a:ln w="25400">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70024" name="Freeform 40"/>
            <p:cNvSpPr>
              <a:spLocks/>
            </p:cNvSpPr>
            <p:nvPr/>
          </p:nvSpPr>
          <p:spPr bwMode="auto">
            <a:xfrm>
              <a:off x="2791" y="653"/>
              <a:ext cx="651" cy="111"/>
            </a:xfrm>
            <a:custGeom>
              <a:avLst/>
              <a:gdLst>
                <a:gd name="T0" fmla="*/ 0 w 651"/>
                <a:gd name="T1" fmla="*/ 102 h 111"/>
                <a:gd name="T2" fmla="*/ 94 w 651"/>
                <a:gd name="T3" fmla="*/ 102 h 111"/>
                <a:gd name="T4" fmla="*/ 188 w 651"/>
                <a:gd name="T5" fmla="*/ 77 h 111"/>
                <a:gd name="T6" fmla="*/ 306 w 651"/>
                <a:gd name="T7" fmla="*/ 28 h 111"/>
                <a:gd name="T8" fmla="*/ 423 w 651"/>
                <a:gd name="T9" fmla="*/ 4 h 111"/>
                <a:gd name="T10" fmla="*/ 405 w 651"/>
                <a:gd name="T11" fmla="*/ 51 h 111"/>
                <a:gd name="T12" fmla="*/ 405 w 651"/>
                <a:gd name="T13" fmla="*/ 105 h 111"/>
                <a:gd name="T14" fmla="*/ 531 w 651"/>
                <a:gd name="T15" fmla="*/ 87 h 111"/>
                <a:gd name="T16" fmla="*/ 651 w 651"/>
                <a:gd name="T17" fmla="*/ 102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51" h="111">
                  <a:moveTo>
                    <a:pt x="0" y="102"/>
                  </a:moveTo>
                  <a:cubicBezTo>
                    <a:pt x="31" y="104"/>
                    <a:pt x="62" y="106"/>
                    <a:pt x="94" y="102"/>
                  </a:cubicBezTo>
                  <a:cubicBezTo>
                    <a:pt x="125" y="97"/>
                    <a:pt x="153" y="90"/>
                    <a:pt x="188" y="77"/>
                  </a:cubicBezTo>
                  <a:cubicBezTo>
                    <a:pt x="223" y="65"/>
                    <a:pt x="267" y="41"/>
                    <a:pt x="306" y="28"/>
                  </a:cubicBezTo>
                  <a:cubicBezTo>
                    <a:pt x="345" y="16"/>
                    <a:pt x="407" y="0"/>
                    <a:pt x="423" y="4"/>
                  </a:cubicBezTo>
                  <a:cubicBezTo>
                    <a:pt x="439" y="8"/>
                    <a:pt x="408" y="34"/>
                    <a:pt x="405" y="51"/>
                  </a:cubicBezTo>
                  <a:cubicBezTo>
                    <a:pt x="402" y="68"/>
                    <a:pt x="384" y="99"/>
                    <a:pt x="405" y="105"/>
                  </a:cubicBezTo>
                  <a:cubicBezTo>
                    <a:pt x="426" y="111"/>
                    <a:pt x="490" y="88"/>
                    <a:pt x="531" y="87"/>
                  </a:cubicBezTo>
                  <a:cubicBezTo>
                    <a:pt x="572" y="86"/>
                    <a:pt x="626" y="99"/>
                    <a:pt x="651" y="102"/>
                  </a:cubicBezTo>
                </a:path>
              </a:pathLst>
            </a:custGeom>
            <a:noFill/>
            <a:ln w="25400">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grpSp>
      <p:pic>
        <p:nvPicPr>
          <p:cNvPr id="170026" name="Picture 42" descr="Faehrenkemper-Planktos-41-05-01-Diatomee-160"/>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635375" y="1628775"/>
            <a:ext cx="173038" cy="215900"/>
          </a:xfrm>
          <a:prstGeom prst="rect">
            <a:avLst/>
          </a:prstGeom>
          <a:noFill/>
          <a:extLst>
            <a:ext uri="{909E8E84-426E-40DD-AFC4-6F175D3DCCD1}">
              <a14:hiddenFill xmlns:a14="http://schemas.microsoft.com/office/drawing/2010/main">
                <a:solidFill>
                  <a:srgbClr val="FFFFFF"/>
                </a:solidFill>
              </a14:hiddenFill>
            </a:ext>
          </a:extLst>
        </p:spPr>
      </p:pic>
      <p:pic>
        <p:nvPicPr>
          <p:cNvPr id="170027" name="Picture 43" descr="Faehrenkemper-Planktos-48-05-4-Radiolarie-400x-500"/>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27088" y="1125538"/>
            <a:ext cx="192087" cy="215900"/>
          </a:xfrm>
          <a:prstGeom prst="rect">
            <a:avLst/>
          </a:prstGeom>
          <a:noFill/>
          <a:extLst>
            <a:ext uri="{909E8E84-426E-40DD-AFC4-6F175D3DCCD1}">
              <a14:hiddenFill xmlns:a14="http://schemas.microsoft.com/office/drawing/2010/main">
                <a:solidFill>
                  <a:srgbClr val="FFFFFF"/>
                </a:solidFill>
              </a14:hiddenFill>
            </a:ext>
          </a:extLst>
        </p:spPr>
      </p:pic>
      <p:pic>
        <p:nvPicPr>
          <p:cNvPr id="170036" name="Picture 52" descr="Foraminifere"/>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23850" y="981075"/>
            <a:ext cx="287338" cy="274638"/>
          </a:xfrm>
          <a:prstGeom prst="rect">
            <a:avLst/>
          </a:prstGeom>
          <a:noFill/>
          <a:extLst>
            <a:ext uri="{909E8E84-426E-40DD-AFC4-6F175D3DCCD1}">
              <a14:hiddenFill xmlns:a14="http://schemas.microsoft.com/office/drawing/2010/main">
                <a:solidFill>
                  <a:srgbClr val="FFFFFF"/>
                </a:solidFill>
              </a14:hiddenFill>
            </a:ext>
          </a:extLst>
        </p:spPr>
      </p:pic>
      <p:pic>
        <p:nvPicPr>
          <p:cNvPr id="170054" name="Picture 70" descr="Foraminifere"/>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971550" y="1412875"/>
            <a:ext cx="287338" cy="274638"/>
          </a:xfrm>
          <a:prstGeom prst="rect">
            <a:avLst/>
          </a:prstGeom>
          <a:noFill/>
          <a:extLst>
            <a:ext uri="{909E8E84-426E-40DD-AFC4-6F175D3DCCD1}">
              <a14:hiddenFill xmlns:a14="http://schemas.microsoft.com/office/drawing/2010/main">
                <a:solidFill>
                  <a:srgbClr val="FFFFFF"/>
                </a:solidFill>
              </a14:hiddenFill>
            </a:ext>
          </a:extLst>
        </p:spPr>
      </p:pic>
      <p:pic>
        <p:nvPicPr>
          <p:cNvPr id="170055" name="Picture 71" descr="Foraminifere"/>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331913" y="1052513"/>
            <a:ext cx="287337" cy="274637"/>
          </a:xfrm>
          <a:prstGeom prst="rect">
            <a:avLst/>
          </a:prstGeom>
          <a:noFill/>
          <a:extLst>
            <a:ext uri="{909E8E84-426E-40DD-AFC4-6F175D3DCCD1}">
              <a14:hiddenFill xmlns:a14="http://schemas.microsoft.com/office/drawing/2010/main">
                <a:solidFill>
                  <a:srgbClr val="FFFFFF"/>
                </a:solidFill>
              </a14:hiddenFill>
            </a:ext>
          </a:extLst>
        </p:spPr>
      </p:pic>
      <p:pic>
        <p:nvPicPr>
          <p:cNvPr id="170056" name="Picture 72" descr="Foraminifere"/>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835150" y="1196975"/>
            <a:ext cx="287338" cy="274638"/>
          </a:xfrm>
          <a:prstGeom prst="rect">
            <a:avLst/>
          </a:prstGeom>
          <a:noFill/>
          <a:extLst>
            <a:ext uri="{909E8E84-426E-40DD-AFC4-6F175D3DCCD1}">
              <a14:hiddenFill xmlns:a14="http://schemas.microsoft.com/office/drawing/2010/main">
                <a:solidFill>
                  <a:srgbClr val="FFFFFF"/>
                </a:solidFill>
              </a14:hiddenFill>
            </a:ext>
          </a:extLst>
        </p:spPr>
      </p:pic>
      <p:pic>
        <p:nvPicPr>
          <p:cNvPr id="170057" name="Picture 73" descr="Foraminifere"/>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195513" y="1700213"/>
            <a:ext cx="287337" cy="274637"/>
          </a:xfrm>
          <a:prstGeom prst="rect">
            <a:avLst/>
          </a:prstGeom>
          <a:noFill/>
          <a:extLst>
            <a:ext uri="{909E8E84-426E-40DD-AFC4-6F175D3DCCD1}">
              <a14:hiddenFill xmlns:a14="http://schemas.microsoft.com/office/drawing/2010/main">
                <a:solidFill>
                  <a:srgbClr val="FFFFFF"/>
                </a:solidFill>
              </a14:hiddenFill>
            </a:ext>
          </a:extLst>
        </p:spPr>
      </p:pic>
      <p:pic>
        <p:nvPicPr>
          <p:cNvPr id="170058" name="Picture 74" descr="Foraminifere"/>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195513" y="981075"/>
            <a:ext cx="287337" cy="274638"/>
          </a:xfrm>
          <a:prstGeom prst="rect">
            <a:avLst/>
          </a:prstGeom>
          <a:noFill/>
          <a:extLst>
            <a:ext uri="{909E8E84-426E-40DD-AFC4-6F175D3DCCD1}">
              <a14:hiddenFill xmlns:a14="http://schemas.microsoft.com/office/drawing/2010/main">
                <a:solidFill>
                  <a:srgbClr val="FFFFFF"/>
                </a:solidFill>
              </a14:hiddenFill>
            </a:ext>
          </a:extLst>
        </p:spPr>
      </p:pic>
      <p:pic>
        <p:nvPicPr>
          <p:cNvPr id="170059" name="Picture 75" descr="Foraminifere"/>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484438" y="1125538"/>
            <a:ext cx="287337" cy="274637"/>
          </a:xfrm>
          <a:prstGeom prst="rect">
            <a:avLst/>
          </a:prstGeom>
          <a:noFill/>
          <a:extLst>
            <a:ext uri="{909E8E84-426E-40DD-AFC4-6F175D3DCCD1}">
              <a14:hiddenFill xmlns:a14="http://schemas.microsoft.com/office/drawing/2010/main">
                <a:solidFill>
                  <a:srgbClr val="FFFFFF"/>
                </a:solidFill>
              </a14:hiddenFill>
            </a:ext>
          </a:extLst>
        </p:spPr>
      </p:pic>
      <p:pic>
        <p:nvPicPr>
          <p:cNvPr id="170060" name="Picture 76" descr="Foraminifere"/>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276600" y="1052513"/>
            <a:ext cx="287338" cy="274637"/>
          </a:xfrm>
          <a:prstGeom prst="rect">
            <a:avLst/>
          </a:prstGeom>
          <a:noFill/>
          <a:extLst>
            <a:ext uri="{909E8E84-426E-40DD-AFC4-6F175D3DCCD1}">
              <a14:hiddenFill xmlns:a14="http://schemas.microsoft.com/office/drawing/2010/main">
                <a:solidFill>
                  <a:srgbClr val="FFFFFF"/>
                </a:solidFill>
              </a14:hiddenFill>
            </a:ext>
          </a:extLst>
        </p:spPr>
      </p:pic>
      <p:pic>
        <p:nvPicPr>
          <p:cNvPr id="170061" name="Picture 77" descr="Foraminifere"/>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067175" y="1268413"/>
            <a:ext cx="287338" cy="274637"/>
          </a:xfrm>
          <a:prstGeom prst="rect">
            <a:avLst/>
          </a:prstGeom>
          <a:noFill/>
          <a:extLst>
            <a:ext uri="{909E8E84-426E-40DD-AFC4-6F175D3DCCD1}">
              <a14:hiddenFill xmlns:a14="http://schemas.microsoft.com/office/drawing/2010/main">
                <a:solidFill>
                  <a:srgbClr val="FFFFFF"/>
                </a:solidFill>
              </a14:hiddenFill>
            </a:ext>
          </a:extLst>
        </p:spPr>
      </p:pic>
      <p:pic>
        <p:nvPicPr>
          <p:cNvPr id="170062" name="Picture 78" descr="Foraminifere"/>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787900" y="981075"/>
            <a:ext cx="287338" cy="274638"/>
          </a:xfrm>
          <a:prstGeom prst="rect">
            <a:avLst/>
          </a:prstGeom>
          <a:noFill/>
          <a:extLst>
            <a:ext uri="{909E8E84-426E-40DD-AFC4-6F175D3DCCD1}">
              <a14:hiddenFill xmlns:a14="http://schemas.microsoft.com/office/drawing/2010/main">
                <a:solidFill>
                  <a:srgbClr val="FFFFFF"/>
                </a:solidFill>
              </a14:hiddenFill>
            </a:ext>
          </a:extLst>
        </p:spPr>
      </p:pic>
      <p:pic>
        <p:nvPicPr>
          <p:cNvPr id="170063" name="Picture 79" descr="Foraminifere"/>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643438" y="1628775"/>
            <a:ext cx="287337" cy="274638"/>
          </a:xfrm>
          <a:prstGeom prst="rect">
            <a:avLst/>
          </a:prstGeom>
          <a:noFill/>
          <a:extLst>
            <a:ext uri="{909E8E84-426E-40DD-AFC4-6F175D3DCCD1}">
              <a14:hiddenFill xmlns:a14="http://schemas.microsoft.com/office/drawing/2010/main">
                <a:solidFill>
                  <a:srgbClr val="FFFFFF"/>
                </a:solidFill>
              </a14:hiddenFill>
            </a:ext>
          </a:extLst>
        </p:spPr>
      </p:pic>
      <p:pic>
        <p:nvPicPr>
          <p:cNvPr id="170064" name="Picture 80" descr="Foraminifere"/>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498975" y="2276475"/>
            <a:ext cx="287338" cy="274638"/>
          </a:xfrm>
          <a:prstGeom prst="rect">
            <a:avLst/>
          </a:prstGeom>
          <a:noFill/>
          <a:extLst>
            <a:ext uri="{909E8E84-426E-40DD-AFC4-6F175D3DCCD1}">
              <a14:hiddenFill xmlns:a14="http://schemas.microsoft.com/office/drawing/2010/main">
                <a:solidFill>
                  <a:srgbClr val="FFFFFF"/>
                </a:solidFill>
              </a14:hiddenFill>
            </a:ext>
          </a:extLst>
        </p:spPr>
      </p:pic>
      <p:pic>
        <p:nvPicPr>
          <p:cNvPr id="170065" name="Picture 81" descr="Foraminifere"/>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708400" y="2708275"/>
            <a:ext cx="287338" cy="274638"/>
          </a:xfrm>
          <a:prstGeom prst="rect">
            <a:avLst/>
          </a:prstGeom>
          <a:noFill/>
          <a:extLst>
            <a:ext uri="{909E8E84-426E-40DD-AFC4-6F175D3DCCD1}">
              <a14:hiddenFill xmlns:a14="http://schemas.microsoft.com/office/drawing/2010/main">
                <a:solidFill>
                  <a:srgbClr val="FFFFFF"/>
                </a:solidFill>
              </a14:hiddenFill>
            </a:ext>
          </a:extLst>
        </p:spPr>
      </p:pic>
      <p:pic>
        <p:nvPicPr>
          <p:cNvPr id="170066" name="Picture 82" descr="Foraminifere"/>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916238" y="3573463"/>
            <a:ext cx="287337" cy="274637"/>
          </a:xfrm>
          <a:prstGeom prst="rect">
            <a:avLst/>
          </a:prstGeom>
          <a:noFill/>
          <a:extLst>
            <a:ext uri="{909E8E84-426E-40DD-AFC4-6F175D3DCCD1}">
              <a14:hiddenFill xmlns:a14="http://schemas.microsoft.com/office/drawing/2010/main">
                <a:solidFill>
                  <a:srgbClr val="FFFFFF"/>
                </a:solidFill>
              </a14:hiddenFill>
            </a:ext>
          </a:extLst>
        </p:spPr>
      </p:pic>
      <p:pic>
        <p:nvPicPr>
          <p:cNvPr id="170067" name="Picture 83" descr="Foraminifere"/>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331913" y="3644900"/>
            <a:ext cx="287337" cy="274638"/>
          </a:xfrm>
          <a:prstGeom prst="rect">
            <a:avLst/>
          </a:prstGeom>
          <a:noFill/>
          <a:extLst>
            <a:ext uri="{909E8E84-426E-40DD-AFC4-6F175D3DCCD1}">
              <a14:hiddenFill xmlns:a14="http://schemas.microsoft.com/office/drawing/2010/main">
                <a:solidFill>
                  <a:srgbClr val="FFFFFF"/>
                </a:solidFill>
              </a14:hiddenFill>
            </a:ext>
          </a:extLst>
        </p:spPr>
      </p:pic>
      <p:pic>
        <p:nvPicPr>
          <p:cNvPr id="170068" name="Picture 84" descr="Foraminifere"/>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547813" y="5589588"/>
            <a:ext cx="287337" cy="274637"/>
          </a:xfrm>
          <a:prstGeom prst="rect">
            <a:avLst/>
          </a:prstGeom>
          <a:noFill/>
          <a:extLst>
            <a:ext uri="{909E8E84-426E-40DD-AFC4-6F175D3DCCD1}">
              <a14:hiddenFill xmlns:a14="http://schemas.microsoft.com/office/drawing/2010/main">
                <a:solidFill>
                  <a:srgbClr val="FFFFFF"/>
                </a:solidFill>
              </a14:hiddenFill>
            </a:ext>
          </a:extLst>
        </p:spPr>
      </p:pic>
      <p:pic>
        <p:nvPicPr>
          <p:cNvPr id="170069" name="Picture 85" descr="Foraminifere"/>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627313" y="5734050"/>
            <a:ext cx="287337" cy="274638"/>
          </a:xfrm>
          <a:prstGeom prst="rect">
            <a:avLst/>
          </a:prstGeom>
          <a:noFill/>
          <a:extLst>
            <a:ext uri="{909E8E84-426E-40DD-AFC4-6F175D3DCCD1}">
              <a14:hiddenFill xmlns:a14="http://schemas.microsoft.com/office/drawing/2010/main">
                <a:solidFill>
                  <a:srgbClr val="FFFFFF"/>
                </a:solidFill>
              </a14:hiddenFill>
            </a:ext>
          </a:extLst>
        </p:spPr>
      </p:pic>
      <p:pic>
        <p:nvPicPr>
          <p:cNvPr id="170070" name="Picture 86" descr="Foraminifere"/>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211638" y="5876925"/>
            <a:ext cx="287337" cy="274638"/>
          </a:xfrm>
          <a:prstGeom prst="rect">
            <a:avLst/>
          </a:prstGeom>
          <a:noFill/>
          <a:extLst>
            <a:ext uri="{909E8E84-426E-40DD-AFC4-6F175D3DCCD1}">
              <a14:hiddenFill xmlns:a14="http://schemas.microsoft.com/office/drawing/2010/main">
                <a:solidFill>
                  <a:srgbClr val="FFFFFF"/>
                </a:solidFill>
              </a14:hiddenFill>
            </a:ext>
          </a:extLst>
        </p:spPr>
      </p:pic>
      <p:pic>
        <p:nvPicPr>
          <p:cNvPr id="170071" name="Picture 87" descr="Foraminifere"/>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859338" y="5589588"/>
            <a:ext cx="287337" cy="274637"/>
          </a:xfrm>
          <a:prstGeom prst="rect">
            <a:avLst/>
          </a:prstGeom>
          <a:noFill/>
          <a:extLst>
            <a:ext uri="{909E8E84-426E-40DD-AFC4-6F175D3DCCD1}">
              <a14:hiddenFill xmlns:a14="http://schemas.microsoft.com/office/drawing/2010/main">
                <a:solidFill>
                  <a:srgbClr val="FFFFFF"/>
                </a:solidFill>
              </a14:hiddenFill>
            </a:ext>
          </a:extLst>
        </p:spPr>
      </p:pic>
      <p:pic>
        <p:nvPicPr>
          <p:cNvPr id="170072" name="Picture 88" descr="Faehrenkemper-Planktos-48-05-4-Radiolarie-400x-500"/>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476375" y="1484313"/>
            <a:ext cx="192088" cy="215900"/>
          </a:xfrm>
          <a:prstGeom prst="rect">
            <a:avLst/>
          </a:prstGeom>
          <a:noFill/>
          <a:extLst>
            <a:ext uri="{909E8E84-426E-40DD-AFC4-6F175D3DCCD1}">
              <a14:hiddenFill xmlns:a14="http://schemas.microsoft.com/office/drawing/2010/main">
                <a:solidFill>
                  <a:srgbClr val="FFFFFF"/>
                </a:solidFill>
              </a14:hiddenFill>
            </a:ext>
          </a:extLst>
        </p:spPr>
      </p:pic>
      <p:pic>
        <p:nvPicPr>
          <p:cNvPr id="170073" name="Picture 89" descr="Faehrenkemper-Planktos-48-05-4-Radiolarie-400x-500"/>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484438" y="1484313"/>
            <a:ext cx="192087" cy="215900"/>
          </a:xfrm>
          <a:prstGeom prst="rect">
            <a:avLst/>
          </a:prstGeom>
          <a:noFill/>
          <a:extLst>
            <a:ext uri="{909E8E84-426E-40DD-AFC4-6F175D3DCCD1}">
              <a14:hiddenFill xmlns:a14="http://schemas.microsoft.com/office/drawing/2010/main">
                <a:solidFill>
                  <a:srgbClr val="FFFFFF"/>
                </a:solidFill>
              </a14:hiddenFill>
            </a:ext>
          </a:extLst>
        </p:spPr>
      </p:pic>
      <p:pic>
        <p:nvPicPr>
          <p:cNvPr id="170074" name="Picture 90" descr="Faehrenkemper-Planktos-48-05-4-Radiolarie-400x-500"/>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708400" y="1125538"/>
            <a:ext cx="192088" cy="215900"/>
          </a:xfrm>
          <a:prstGeom prst="rect">
            <a:avLst/>
          </a:prstGeom>
          <a:noFill/>
          <a:extLst>
            <a:ext uri="{909E8E84-426E-40DD-AFC4-6F175D3DCCD1}">
              <a14:hiddenFill xmlns:a14="http://schemas.microsoft.com/office/drawing/2010/main">
                <a:solidFill>
                  <a:srgbClr val="FFFFFF"/>
                </a:solidFill>
              </a14:hiddenFill>
            </a:ext>
          </a:extLst>
        </p:spPr>
      </p:pic>
      <p:pic>
        <p:nvPicPr>
          <p:cNvPr id="170075" name="Picture 91" descr="Faehrenkemper-Planktos-48-05-4-Radiolarie-400x-500"/>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572000" y="1268413"/>
            <a:ext cx="192088" cy="215900"/>
          </a:xfrm>
          <a:prstGeom prst="rect">
            <a:avLst/>
          </a:prstGeom>
          <a:noFill/>
          <a:extLst>
            <a:ext uri="{909E8E84-426E-40DD-AFC4-6F175D3DCCD1}">
              <a14:hiddenFill xmlns:a14="http://schemas.microsoft.com/office/drawing/2010/main">
                <a:solidFill>
                  <a:srgbClr val="FFFFFF"/>
                </a:solidFill>
              </a14:hiddenFill>
            </a:ext>
          </a:extLst>
        </p:spPr>
      </p:pic>
      <p:pic>
        <p:nvPicPr>
          <p:cNvPr id="170076" name="Picture 92" descr="Faehrenkemper-Planktos-48-05-4-Radiolarie-400x-500"/>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987675" y="1484313"/>
            <a:ext cx="192088" cy="215900"/>
          </a:xfrm>
          <a:prstGeom prst="rect">
            <a:avLst/>
          </a:prstGeom>
          <a:noFill/>
          <a:extLst>
            <a:ext uri="{909E8E84-426E-40DD-AFC4-6F175D3DCCD1}">
              <a14:hiddenFill xmlns:a14="http://schemas.microsoft.com/office/drawing/2010/main">
                <a:solidFill>
                  <a:srgbClr val="FFFFFF"/>
                </a:solidFill>
              </a14:hiddenFill>
            </a:ext>
          </a:extLst>
        </p:spPr>
      </p:pic>
      <p:pic>
        <p:nvPicPr>
          <p:cNvPr id="170077" name="Picture 93" descr="Faehrenkemper-Planktos-48-05-4-Radiolarie-400x-500"/>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23850" y="1412875"/>
            <a:ext cx="192088" cy="215900"/>
          </a:xfrm>
          <a:prstGeom prst="rect">
            <a:avLst/>
          </a:prstGeom>
          <a:noFill/>
          <a:extLst>
            <a:ext uri="{909E8E84-426E-40DD-AFC4-6F175D3DCCD1}">
              <a14:hiddenFill xmlns:a14="http://schemas.microsoft.com/office/drawing/2010/main">
                <a:solidFill>
                  <a:srgbClr val="FFFFFF"/>
                </a:solidFill>
              </a14:hiddenFill>
            </a:ext>
          </a:extLst>
        </p:spPr>
      </p:pic>
      <p:pic>
        <p:nvPicPr>
          <p:cNvPr id="170078" name="Picture 94" descr="Faehrenkemper-Planktos-41-05-01-Diatomee-160"/>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700338" y="1700213"/>
            <a:ext cx="173037" cy="215900"/>
          </a:xfrm>
          <a:prstGeom prst="rect">
            <a:avLst/>
          </a:prstGeom>
          <a:noFill/>
          <a:extLst>
            <a:ext uri="{909E8E84-426E-40DD-AFC4-6F175D3DCCD1}">
              <a14:hiddenFill xmlns:a14="http://schemas.microsoft.com/office/drawing/2010/main">
                <a:solidFill>
                  <a:srgbClr val="FFFFFF"/>
                </a:solidFill>
              </a14:hiddenFill>
            </a:ext>
          </a:extLst>
        </p:spPr>
      </p:pic>
      <p:pic>
        <p:nvPicPr>
          <p:cNvPr id="170079" name="Picture 95" descr="Faehrenkemper-Planktos-41-05-01-Diatomee-160"/>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692275" y="981075"/>
            <a:ext cx="173038" cy="215900"/>
          </a:xfrm>
          <a:prstGeom prst="rect">
            <a:avLst/>
          </a:prstGeom>
          <a:noFill/>
          <a:extLst>
            <a:ext uri="{909E8E84-426E-40DD-AFC4-6F175D3DCCD1}">
              <a14:hiddenFill xmlns:a14="http://schemas.microsoft.com/office/drawing/2010/main">
                <a:solidFill>
                  <a:srgbClr val="FFFFFF"/>
                </a:solidFill>
              </a14:hiddenFill>
            </a:ext>
          </a:extLst>
        </p:spPr>
      </p:pic>
      <p:pic>
        <p:nvPicPr>
          <p:cNvPr id="170080" name="Picture 96" descr="Faehrenkemper-Planktos-41-05-01-Diatomee-160"/>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84213" y="1341438"/>
            <a:ext cx="173037" cy="215900"/>
          </a:xfrm>
          <a:prstGeom prst="rect">
            <a:avLst/>
          </a:prstGeom>
          <a:noFill/>
          <a:extLst>
            <a:ext uri="{909E8E84-426E-40DD-AFC4-6F175D3DCCD1}">
              <a14:hiddenFill xmlns:a14="http://schemas.microsoft.com/office/drawing/2010/main">
                <a:solidFill>
                  <a:srgbClr val="FFFFFF"/>
                </a:solidFill>
              </a14:hiddenFill>
            </a:ext>
          </a:extLst>
        </p:spPr>
      </p:pic>
      <p:pic>
        <p:nvPicPr>
          <p:cNvPr id="170081" name="Picture 97" descr="Faehrenkemper-Planktos-41-05-01-Diatomee-160"/>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211638" y="1052513"/>
            <a:ext cx="173037" cy="215900"/>
          </a:xfrm>
          <a:prstGeom prst="rect">
            <a:avLst/>
          </a:prstGeom>
          <a:noFill/>
          <a:extLst>
            <a:ext uri="{909E8E84-426E-40DD-AFC4-6F175D3DCCD1}">
              <a14:hiddenFill xmlns:a14="http://schemas.microsoft.com/office/drawing/2010/main">
                <a:solidFill>
                  <a:srgbClr val="FFFFFF"/>
                </a:solidFill>
              </a14:hiddenFill>
            </a:ext>
          </a:extLst>
        </p:spPr>
      </p:pic>
      <p:pic>
        <p:nvPicPr>
          <p:cNvPr id="170082" name="Picture 98" descr="Faehrenkemper-Planktos-41-05-01-Diatomee-160"/>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700338" y="2636838"/>
            <a:ext cx="173037" cy="215900"/>
          </a:xfrm>
          <a:prstGeom prst="rect">
            <a:avLst/>
          </a:prstGeom>
          <a:noFill/>
          <a:extLst>
            <a:ext uri="{909E8E84-426E-40DD-AFC4-6F175D3DCCD1}">
              <a14:hiddenFill xmlns:a14="http://schemas.microsoft.com/office/drawing/2010/main">
                <a:solidFill>
                  <a:srgbClr val="FFFFFF"/>
                </a:solidFill>
              </a14:hiddenFill>
            </a:ext>
          </a:extLst>
        </p:spPr>
      </p:pic>
      <p:pic>
        <p:nvPicPr>
          <p:cNvPr id="170083" name="Picture 99" descr="Faehrenkemper-Planktos-41-05-01-Diatomee-160"/>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051050" y="5516563"/>
            <a:ext cx="173038" cy="215900"/>
          </a:xfrm>
          <a:prstGeom prst="rect">
            <a:avLst/>
          </a:prstGeom>
          <a:noFill/>
          <a:extLst>
            <a:ext uri="{909E8E84-426E-40DD-AFC4-6F175D3DCCD1}">
              <a14:hiddenFill xmlns:a14="http://schemas.microsoft.com/office/drawing/2010/main">
                <a:solidFill>
                  <a:srgbClr val="FFFFFF"/>
                </a:solidFill>
              </a14:hiddenFill>
            </a:ext>
          </a:extLst>
        </p:spPr>
      </p:pic>
      <p:pic>
        <p:nvPicPr>
          <p:cNvPr id="170084" name="Picture 100" descr="Faehrenkemper-Planktos-41-05-01-Diatomee-160"/>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492500" y="5805488"/>
            <a:ext cx="173038" cy="215900"/>
          </a:xfrm>
          <a:prstGeom prst="rect">
            <a:avLst/>
          </a:prstGeom>
          <a:noFill/>
          <a:extLst>
            <a:ext uri="{909E8E84-426E-40DD-AFC4-6F175D3DCCD1}">
              <a14:hiddenFill xmlns:a14="http://schemas.microsoft.com/office/drawing/2010/main">
                <a:solidFill>
                  <a:srgbClr val="FFFFFF"/>
                </a:solidFill>
              </a14:hiddenFill>
            </a:ext>
          </a:extLst>
        </p:spPr>
      </p:pic>
      <p:pic>
        <p:nvPicPr>
          <p:cNvPr id="170085" name="Picture 101" descr="Faehrenkemper-Planktos-41-05-01-Diatomee-160"/>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933950" y="6094413"/>
            <a:ext cx="173038" cy="215900"/>
          </a:xfrm>
          <a:prstGeom prst="rect">
            <a:avLst/>
          </a:prstGeom>
          <a:noFill/>
          <a:extLst>
            <a:ext uri="{909E8E84-426E-40DD-AFC4-6F175D3DCCD1}">
              <a14:hiddenFill xmlns:a14="http://schemas.microsoft.com/office/drawing/2010/main">
                <a:solidFill>
                  <a:srgbClr val="FFFFFF"/>
                </a:solidFill>
              </a14:hiddenFill>
            </a:ext>
          </a:extLst>
        </p:spPr>
      </p:pic>
      <p:pic>
        <p:nvPicPr>
          <p:cNvPr id="170086" name="Picture 102" descr="Faehrenkemper-Planktos-41-05-01-Diatomee-160"/>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795963" y="5516563"/>
            <a:ext cx="173037" cy="215900"/>
          </a:xfrm>
          <a:prstGeom prst="rect">
            <a:avLst/>
          </a:prstGeom>
          <a:noFill/>
          <a:extLst>
            <a:ext uri="{909E8E84-426E-40DD-AFC4-6F175D3DCCD1}">
              <a14:hiddenFill xmlns:a14="http://schemas.microsoft.com/office/drawing/2010/main">
                <a:solidFill>
                  <a:srgbClr val="FFFFFF"/>
                </a:solidFill>
              </a14:hiddenFill>
            </a:ext>
          </a:extLst>
        </p:spPr>
      </p:pic>
      <p:pic>
        <p:nvPicPr>
          <p:cNvPr id="170087" name="Picture 103" descr="Faehrenkemper-Planktos-48-05-4-Radiolarie-400x-500"/>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555875" y="5516563"/>
            <a:ext cx="192088" cy="215900"/>
          </a:xfrm>
          <a:prstGeom prst="rect">
            <a:avLst/>
          </a:prstGeom>
          <a:noFill/>
          <a:extLst>
            <a:ext uri="{909E8E84-426E-40DD-AFC4-6F175D3DCCD1}">
              <a14:hiddenFill xmlns:a14="http://schemas.microsoft.com/office/drawing/2010/main">
                <a:solidFill>
                  <a:srgbClr val="FFFFFF"/>
                </a:solidFill>
              </a14:hiddenFill>
            </a:ext>
          </a:extLst>
        </p:spPr>
      </p:pic>
      <p:pic>
        <p:nvPicPr>
          <p:cNvPr id="170088" name="Picture 104" descr="Faehrenkemper-Planktos-48-05-4-Radiolarie-400x-500"/>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971550" y="6092825"/>
            <a:ext cx="192088" cy="215900"/>
          </a:xfrm>
          <a:prstGeom prst="rect">
            <a:avLst/>
          </a:prstGeom>
          <a:noFill/>
          <a:extLst>
            <a:ext uri="{909E8E84-426E-40DD-AFC4-6F175D3DCCD1}">
              <a14:hiddenFill xmlns:a14="http://schemas.microsoft.com/office/drawing/2010/main">
                <a:solidFill>
                  <a:srgbClr val="FFFFFF"/>
                </a:solidFill>
              </a14:hiddenFill>
            </a:ext>
          </a:extLst>
        </p:spPr>
      </p:pic>
      <p:pic>
        <p:nvPicPr>
          <p:cNvPr id="170089" name="Picture 105" descr="Faehrenkemper-Planktos-48-05-4-Radiolarie-400x-500"/>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051050" y="5805488"/>
            <a:ext cx="192088" cy="215900"/>
          </a:xfrm>
          <a:prstGeom prst="rect">
            <a:avLst/>
          </a:prstGeom>
          <a:noFill/>
          <a:extLst>
            <a:ext uri="{909E8E84-426E-40DD-AFC4-6F175D3DCCD1}">
              <a14:hiddenFill xmlns:a14="http://schemas.microsoft.com/office/drawing/2010/main">
                <a:solidFill>
                  <a:srgbClr val="FFFFFF"/>
                </a:solidFill>
              </a14:hiddenFill>
            </a:ext>
          </a:extLst>
        </p:spPr>
      </p:pic>
      <p:pic>
        <p:nvPicPr>
          <p:cNvPr id="170090" name="Picture 106" descr="Faehrenkemper-Planktos-48-05-4-Radiolarie-400x-500"/>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203575" y="6165850"/>
            <a:ext cx="192088" cy="215900"/>
          </a:xfrm>
          <a:prstGeom prst="rect">
            <a:avLst/>
          </a:prstGeom>
          <a:noFill/>
          <a:extLst>
            <a:ext uri="{909E8E84-426E-40DD-AFC4-6F175D3DCCD1}">
              <a14:hiddenFill xmlns:a14="http://schemas.microsoft.com/office/drawing/2010/main">
                <a:solidFill>
                  <a:srgbClr val="FFFFFF"/>
                </a:solidFill>
              </a14:hiddenFill>
            </a:ext>
          </a:extLst>
        </p:spPr>
      </p:pic>
      <p:pic>
        <p:nvPicPr>
          <p:cNvPr id="170091" name="Picture 107" descr="Faehrenkemper-Planktos-48-05-4-Radiolarie-400x-500"/>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924300" y="5516563"/>
            <a:ext cx="192088" cy="215900"/>
          </a:xfrm>
          <a:prstGeom prst="rect">
            <a:avLst/>
          </a:prstGeom>
          <a:noFill/>
          <a:extLst>
            <a:ext uri="{909E8E84-426E-40DD-AFC4-6F175D3DCCD1}">
              <a14:hiddenFill xmlns:a14="http://schemas.microsoft.com/office/drawing/2010/main">
                <a:solidFill>
                  <a:srgbClr val="FFFFFF"/>
                </a:solidFill>
              </a14:hiddenFill>
            </a:ext>
          </a:extLst>
        </p:spPr>
      </p:pic>
      <p:pic>
        <p:nvPicPr>
          <p:cNvPr id="170092" name="Picture 108" descr="Faehrenkemper-Planktos-48-05-4-Radiolarie-400x-500"/>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195513" y="4292600"/>
            <a:ext cx="192087" cy="215900"/>
          </a:xfrm>
          <a:prstGeom prst="rect">
            <a:avLst/>
          </a:prstGeom>
          <a:noFill/>
          <a:extLst>
            <a:ext uri="{909E8E84-426E-40DD-AFC4-6F175D3DCCD1}">
              <a14:hiddenFill xmlns:a14="http://schemas.microsoft.com/office/drawing/2010/main">
                <a:solidFill>
                  <a:srgbClr val="FFFFFF"/>
                </a:solidFill>
              </a14:hiddenFill>
            </a:ext>
          </a:extLst>
        </p:spPr>
      </p:pic>
      <p:sp>
        <p:nvSpPr>
          <p:cNvPr id="170093" name="AutoShape 109"/>
          <p:cNvSpPr>
            <a:spLocks noChangeArrowheads="1"/>
          </p:cNvSpPr>
          <p:nvPr/>
        </p:nvSpPr>
        <p:spPr bwMode="auto">
          <a:xfrm>
            <a:off x="3836988" y="2981325"/>
            <a:ext cx="82550" cy="265113"/>
          </a:xfrm>
          <a:prstGeom prst="downArrow">
            <a:avLst>
              <a:gd name="adj1" fmla="val 50000"/>
              <a:gd name="adj2" fmla="val 80289"/>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170094" name="AutoShape 110"/>
          <p:cNvSpPr>
            <a:spLocks noChangeArrowheads="1"/>
          </p:cNvSpPr>
          <p:nvPr/>
        </p:nvSpPr>
        <p:spPr bwMode="auto">
          <a:xfrm>
            <a:off x="4627563" y="2540000"/>
            <a:ext cx="82550" cy="265113"/>
          </a:xfrm>
          <a:prstGeom prst="downArrow">
            <a:avLst>
              <a:gd name="adj1" fmla="val 50000"/>
              <a:gd name="adj2" fmla="val 80289"/>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170095" name="AutoShape 111"/>
          <p:cNvSpPr>
            <a:spLocks noChangeArrowheads="1"/>
          </p:cNvSpPr>
          <p:nvPr/>
        </p:nvSpPr>
        <p:spPr bwMode="auto">
          <a:xfrm>
            <a:off x="2736850" y="2849563"/>
            <a:ext cx="82550" cy="265112"/>
          </a:xfrm>
          <a:prstGeom prst="downArrow">
            <a:avLst>
              <a:gd name="adj1" fmla="val 50000"/>
              <a:gd name="adj2" fmla="val 80288"/>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170096" name="AutoShape 112"/>
          <p:cNvSpPr>
            <a:spLocks noChangeArrowheads="1"/>
          </p:cNvSpPr>
          <p:nvPr/>
        </p:nvSpPr>
        <p:spPr bwMode="auto">
          <a:xfrm>
            <a:off x="1471613" y="3963988"/>
            <a:ext cx="82550" cy="265112"/>
          </a:xfrm>
          <a:prstGeom prst="downArrow">
            <a:avLst>
              <a:gd name="adj1" fmla="val 50000"/>
              <a:gd name="adj2" fmla="val 80288"/>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170097" name="AutoShape 113"/>
          <p:cNvSpPr>
            <a:spLocks noChangeArrowheads="1"/>
          </p:cNvSpPr>
          <p:nvPr/>
        </p:nvSpPr>
        <p:spPr bwMode="auto">
          <a:xfrm>
            <a:off x="2238375" y="4518025"/>
            <a:ext cx="82550" cy="265113"/>
          </a:xfrm>
          <a:prstGeom prst="downArrow">
            <a:avLst>
              <a:gd name="adj1" fmla="val 50000"/>
              <a:gd name="adj2" fmla="val 80289"/>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170101" name="Line 117"/>
          <p:cNvSpPr>
            <a:spLocks noChangeShapeType="1"/>
          </p:cNvSpPr>
          <p:nvPr/>
        </p:nvSpPr>
        <p:spPr bwMode="auto">
          <a:xfrm>
            <a:off x="2916238" y="1052513"/>
            <a:ext cx="26987"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70102" name="Line 118"/>
          <p:cNvSpPr>
            <a:spLocks noChangeShapeType="1"/>
          </p:cNvSpPr>
          <p:nvPr/>
        </p:nvSpPr>
        <p:spPr bwMode="auto">
          <a:xfrm>
            <a:off x="5219700" y="1125538"/>
            <a:ext cx="2698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70103" name="Line 119"/>
          <p:cNvSpPr>
            <a:spLocks noChangeShapeType="1"/>
          </p:cNvSpPr>
          <p:nvPr/>
        </p:nvSpPr>
        <p:spPr bwMode="auto">
          <a:xfrm>
            <a:off x="2268538" y="1412875"/>
            <a:ext cx="26987"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70104" name="Line 120"/>
          <p:cNvSpPr>
            <a:spLocks noChangeShapeType="1"/>
          </p:cNvSpPr>
          <p:nvPr/>
        </p:nvSpPr>
        <p:spPr bwMode="auto">
          <a:xfrm>
            <a:off x="4067175" y="1700213"/>
            <a:ext cx="2698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70105" name="Line 121"/>
          <p:cNvSpPr>
            <a:spLocks noChangeShapeType="1"/>
          </p:cNvSpPr>
          <p:nvPr/>
        </p:nvSpPr>
        <p:spPr bwMode="auto">
          <a:xfrm>
            <a:off x="3492500" y="1557338"/>
            <a:ext cx="2698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70106" name="Line 122"/>
          <p:cNvSpPr>
            <a:spLocks noChangeShapeType="1"/>
          </p:cNvSpPr>
          <p:nvPr/>
        </p:nvSpPr>
        <p:spPr bwMode="auto">
          <a:xfrm>
            <a:off x="2987675" y="1268413"/>
            <a:ext cx="2698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70107" name="Line 123"/>
          <p:cNvSpPr>
            <a:spLocks noChangeShapeType="1"/>
          </p:cNvSpPr>
          <p:nvPr/>
        </p:nvSpPr>
        <p:spPr bwMode="auto">
          <a:xfrm>
            <a:off x="1908175" y="1628775"/>
            <a:ext cx="2698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70108" name="Line 124"/>
          <p:cNvSpPr>
            <a:spLocks noChangeShapeType="1"/>
          </p:cNvSpPr>
          <p:nvPr/>
        </p:nvSpPr>
        <p:spPr bwMode="auto">
          <a:xfrm>
            <a:off x="827088" y="1628775"/>
            <a:ext cx="26987"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70109" name="Line 125"/>
          <p:cNvSpPr>
            <a:spLocks noChangeShapeType="1"/>
          </p:cNvSpPr>
          <p:nvPr/>
        </p:nvSpPr>
        <p:spPr bwMode="auto">
          <a:xfrm>
            <a:off x="5435600" y="2349500"/>
            <a:ext cx="2698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70110" name="Line 126"/>
          <p:cNvSpPr>
            <a:spLocks noChangeShapeType="1"/>
          </p:cNvSpPr>
          <p:nvPr/>
        </p:nvSpPr>
        <p:spPr bwMode="auto">
          <a:xfrm>
            <a:off x="5219700" y="1628775"/>
            <a:ext cx="2698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70111" name="Line 127"/>
          <p:cNvSpPr>
            <a:spLocks noChangeShapeType="1"/>
          </p:cNvSpPr>
          <p:nvPr/>
        </p:nvSpPr>
        <p:spPr bwMode="auto">
          <a:xfrm>
            <a:off x="4572000" y="1125538"/>
            <a:ext cx="2698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70112" name="Line 128"/>
          <p:cNvSpPr>
            <a:spLocks noChangeShapeType="1"/>
          </p:cNvSpPr>
          <p:nvPr/>
        </p:nvSpPr>
        <p:spPr bwMode="auto">
          <a:xfrm>
            <a:off x="3779838" y="1484313"/>
            <a:ext cx="26987"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70113" name="Line 129"/>
          <p:cNvSpPr>
            <a:spLocks noChangeShapeType="1"/>
          </p:cNvSpPr>
          <p:nvPr/>
        </p:nvSpPr>
        <p:spPr bwMode="auto">
          <a:xfrm>
            <a:off x="3276600" y="1773238"/>
            <a:ext cx="2698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70114" name="Line 130"/>
          <p:cNvSpPr>
            <a:spLocks noChangeShapeType="1"/>
          </p:cNvSpPr>
          <p:nvPr/>
        </p:nvSpPr>
        <p:spPr bwMode="auto">
          <a:xfrm>
            <a:off x="2268538" y="1557338"/>
            <a:ext cx="26987"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70115" name="Line 131"/>
          <p:cNvSpPr>
            <a:spLocks noChangeShapeType="1"/>
          </p:cNvSpPr>
          <p:nvPr/>
        </p:nvSpPr>
        <p:spPr bwMode="auto">
          <a:xfrm>
            <a:off x="1835150" y="1844675"/>
            <a:ext cx="2698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70116" name="Line 132"/>
          <p:cNvSpPr>
            <a:spLocks noChangeShapeType="1"/>
          </p:cNvSpPr>
          <p:nvPr/>
        </p:nvSpPr>
        <p:spPr bwMode="auto">
          <a:xfrm>
            <a:off x="1042988" y="1844675"/>
            <a:ext cx="26987"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70117" name="Line 133"/>
          <p:cNvSpPr>
            <a:spLocks noChangeShapeType="1"/>
          </p:cNvSpPr>
          <p:nvPr/>
        </p:nvSpPr>
        <p:spPr bwMode="auto">
          <a:xfrm>
            <a:off x="1403350" y="1412875"/>
            <a:ext cx="2698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70118" name="Line 134"/>
          <p:cNvSpPr>
            <a:spLocks noChangeShapeType="1"/>
          </p:cNvSpPr>
          <p:nvPr/>
        </p:nvSpPr>
        <p:spPr bwMode="auto">
          <a:xfrm>
            <a:off x="1476375" y="1773238"/>
            <a:ext cx="2698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70119" name="Line 135"/>
          <p:cNvSpPr>
            <a:spLocks noChangeShapeType="1"/>
          </p:cNvSpPr>
          <p:nvPr/>
        </p:nvSpPr>
        <p:spPr bwMode="auto">
          <a:xfrm>
            <a:off x="539750" y="1773238"/>
            <a:ext cx="2698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70120" name="Line 136"/>
          <p:cNvSpPr>
            <a:spLocks noChangeShapeType="1"/>
          </p:cNvSpPr>
          <p:nvPr/>
        </p:nvSpPr>
        <p:spPr bwMode="auto">
          <a:xfrm>
            <a:off x="4427538" y="1844675"/>
            <a:ext cx="26987"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70121" name="Line 137"/>
          <p:cNvSpPr>
            <a:spLocks noChangeShapeType="1"/>
          </p:cNvSpPr>
          <p:nvPr/>
        </p:nvSpPr>
        <p:spPr bwMode="auto">
          <a:xfrm>
            <a:off x="4356100" y="1557338"/>
            <a:ext cx="2698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70123" name="Line 139"/>
          <p:cNvSpPr>
            <a:spLocks noChangeShapeType="1"/>
          </p:cNvSpPr>
          <p:nvPr/>
        </p:nvSpPr>
        <p:spPr bwMode="auto">
          <a:xfrm>
            <a:off x="5435600" y="1341438"/>
            <a:ext cx="2698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70124" name="Line 140"/>
          <p:cNvSpPr>
            <a:spLocks noChangeShapeType="1"/>
          </p:cNvSpPr>
          <p:nvPr/>
        </p:nvSpPr>
        <p:spPr bwMode="auto">
          <a:xfrm>
            <a:off x="3059113" y="1989138"/>
            <a:ext cx="26987"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70125" name="Line 141"/>
          <p:cNvSpPr>
            <a:spLocks noChangeShapeType="1"/>
          </p:cNvSpPr>
          <p:nvPr/>
        </p:nvSpPr>
        <p:spPr bwMode="auto">
          <a:xfrm>
            <a:off x="3492500" y="2205038"/>
            <a:ext cx="2698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70126" name="Line 142"/>
          <p:cNvSpPr>
            <a:spLocks noChangeShapeType="1"/>
          </p:cNvSpPr>
          <p:nvPr/>
        </p:nvSpPr>
        <p:spPr bwMode="auto">
          <a:xfrm>
            <a:off x="2339975" y="3429000"/>
            <a:ext cx="2698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70127" name="Line 143"/>
          <p:cNvSpPr>
            <a:spLocks noChangeShapeType="1"/>
          </p:cNvSpPr>
          <p:nvPr/>
        </p:nvSpPr>
        <p:spPr bwMode="auto">
          <a:xfrm>
            <a:off x="827088" y="2349500"/>
            <a:ext cx="26987"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70128" name="Line 144"/>
          <p:cNvSpPr>
            <a:spLocks noChangeShapeType="1"/>
          </p:cNvSpPr>
          <p:nvPr/>
        </p:nvSpPr>
        <p:spPr bwMode="auto">
          <a:xfrm>
            <a:off x="250825" y="1341438"/>
            <a:ext cx="2698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70129" name="Line 145"/>
          <p:cNvSpPr>
            <a:spLocks noChangeShapeType="1"/>
          </p:cNvSpPr>
          <p:nvPr/>
        </p:nvSpPr>
        <p:spPr bwMode="auto">
          <a:xfrm>
            <a:off x="684213" y="1268413"/>
            <a:ext cx="26987"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70130" name="Line 146"/>
          <p:cNvSpPr>
            <a:spLocks noChangeShapeType="1"/>
          </p:cNvSpPr>
          <p:nvPr/>
        </p:nvSpPr>
        <p:spPr bwMode="auto">
          <a:xfrm>
            <a:off x="1187450" y="1052513"/>
            <a:ext cx="2698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70131" name="Line 147"/>
          <p:cNvSpPr>
            <a:spLocks noChangeShapeType="1"/>
          </p:cNvSpPr>
          <p:nvPr/>
        </p:nvSpPr>
        <p:spPr bwMode="auto">
          <a:xfrm>
            <a:off x="5003800" y="1484313"/>
            <a:ext cx="2698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70132" name="Line 148"/>
          <p:cNvSpPr>
            <a:spLocks noChangeShapeType="1"/>
          </p:cNvSpPr>
          <p:nvPr/>
        </p:nvSpPr>
        <p:spPr bwMode="auto">
          <a:xfrm>
            <a:off x="4067175" y="1916113"/>
            <a:ext cx="2698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70133" name="Line 149"/>
          <p:cNvSpPr>
            <a:spLocks noChangeShapeType="1"/>
          </p:cNvSpPr>
          <p:nvPr/>
        </p:nvSpPr>
        <p:spPr bwMode="auto">
          <a:xfrm>
            <a:off x="468313" y="1916113"/>
            <a:ext cx="26987"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70135" name="Line 151"/>
          <p:cNvSpPr>
            <a:spLocks noChangeShapeType="1"/>
          </p:cNvSpPr>
          <p:nvPr/>
        </p:nvSpPr>
        <p:spPr bwMode="auto">
          <a:xfrm>
            <a:off x="5148263" y="2997200"/>
            <a:ext cx="26987"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70136" name="Line 152"/>
          <p:cNvSpPr>
            <a:spLocks noChangeShapeType="1"/>
          </p:cNvSpPr>
          <p:nvPr/>
        </p:nvSpPr>
        <p:spPr bwMode="auto">
          <a:xfrm>
            <a:off x="2051050" y="1773238"/>
            <a:ext cx="2698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70137" name="Line 153"/>
          <p:cNvSpPr>
            <a:spLocks noChangeShapeType="1"/>
          </p:cNvSpPr>
          <p:nvPr/>
        </p:nvSpPr>
        <p:spPr bwMode="auto">
          <a:xfrm>
            <a:off x="2555875" y="981075"/>
            <a:ext cx="2698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70138" name="Line 154"/>
          <p:cNvSpPr>
            <a:spLocks noChangeShapeType="1"/>
          </p:cNvSpPr>
          <p:nvPr/>
        </p:nvSpPr>
        <p:spPr bwMode="auto">
          <a:xfrm>
            <a:off x="1835150" y="2565400"/>
            <a:ext cx="2698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70139" name="Line 155"/>
          <p:cNvSpPr>
            <a:spLocks noChangeShapeType="1"/>
          </p:cNvSpPr>
          <p:nvPr/>
        </p:nvSpPr>
        <p:spPr bwMode="auto">
          <a:xfrm>
            <a:off x="3348038" y="2781300"/>
            <a:ext cx="26987"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70140" name="Line 156"/>
          <p:cNvSpPr>
            <a:spLocks noChangeShapeType="1"/>
          </p:cNvSpPr>
          <p:nvPr/>
        </p:nvSpPr>
        <p:spPr bwMode="auto">
          <a:xfrm>
            <a:off x="1258888" y="2852738"/>
            <a:ext cx="26987"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70141" name="Line 157"/>
          <p:cNvSpPr>
            <a:spLocks noChangeShapeType="1"/>
          </p:cNvSpPr>
          <p:nvPr/>
        </p:nvSpPr>
        <p:spPr bwMode="auto">
          <a:xfrm>
            <a:off x="755650" y="3357563"/>
            <a:ext cx="2698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70142" name="Line 158"/>
          <p:cNvSpPr>
            <a:spLocks noChangeShapeType="1"/>
          </p:cNvSpPr>
          <p:nvPr/>
        </p:nvSpPr>
        <p:spPr bwMode="auto">
          <a:xfrm>
            <a:off x="1331913" y="6021388"/>
            <a:ext cx="26987"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70143" name="Line 159"/>
          <p:cNvSpPr>
            <a:spLocks noChangeShapeType="1"/>
          </p:cNvSpPr>
          <p:nvPr/>
        </p:nvSpPr>
        <p:spPr bwMode="auto">
          <a:xfrm>
            <a:off x="1619250" y="3571875"/>
            <a:ext cx="2698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70144" name="Line 160"/>
          <p:cNvSpPr>
            <a:spLocks noChangeShapeType="1"/>
          </p:cNvSpPr>
          <p:nvPr/>
        </p:nvSpPr>
        <p:spPr bwMode="auto">
          <a:xfrm>
            <a:off x="1835150" y="3787775"/>
            <a:ext cx="2698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70145" name="Line 161"/>
          <p:cNvSpPr>
            <a:spLocks noChangeShapeType="1"/>
          </p:cNvSpPr>
          <p:nvPr/>
        </p:nvSpPr>
        <p:spPr bwMode="auto">
          <a:xfrm>
            <a:off x="3851275" y="3789363"/>
            <a:ext cx="2698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70146" name="Line 162"/>
          <p:cNvSpPr>
            <a:spLocks noChangeShapeType="1"/>
          </p:cNvSpPr>
          <p:nvPr/>
        </p:nvSpPr>
        <p:spPr bwMode="auto">
          <a:xfrm>
            <a:off x="3851275" y="4581525"/>
            <a:ext cx="2698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70147" name="Line 163"/>
          <p:cNvSpPr>
            <a:spLocks noChangeShapeType="1"/>
          </p:cNvSpPr>
          <p:nvPr/>
        </p:nvSpPr>
        <p:spPr bwMode="auto">
          <a:xfrm>
            <a:off x="5003800" y="4292600"/>
            <a:ext cx="2698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70148" name="Line 164"/>
          <p:cNvSpPr>
            <a:spLocks noChangeShapeType="1"/>
          </p:cNvSpPr>
          <p:nvPr/>
        </p:nvSpPr>
        <p:spPr bwMode="auto">
          <a:xfrm>
            <a:off x="1835150" y="6165850"/>
            <a:ext cx="2698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70149" name="Line 165"/>
          <p:cNvSpPr>
            <a:spLocks noChangeShapeType="1"/>
          </p:cNvSpPr>
          <p:nvPr/>
        </p:nvSpPr>
        <p:spPr bwMode="auto">
          <a:xfrm>
            <a:off x="2339975" y="5876925"/>
            <a:ext cx="2698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70150" name="Line 166"/>
          <p:cNvSpPr>
            <a:spLocks noChangeShapeType="1"/>
          </p:cNvSpPr>
          <p:nvPr/>
        </p:nvSpPr>
        <p:spPr bwMode="auto">
          <a:xfrm>
            <a:off x="3779838" y="6165850"/>
            <a:ext cx="26987"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70151" name="Line 167"/>
          <p:cNvSpPr>
            <a:spLocks noChangeShapeType="1"/>
          </p:cNvSpPr>
          <p:nvPr/>
        </p:nvSpPr>
        <p:spPr bwMode="auto">
          <a:xfrm>
            <a:off x="3348038" y="5589588"/>
            <a:ext cx="26987"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70152" name="Line 168"/>
          <p:cNvSpPr>
            <a:spLocks noChangeShapeType="1"/>
          </p:cNvSpPr>
          <p:nvPr/>
        </p:nvSpPr>
        <p:spPr bwMode="auto">
          <a:xfrm>
            <a:off x="1692275" y="5516563"/>
            <a:ext cx="2698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70153" name="Line 169"/>
          <p:cNvSpPr>
            <a:spLocks noChangeShapeType="1"/>
          </p:cNvSpPr>
          <p:nvPr/>
        </p:nvSpPr>
        <p:spPr bwMode="auto">
          <a:xfrm>
            <a:off x="3778250" y="5730875"/>
            <a:ext cx="2698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70154" name="Line 170"/>
          <p:cNvSpPr>
            <a:spLocks noChangeShapeType="1"/>
          </p:cNvSpPr>
          <p:nvPr/>
        </p:nvSpPr>
        <p:spPr bwMode="auto">
          <a:xfrm>
            <a:off x="3994150" y="5946775"/>
            <a:ext cx="2698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70155" name="Line 171"/>
          <p:cNvSpPr>
            <a:spLocks noChangeShapeType="1"/>
          </p:cNvSpPr>
          <p:nvPr/>
        </p:nvSpPr>
        <p:spPr bwMode="auto">
          <a:xfrm>
            <a:off x="4427538" y="5661025"/>
            <a:ext cx="26987"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70156" name="Line 172"/>
          <p:cNvSpPr>
            <a:spLocks noChangeShapeType="1"/>
          </p:cNvSpPr>
          <p:nvPr/>
        </p:nvSpPr>
        <p:spPr bwMode="auto">
          <a:xfrm>
            <a:off x="4425950" y="6378575"/>
            <a:ext cx="2698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70157" name="Line 173"/>
          <p:cNvSpPr>
            <a:spLocks noChangeShapeType="1"/>
          </p:cNvSpPr>
          <p:nvPr/>
        </p:nvSpPr>
        <p:spPr bwMode="auto">
          <a:xfrm>
            <a:off x="4643438" y="6237288"/>
            <a:ext cx="26987"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70158" name="Line 174"/>
          <p:cNvSpPr>
            <a:spLocks noChangeShapeType="1"/>
          </p:cNvSpPr>
          <p:nvPr/>
        </p:nvSpPr>
        <p:spPr bwMode="auto">
          <a:xfrm>
            <a:off x="2051050" y="6237288"/>
            <a:ext cx="2698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70159" name="Line 175"/>
          <p:cNvSpPr>
            <a:spLocks noChangeShapeType="1"/>
          </p:cNvSpPr>
          <p:nvPr/>
        </p:nvSpPr>
        <p:spPr bwMode="auto">
          <a:xfrm>
            <a:off x="3276600" y="6021388"/>
            <a:ext cx="2698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70160" name="Line 176"/>
          <p:cNvSpPr>
            <a:spLocks noChangeShapeType="1"/>
          </p:cNvSpPr>
          <p:nvPr/>
        </p:nvSpPr>
        <p:spPr bwMode="auto">
          <a:xfrm>
            <a:off x="2555875" y="5949950"/>
            <a:ext cx="2698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70161" name="Line 177"/>
          <p:cNvSpPr>
            <a:spLocks noChangeShapeType="1"/>
          </p:cNvSpPr>
          <p:nvPr/>
        </p:nvSpPr>
        <p:spPr bwMode="auto">
          <a:xfrm>
            <a:off x="5651500" y="5661025"/>
            <a:ext cx="2698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70162" name="Line 178"/>
          <p:cNvSpPr>
            <a:spLocks noChangeShapeType="1"/>
          </p:cNvSpPr>
          <p:nvPr/>
        </p:nvSpPr>
        <p:spPr bwMode="auto">
          <a:xfrm>
            <a:off x="1331913" y="5805488"/>
            <a:ext cx="26987"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70163" name="Line 179"/>
          <p:cNvSpPr>
            <a:spLocks noChangeShapeType="1"/>
          </p:cNvSpPr>
          <p:nvPr/>
        </p:nvSpPr>
        <p:spPr bwMode="auto">
          <a:xfrm>
            <a:off x="6299200" y="5588000"/>
            <a:ext cx="2698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70164" name="Line 180"/>
          <p:cNvSpPr>
            <a:spLocks noChangeShapeType="1"/>
          </p:cNvSpPr>
          <p:nvPr/>
        </p:nvSpPr>
        <p:spPr bwMode="auto">
          <a:xfrm>
            <a:off x="5508625" y="5876925"/>
            <a:ext cx="2698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70165" name="Line 181"/>
          <p:cNvSpPr>
            <a:spLocks noChangeShapeType="1"/>
          </p:cNvSpPr>
          <p:nvPr/>
        </p:nvSpPr>
        <p:spPr bwMode="auto">
          <a:xfrm>
            <a:off x="5364163" y="5661025"/>
            <a:ext cx="26987"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70166" name="Line 182"/>
          <p:cNvSpPr>
            <a:spLocks noChangeShapeType="1"/>
          </p:cNvSpPr>
          <p:nvPr/>
        </p:nvSpPr>
        <p:spPr bwMode="auto">
          <a:xfrm>
            <a:off x="4787900" y="6021388"/>
            <a:ext cx="2698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70167" name="Line 183"/>
          <p:cNvSpPr>
            <a:spLocks noChangeShapeType="1"/>
          </p:cNvSpPr>
          <p:nvPr/>
        </p:nvSpPr>
        <p:spPr bwMode="auto">
          <a:xfrm>
            <a:off x="2627313" y="6237288"/>
            <a:ext cx="26987"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Tree>
    <p:extLst>
      <p:ext uri="{BB962C8B-B14F-4D97-AF65-F5344CB8AC3E}">
        <p14:creationId xmlns:p14="http://schemas.microsoft.com/office/powerpoint/2010/main" val="2883502573"/>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1520" y="548680"/>
            <a:ext cx="8101012" cy="5605462"/>
          </a:xfrm>
          <a:prstGeom prst="rect">
            <a:avLst/>
          </a:prstGeom>
          <a:noFill/>
          <a:ln w="25400">
            <a:solidFill>
              <a:srgbClr val="422A22"/>
            </a:solidFill>
            <a:miter lim="800000"/>
            <a:headEnd/>
            <a:tailEnd/>
          </a:ln>
          <a:extLst>
            <a:ext uri="{909E8E84-426E-40DD-AFC4-6F175D3DCCD1}">
              <a14:hiddenFill xmlns:a14="http://schemas.microsoft.com/office/drawing/2010/main">
                <a:solidFill>
                  <a:srgbClr val="FFFFFF"/>
                </a:solidFill>
              </a14:hiddenFill>
            </a:ext>
          </a:extLst>
        </p:spPr>
      </p:pic>
      <p:sp>
        <p:nvSpPr>
          <p:cNvPr id="71685" name="Text Box 5"/>
          <p:cNvSpPr txBox="1">
            <a:spLocks noChangeArrowheads="1"/>
          </p:cNvSpPr>
          <p:nvPr/>
        </p:nvSpPr>
        <p:spPr bwMode="auto">
          <a:xfrm>
            <a:off x="5724128" y="692696"/>
            <a:ext cx="2468563" cy="83185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fr-FR" sz="2400" dirty="0">
                <a:latin typeface="Times New Roman" pitchFamily="18" charset="0"/>
              </a:rPr>
              <a:t>L'Europe il y a</a:t>
            </a:r>
            <a:br>
              <a:rPr lang="fr-FR" sz="2400" dirty="0">
                <a:latin typeface="Times New Roman" pitchFamily="18" charset="0"/>
              </a:rPr>
            </a:br>
            <a:r>
              <a:rPr lang="fr-FR" sz="2400" dirty="0">
                <a:latin typeface="Times New Roman" pitchFamily="18" charset="0"/>
              </a:rPr>
              <a:t>-18 000 ans</a:t>
            </a:r>
          </a:p>
        </p:txBody>
      </p:sp>
      <p:sp>
        <p:nvSpPr>
          <p:cNvPr id="5" name="Text Box 7"/>
          <p:cNvSpPr txBox="1">
            <a:spLocks noChangeArrowheads="1"/>
          </p:cNvSpPr>
          <p:nvPr/>
        </p:nvSpPr>
        <p:spPr bwMode="auto">
          <a:xfrm>
            <a:off x="0" y="-27384"/>
            <a:ext cx="9144000" cy="332656"/>
          </a:xfrm>
          <a:prstGeom prst="rect">
            <a:avLst/>
          </a:prstGeom>
          <a:gradFill rotWithShape="0">
            <a:gsLst>
              <a:gs pos="78000">
                <a:srgbClr val="443A31"/>
              </a:gs>
              <a:gs pos="100000">
                <a:srgbClr val="009DE0"/>
              </a:gs>
            </a:gsLst>
            <a:lin ang="0" scaled="1"/>
          </a:gradFill>
          <a:ln w="9525">
            <a:noFill/>
            <a:miter lim="800000"/>
            <a:headEnd/>
            <a:tailEnd/>
          </a:ln>
          <a:effectLst/>
        </p:spPr>
        <p:txBody>
          <a:bodyPr wrap="none" anchor="ctr"/>
          <a:lstStyle/>
          <a:p>
            <a:pPr defTabSz="787400">
              <a:spcBef>
                <a:spcPct val="50000"/>
              </a:spcBef>
              <a:tabLst>
                <a:tab pos="8380413" algn="l"/>
                <a:tab pos="8482013" algn="l"/>
              </a:tabLst>
              <a:defRPr/>
            </a:pPr>
            <a:r>
              <a:rPr lang="fr-FR" sz="1600" dirty="0">
                <a:solidFill>
                  <a:schemeClr val="bg1"/>
                </a:solidFill>
                <a:latin typeface="OpenDyslexic" pitchFamily="50" charset="0"/>
              </a:rPr>
              <a:t>Les systèmes turbiditiques profonds du golfe de Gascogne</a:t>
            </a:r>
          </a:p>
        </p:txBody>
      </p:sp>
      <p:sp>
        <p:nvSpPr>
          <p:cNvPr id="7" name="Ellipse 6"/>
          <p:cNvSpPr/>
          <p:nvPr/>
        </p:nvSpPr>
        <p:spPr bwMode="auto">
          <a:xfrm>
            <a:off x="683568" y="4149080"/>
            <a:ext cx="144016" cy="144016"/>
          </a:xfrm>
          <a:prstGeom prst="ellipse">
            <a:avLst/>
          </a:prstGeom>
          <a:solidFill>
            <a:srgbClr val="FF330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1"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3470144873"/>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J:\SE2021_2022_2017\Seance_Golfe_Gascogne\taux_sedim_correction.pn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73843" y="692696"/>
            <a:ext cx="8624069" cy="4896544"/>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6300192" y="692696"/>
            <a:ext cx="2597720" cy="4176464"/>
          </a:xfrm>
          <a:prstGeom prst="rect">
            <a:avLst/>
          </a:prstGeom>
          <a:solidFill>
            <a:schemeClr val="lt1"/>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fr-FR"/>
          </a:p>
        </p:txBody>
      </p:sp>
    </p:spTree>
    <p:extLst>
      <p:ext uri="{BB962C8B-B14F-4D97-AF65-F5344CB8AC3E}">
        <p14:creationId xmlns:p14="http://schemas.microsoft.com/office/powerpoint/2010/main" val="2486946687"/>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au 1"/>
          <p:cNvGraphicFramePr>
            <a:graphicFrameLocks noGrp="1"/>
          </p:cNvGraphicFramePr>
          <p:nvPr>
            <p:extLst>
              <p:ext uri="{D42A27DB-BD31-4B8C-83A1-F6EECF244321}">
                <p14:modId xmlns:p14="http://schemas.microsoft.com/office/powerpoint/2010/main" val="3433597494"/>
              </p:ext>
            </p:extLst>
          </p:nvPr>
        </p:nvGraphicFramePr>
        <p:xfrm>
          <a:off x="1259632" y="620688"/>
          <a:ext cx="6616702" cy="2781300"/>
        </p:xfrm>
        <a:graphic>
          <a:graphicData uri="http://schemas.openxmlformats.org/drawingml/2006/table">
            <a:tbl>
              <a:tblPr>
                <a:tableStyleId>{5C22544A-7EE6-4342-B048-85BDC9FD1C3A}</a:tableStyleId>
              </a:tblPr>
              <a:tblGrid>
                <a:gridCol w="761635">
                  <a:extLst>
                    <a:ext uri="{9D8B030D-6E8A-4147-A177-3AD203B41FA5}">
                      <a16:colId xmlns="" xmlns:a16="http://schemas.microsoft.com/office/drawing/2014/main" val="20000"/>
                    </a:ext>
                  </a:extLst>
                </a:gridCol>
                <a:gridCol w="761635">
                  <a:extLst>
                    <a:ext uri="{9D8B030D-6E8A-4147-A177-3AD203B41FA5}">
                      <a16:colId xmlns="" xmlns:a16="http://schemas.microsoft.com/office/drawing/2014/main" val="20001"/>
                    </a:ext>
                  </a:extLst>
                </a:gridCol>
                <a:gridCol w="152327">
                  <a:extLst>
                    <a:ext uri="{9D8B030D-6E8A-4147-A177-3AD203B41FA5}">
                      <a16:colId xmlns="" xmlns:a16="http://schemas.microsoft.com/office/drawing/2014/main" val="20002"/>
                    </a:ext>
                  </a:extLst>
                </a:gridCol>
                <a:gridCol w="304654">
                  <a:extLst>
                    <a:ext uri="{9D8B030D-6E8A-4147-A177-3AD203B41FA5}">
                      <a16:colId xmlns="" xmlns:a16="http://schemas.microsoft.com/office/drawing/2014/main" val="20003"/>
                    </a:ext>
                  </a:extLst>
                </a:gridCol>
                <a:gridCol w="104725">
                  <a:extLst>
                    <a:ext uri="{9D8B030D-6E8A-4147-A177-3AD203B41FA5}">
                      <a16:colId xmlns="" xmlns:a16="http://schemas.microsoft.com/office/drawing/2014/main" val="20004"/>
                    </a:ext>
                  </a:extLst>
                </a:gridCol>
                <a:gridCol w="485542">
                  <a:extLst>
                    <a:ext uri="{9D8B030D-6E8A-4147-A177-3AD203B41FA5}">
                      <a16:colId xmlns="" xmlns:a16="http://schemas.microsoft.com/office/drawing/2014/main" val="20005"/>
                    </a:ext>
                  </a:extLst>
                </a:gridCol>
                <a:gridCol w="1015513">
                  <a:extLst>
                    <a:ext uri="{9D8B030D-6E8A-4147-A177-3AD203B41FA5}">
                      <a16:colId xmlns="" xmlns:a16="http://schemas.microsoft.com/office/drawing/2014/main" val="20006"/>
                    </a:ext>
                  </a:extLst>
                </a:gridCol>
                <a:gridCol w="180888">
                  <a:extLst>
                    <a:ext uri="{9D8B030D-6E8A-4147-A177-3AD203B41FA5}">
                      <a16:colId xmlns="" xmlns:a16="http://schemas.microsoft.com/office/drawing/2014/main" val="20007"/>
                    </a:ext>
                  </a:extLst>
                </a:gridCol>
                <a:gridCol w="437940">
                  <a:extLst>
                    <a:ext uri="{9D8B030D-6E8A-4147-A177-3AD203B41FA5}">
                      <a16:colId xmlns="" xmlns:a16="http://schemas.microsoft.com/office/drawing/2014/main" val="20008"/>
                    </a:ext>
                  </a:extLst>
                </a:gridCol>
                <a:gridCol w="104725">
                  <a:extLst>
                    <a:ext uri="{9D8B030D-6E8A-4147-A177-3AD203B41FA5}">
                      <a16:colId xmlns="" xmlns:a16="http://schemas.microsoft.com/office/drawing/2014/main" val="20009"/>
                    </a:ext>
                  </a:extLst>
                </a:gridCol>
                <a:gridCol w="437940">
                  <a:extLst>
                    <a:ext uri="{9D8B030D-6E8A-4147-A177-3AD203B41FA5}">
                      <a16:colId xmlns="" xmlns:a16="http://schemas.microsoft.com/office/drawing/2014/main" val="20010"/>
                    </a:ext>
                  </a:extLst>
                </a:gridCol>
                <a:gridCol w="926655">
                  <a:extLst>
                    <a:ext uri="{9D8B030D-6E8A-4147-A177-3AD203B41FA5}">
                      <a16:colId xmlns="" xmlns:a16="http://schemas.microsoft.com/office/drawing/2014/main" val="20011"/>
                    </a:ext>
                  </a:extLst>
                </a:gridCol>
                <a:gridCol w="942523">
                  <a:extLst>
                    <a:ext uri="{9D8B030D-6E8A-4147-A177-3AD203B41FA5}">
                      <a16:colId xmlns="" xmlns:a16="http://schemas.microsoft.com/office/drawing/2014/main" val="20012"/>
                    </a:ext>
                  </a:extLst>
                </a:gridCol>
              </a:tblGrid>
              <a:tr h="657225">
                <a:tc>
                  <a:txBody>
                    <a:bodyPr/>
                    <a:lstStyle/>
                    <a:p>
                      <a:pPr algn="ctr" fontAlgn="t"/>
                      <a:r>
                        <a:rPr lang="fr-FR" sz="1000" u="none" strike="noStrike" dirty="0">
                          <a:effectLst/>
                        </a:rPr>
                        <a:t>Profondeur (m)</a:t>
                      </a:r>
                      <a:endParaRPr lang="fr-FR" sz="1000" b="1" i="0" u="none" strike="noStrike" dirty="0">
                        <a:effectLst/>
                        <a:latin typeface="Arial"/>
                      </a:endParaRPr>
                    </a:p>
                  </a:txBody>
                  <a:tcPr marL="9525" marR="9525" marT="9525" marB="0"/>
                </a:tc>
                <a:tc>
                  <a:txBody>
                    <a:bodyPr/>
                    <a:lstStyle/>
                    <a:p>
                      <a:pPr algn="ctr" fontAlgn="t"/>
                      <a:r>
                        <a:rPr lang="fr-FR" sz="1000" u="none" strike="noStrike">
                          <a:effectLst/>
                        </a:rPr>
                        <a:t>Age(ans BP)</a:t>
                      </a:r>
                      <a:endParaRPr lang="fr-FR" sz="1000" b="1" i="0" u="none" strike="noStrike">
                        <a:effectLst/>
                        <a:latin typeface="Arial"/>
                      </a:endParaRPr>
                    </a:p>
                  </a:txBody>
                  <a:tcPr marL="9525" marR="9525" marT="9525" marB="0"/>
                </a:tc>
                <a:tc>
                  <a:txBody>
                    <a:bodyPr/>
                    <a:lstStyle/>
                    <a:p>
                      <a:pPr algn="l" fontAlgn="b"/>
                      <a:endParaRPr lang="fr-FR" sz="1000" b="1" i="0" u="none" strike="noStrike">
                        <a:effectLst/>
                        <a:latin typeface="Arial"/>
                      </a:endParaRPr>
                    </a:p>
                  </a:txBody>
                  <a:tcPr marL="9525" marR="9525" marT="9525" marB="0" anchor="b"/>
                </a:tc>
                <a:tc gridSpan="3">
                  <a:txBody>
                    <a:bodyPr/>
                    <a:lstStyle/>
                    <a:p>
                      <a:pPr algn="ctr" fontAlgn="t"/>
                      <a:r>
                        <a:rPr lang="fr-FR" sz="1000" u="none" strike="noStrike">
                          <a:effectLst/>
                        </a:rPr>
                        <a:t>Profondeur (m)</a:t>
                      </a:r>
                      <a:endParaRPr lang="fr-FR" sz="1000" b="1" i="0" u="none" strike="noStrike">
                        <a:effectLst/>
                        <a:latin typeface="Arial"/>
                      </a:endParaRPr>
                    </a:p>
                  </a:txBody>
                  <a:tcPr marL="9525" marR="9525" marT="9525" marB="0"/>
                </a:tc>
                <a:tc hMerge="1">
                  <a:txBody>
                    <a:bodyPr/>
                    <a:lstStyle/>
                    <a:p>
                      <a:endParaRPr lang="fr-FR"/>
                    </a:p>
                  </a:txBody>
                  <a:tcPr/>
                </a:tc>
                <a:tc hMerge="1">
                  <a:txBody>
                    <a:bodyPr/>
                    <a:lstStyle/>
                    <a:p>
                      <a:endParaRPr lang="fr-FR"/>
                    </a:p>
                  </a:txBody>
                  <a:tcPr/>
                </a:tc>
                <a:tc>
                  <a:txBody>
                    <a:bodyPr/>
                    <a:lstStyle/>
                    <a:p>
                      <a:pPr algn="ctr" fontAlgn="t"/>
                      <a:r>
                        <a:rPr lang="fr-FR" sz="1000" u="none" strike="noStrike" dirty="0">
                          <a:effectLst/>
                        </a:rPr>
                        <a:t>Nombre de turbidites déposées dans cet intervalle</a:t>
                      </a:r>
                      <a:endParaRPr lang="fr-FR" sz="1000" b="1" i="0" u="none" strike="noStrike" dirty="0">
                        <a:effectLst/>
                        <a:latin typeface="Arial"/>
                      </a:endParaRPr>
                    </a:p>
                  </a:txBody>
                  <a:tcPr marL="9525" marR="9525" marT="9525" marB="0"/>
                </a:tc>
                <a:tc>
                  <a:txBody>
                    <a:bodyPr/>
                    <a:lstStyle/>
                    <a:p>
                      <a:pPr algn="l" fontAlgn="b"/>
                      <a:endParaRPr lang="fr-FR" sz="1000" b="1" i="0" u="none" strike="noStrike">
                        <a:effectLst/>
                        <a:latin typeface="Arial"/>
                      </a:endParaRPr>
                    </a:p>
                  </a:txBody>
                  <a:tcPr marL="9525" marR="9525" marT="9525" marB="0" anchor="b"/>
                </a:tc>
                <a:tc gridSpan="3">
                  <a:txBody>
                    <a:bodyPr/>
                    <a:lstStyle/>
                    <a:p>
                      <a:pPr algn="ctr" fontAlgn="t"/>
                      <a:r>
                        <a:rPr lang="fr-FR" sz="1000" u="none" strike="noStrike">
                          <a:effectLst/>
                        </a:rPr>
                        <a:t>Age (ans BP)</a:t>
                      </a:r>
                      <a:endParaRPr lang="fr-FR" sz="1000" b="1" i="0" u="none" strike="noStrike">
                        <a:effectLst/>
                        <a:latin typeface="Arial"/>
                      </a:endParaRPr>
                    </a:p>
                  </a:txBody>
                  <a:tcPr marL="9525" marR="9525" marT="9525" marB="0"/>
                </a:tc>
                <a:tc hMerge="1">
                  <a:txBody>
                    <a:bodyPr/>
                    <a:lstStyle/>
                    <a:p>
                      <a:endParaRPr lang="fr-FR"/>
                    </a:p>
                  </a:txBody>
                  <a:tcPr/>
                </a:tc>
                <a:tc hMerge="1">
                  <a:txBody>
                    <a:bodyPr/>
                    <a:lstStyle/>
                    <a:p>
                      <a:endParaRPr lang="fr-FR"/>
                    </a:p>
                  </a:txBody>
                  <a:tcPr/>
                </a:tc>
                <a:tc>
                  <a:txBody>
                    <a:bodyPr/>
                    <a:lstStyle/>
                    <a:p>
                      <a:pPr algn="ctr" fontAlgn="t"/>
                      <a:r>
                        <a:rPr lang="fr-FR" sz="1000" u="none" strike="noStrike">
                          <a:effectLst/>
                        </a:rPr>
                        <a:t>Taux de sédimentation (cm/1000ans)</a:t>
                      </a:r>
                      <a:endParaRPr lang="fr-FR" sz="1000" b="1" i="0" u="none" strike="noStrike">
                        <a:effectLst/>
                        <a:latin typeface="Arial"/>
                      </a:endParaRPr>
                    </a:p>
                  </a:txBody>
                  <a:tcPr marL="9525" marR="9525" marT="9525" marB="0"/>
                </a:tc>
                <a:tc>
                  <a:txBody>
                    <a:bodyPr/>
                    <a:lstStyle/>
                    <a:p>
                      <a:pPr algn="ctr" fontAlgn="t"/>
                      <a:r>
                        <a:rPr lang="fr-FR" sz="1000" u="none" strike="noStrike">
                          <a:effectLst/>
                        </a:rPr>
                        <a:t>Nombre de turbidites par siècle</a:t>
                      </a:r>
                      <a:endParaRPr lang="fr-FR" sz="1000" b="1" i="0" u="none" strike="noStrike">
                        <a:effectLst/>
                        <a:latin typeface="Arial"/>
                      </a:endParaRPr>
                    </a:p>
                  </a:txBody>
                  <a:tcPr marL="9525" marR="9525" marT="9525" marB="0"/>
                </a:tc>
                <a:extLst>
                  <a:ext uri="{0D108BD9-81ED-4DB2-BD59-A6C34878D82A}">
                    <a16:rowId xmlns="" xmlns:a16="http://schemas.microsoft.com/office/drawing/2014/main" val="10000"/>
                  </a:ext>
                </a:extLst>
              </a:tr>
              <a:tr h="161925">
                <a:tc>
                  <a:txBody>
                    <a:bodyPr/>
                    <a:lstStyle/>
                    <a:p>
                      <a:pPr algn="ctr" fontAlgn="b"/>
                      <a:r>
                        <a:rPr lang="fr-FR" sz="1000" u="none" strike="noStrike">
                          <a:effectLst/>
                        </a:rPr>
                        <a:t>0</a:t>
                      </a:r>
                      <a:endParaRPr lang="fr-FR" sz="1000" b="0" i="0" u="none" strike="noStrike">
                        <a:effectLst/>
                        <a:latin typeface="Arial"/>
                      </a:endParaRPr>
                    </a:p>
                  </a:txBody>
                  <a:tcPr marL="9525" marR="9525" marT="9525" marB="0" anchor="b"/>
                </a:tc>
                <a:tc>
                  <a:txBody>
                    <a:bodyPr/>
                    <a:lstStyle/>
                    <a:p>
                      <a:pPr algn="ctr" fontAlgn="b"/>
                      <a:r>
                        <a:rPr lang="fr-FR" sz="1000" u="none" strike="noStrike">
                          <a:effectLst/>
                        </a:rPr>
                        <a:t>0</a:t>
                      </a:r>
                      <a:endParaRPr lang="fr-FR" sz="1000" b="0" i="0" u="none" strike="noStrike">
                        <a:effectLst/>
                        <a:latin typeface="Arial"/>
                      </a:endParaRPr>
                    </a:p>
                  </a:txBody>
                  <a:tcPr marL="9525" marR="9525" marT="9525" marB="0" anchor="b"/>
                </a:tc>
                <a:tc>
                  <a:txBody>
                    <a:bodyPr/>
                    <a:lstStyle/>
                    <a:p>
                      <a:pPr algn="l" fontAlgn="b"/>
                      <a:endParaRPr lang="fr-FR" sz="1000" b="0" i="0" u="none" strike="noStrike">
                        <a:effectLst/>
                        <a:latin typeface="Arial"/>
                      </a:endParaRPr>
                    </a:p>
                  </a:txBody>
                  <a:tcPr marL="9525" marR="9525" marT="9525" marB="0" anchor="b"/>
                </a:tc>
                <a:tc>
                  <a:txBody>
                    <a:bodyPr/>
                    <a:lstStyle/>
                    <a:p>
                      <a:pPr algn="r" fontAlgn="b"/>
                      <a:r>
                        <a:rPr lang="fr-FR" sz="1000" u="none" strike="noStrike">
                          <a:effectLst/>
                        </a:rPr>
                        <a:t>0</a:t>
                      </a:r>
                      <a:endParaRPr lang="fr-FR" sz="1000" b="0" i="0" u="none" strike="noStrike">
                        <a:effectLst/>
                        <a:latin typeface="Arial"/>
                      </a:endParaRPr>
                    </a:p>
                  </a:txBody>
                  <a:tcPr marL="9525" marR="9525" marT="9525" marB="0" anchor="b"/>
                </a:tc>
                <a:tc>
                  <a:txBody>
                    <a:bodyPr/>
                    <a:lstStyle/>
                    <a:p>
                      <a:pPr algn="l" fontAlgn="b"/>
                      <a:r>
                        <a:rPr lang="fr-FR" sz="1000" u="none" strike="noStrike">
                          <a:effectLst/>
                        </a:rPr>
                        <a:t>-</a:t>
                      </a:r>
                      <a:endParaRPr lang="fr-FR" sz="1000" b="0" i="0" u="none" strike="noStrike">
                        <a:effectLst/>
                        <a:latin typeface="Arial"/>
                      </a:endParaRPr>
                    </a:p>
                  </a:txBody>
                  <a:tcPr marL="9525" marR="9525" marT="9525" marB="0" anchor="b"/>
                </a:tc>
                <a:tc>
                  <a:txBody>
                    <a:bodyPr/>
                    <a:lstStyle/>
                    <a:p>
                      <a:pPr algn="l" fontAlgn="b"/>
                      <a:r>
                        <a:rPr lang="fr-FR" sz="1000" u="none" strike="noStrike">
                          <a:effectLst/>
                        </a:rPr>
                        <a:t>2</a:t>
                      </a:r>
                      <a:endParaRPr lang="fr-FR" sz="1000" b="0" i="0" u="none" strike="noStrike">
                        <a:effectLst/>
                        <a:latin typeface="Arial"/>
                      </a:endParaRPr>
                    </a:p>
                  </a:txBody>
                  <a:tcPr marL="9525" marR="9525" marT="9525" marB="0" anchor="b"/>
                </a:tc>
                <a:tc>
                  <a:txBody>
                    <a:bodyPr/>
                    <a:lstStyle/>
                    <a:p>
                      <a:pPr algn="ctr" fontAlgn="b"/>
                      <a:r>
                        <a:rPr lang="fr-FR" sz="1000" u="none" strike="noStrike">
                          <a:effectLst/>
                        </a:rPr>
                        <a:t>2</a:t>
                      </a:r>
                      <a:endParaRPr lang="fr-FR" sz="1000" b="0" i="0" u="none" strike="noStrike">
                        <a:effectLst/>
                        <a:latin typeface="Arial"/>
                      </a:endParaRPr>
                    </a:p>
                  </a:txBody>
                  <a:tcPr marL="9525" marR="9525" marT="9525" marB="0" anchor="b"/>
                </a:tc>
                <a:tc>
                  <a:txBody>
                    <a:bodyPr/>
                    <a:lstStyle/>
                    <a:p>
                      <a:pPr algn="l" fontAlgn="b"/>
                      <a:endParaRPr lang="fr-FR" sz="1000" b="0" i="0" u="none" strike="noStrike">
                        <a:effectLst/>
                        <a:latin typeface="Arial"/>
                      </a:endParaRPr>
                    </a:p>
                  </a:txBody>
                  <a:tcPr marL="9525" marR="9525" marT="9525" marB="0" anchor="b"/>
                </a:tc>
                <a:tc>
                  <a:txBody>
                    <a:bodyPr/>
                    <a:lstStyle/>
                    <a:p>
                      <a:pPr algn="ctr" fontAlgn="b"/>
                      <a:r>
                        <a:rPr lang="fr-FR" sz="1000" u="none" strike="noStrike">
                          <a:effectLst/>
                        </a:rPr>
                        <a:t>0</a:t>
                      </a:r>
                      <a:endParaRPr lang="fr-FR" sz="1000" b="0" i="0" u="none" strike="noStrike">
                        <a:effectLst/>
                        <a:latin typeface="Arial"/>
                      </a:endParaRPr>
                    </a:p>
                  </a:txBody>
                  <a:tcPr marL="9525" marR="9525" marT="9525" marB="0" anchor="b"/>
                </a:tc>
                <a:tc>
                  <a:txBody>
                    <a:bodyPr/>
                    <a:lstStyle/>
                    <a:p>
                      <a:pPr algn="l" fontAlgn="b"/>
                      <a:r>
                        <a:rPr lang="fr-FR" sz="1000" u="none" strike="noStrike">
                          <a:effectLst/>
                        </a:rPr>
                        <a:t>-</a:t>
                      </a:r>
                      <a:endParaRPr lang="fr-FR" sz="1000" b="0" i="0" u="none" strike="noStrike">
                        <a:effectLst/>
                        <a:latin typeface="Arial"/>
                      </a:endParaRPr>
                    </a:p>
                  </a:txBody>
                  <a:tcPr marL="9525" marR="9525" marT="9525" marB="0" anchor="b"/>
                </a:tc>
                <a:tc>
                  <a:txBody>
                    <a:bodyPr/>
                    <a:lstStyle/>
                    <a:p>
                      <a:pPr algn="ctr" fontAlgn="b"/>
                      <a:r>
                        <a:rPr lang="fr-FR" sz="1000" u="none" strike="noStrike">
                          <a:effectLst/>
                        </a:rPr>
                        <a:t>14 000</a:t>
                      </a:r>
                      <a:endParaRPr lang="fr-FR" sz="1000" b="0" i="0" u="none" strike="noStrike">
                        <a:effectLst/>
                        <a:latin typeface="Arial"/>
                      </a:endParaRPr>
                    </a:p>
                  </a:txBody>
                  <a:tcPr marL="9525" marR="9525" marT="9525" marB="0" anchor="b"/>
                </a:tc>
                <a:tc>
                  <a:txBody>
                    <a:bodyPr/>
                    <a:lstStyle/>
                    <a:p>
                      <a:pPr algn="ctr" fontAlgn="b"/>
                      <a:r>
                        <a:rPr lang="fr-FR" sz="1000" u="none" strike="noStrike">
                          <a:effectLst/>
                        </a:rPr>
                        <a:t> </a:t>
                      </a:r>
                      <a:endParaRPr lang="fr-FR" sz="1000" b="0" i="1" u="none" strike="noStrike">
                        <a:solidFill>
                          <a:srgbClr val="FF0000"/>
                        </a:solidFill>
                        <a:effectLst/>
                        <a:latin typeface="Arial"/>
                      </a:endParaRPr>
                    </a:p>
                  </a:txBody>
                  <a:tcPr marL="9525" marR="9525" marT="9525" marB="0" anchor="b"/>
                </a:tc>
                <a:tc>
                  <a:txBody>
                    <a:bodyPr/>
                    <a:lstStyle/>
                    <a:p>
                      <a:pPr algn="ctr" fontAlgn="b"/>
                      <a:r>
                        <a:rPr lang="fr-FR" sz="1000" u="none" strike="noStrike">
                          <a:effectLst/>
                        </a:rPr>
                        <a:t> </a:t>
                      </a:r>
                      <a:endParaRPr lang="fr-FR" sz="1000" b="0" i="1" u="none" strike="noStrike">
                        <a:solidFill>
                          <a:srgbClr val="FF0000"/>
                        </a:solidFill>
                        <a:effectLst/>
                        <a:latin typeface="Arial"/>
                      </a:endParaRPr>
                    </a:p>
                  </a:txBody>
                  <a:tcPr marL="9525" marR="9525" marT="9525" marB="0" anchor="b"/>
                </a:tc>
                <a:extLst>
                  <a:ext uri="{0D108BD9-81ED-4DB2-BD59-A6C34878D82A}">
                    <a16:rowId xmlns="" xmlns:a16="http://schemas.microsoft.com/office/drawing/2014/main" val="10001"/>
                  </a:ext>
                </a:extLst>
              </a:tr>
              <a:tr h="161925">
                <a:tc>
                  <a:txBody>
                    <a:bodyPr/>
                    <a:lstStyle/>
                    <a:p>
                      <a:pPr algn="ctr" fontAlgn="b"/>
                      <a:r>
                        <a:rPr lang="fr-FR" sz="1000" u="none" strike="noStrike">
                          <a:effectLst/>
                        </a:rPr>
                        <a:t>2</a:t>
                      </a:r>
                      <a:endParaRPr lang="fr-FR" sz="1000" b="0" i="0" u="none" strike="noStrike">
                        <a:effectLst/>
                        <a:latin typeface="Arial"/>
                      </a:endParaRPr>
                    </a:p>
                  </a:txBody>
                  <a:tcPr marL="9525" marR="9525" marT="9525" marB="0" anchor="b"/>
                </a:tc>
                <a:tc>
                  <a:txBody>
                    <a:bodyPr/>
                    <a:lstStyle/>
                    <a:p>
                      <a:pPr algn="ctr" fontAlgn="b"/>
                      <a:r>
                        <a:rPr lang="fr-FR" sz="1000" u="none" strike="noStrike">
                          <a:effectLst/>
                        </a:rPr>
                        <a:t>14 000</a:t>
                      </a:r>
                      <a:endParaRPr lang="fr-FR" sz="1000" b="0" i="0" u="none" strike="noStrike">
                        <a:effectLst/>
                        <a:latin typeface="Arial"/>
                      </a:endParaRPr>
                    </a:p>
                  </a:txBody>
                  <a:tcPr marL="9525" marR="9525" marT="9525" marB="0" anchor="b"/>
                </a:tc>
                <a:tc>
                  <a:txBody>
                    <a:bodyPr/>
                    <a:lstStyle/>
                    <a:p>
                      <a:pPr algn="l" fontAlgn="b"/>
                      <a:endParaRPr lang="fr-FR" sz="1000" b="0" i="0" u="none" strike="noStrike">
                        <a:effectLst/>
                        <a:latin typeface="Arial"/>
                      </a:endParaRPr>
                    </a:p>
                  </a:txBody>
                  <a:tcPr marL="9525" marR="9525" marT="9525" marB="0" anchor="b"/>
                </a:tc>
                <a:tc>
                  <a:txBody>
                    <a:bodyPr/>
                    <a:lstStyle/>
                    <a:p>
                      <a:pPr algn="r" fontAlgn="b"/>
                      <a:r>
                        <a:rPr lang="fr-FR" sz="1000" u="none" strike="noStrike">
                          <a:effectLst/>
                        </a:rPr>
                        <a:t>2</a:t>
                      </a:r>
                      <a:endParaRPr lang="fr-FR" sz="1000" b="0" i="0" u="none" strike="noStrike">
                        <a:effectLst/>
                        <a:latin typeface="Arial"/>
                      </a:endParaRPr>
                    </a:p>
                  </a:txBody>
                  <a:tcPr marL="9525" marR="9525" marT="9525" marB="0" anchor="b"/>
                </a:tc>
                <a:tc>
                  <a:txBody>
                    <a:bodyPr/>
                    <a:lstStyle/>
                    <a:p>
                      <a:pPr algn="l" fontAlgn="b"/>
                      <a:r>
                        <a:rPr lang="fr-FR" sz="1000" u="none" strike="noStrike">
                          <a:effectLst/>
                        </a:rPr>
                        <a:t>-</a:t>
                      </a:r>
                      <a:endParaRPr lang="fr-FR" sz="1000" b="0" i="0" u="none" strike="noStrike">
                        <a:effectLst/>
                        <a:latin typeface="Arial"/>
                      </a:endParaRPr>
                    </a:p>
                  </a:txBody>
                  <a:tcPr marL="9525" marR="9525" marT="9525" marB="0" anchor="b"/>
                </a:tc>
                <a:tc>
                  <a:txBody>
                    <a:bodyPr/>
                    <a:lstStyle/>
                    <a:p>
                      <a:pPr algn="l" fontAlgn="b"/>
                      <a:r>
                        <a:rPr lang="fr-FR" sz="1000" u="none" strike="noStrike">
                          <a:effectLst/>
                        </a:rPr>
                        <a:t>4</a:t>
                      </a:r>
                      <a:endParaRPr lang="fr-FR" sz="1000" b="0" i="0" u="none" strike="noStrike">
                        <a:effectLst/>
                        <a:latin typeface="Arial"/>
                      </a:endParaRPr>
                    </a:p>
                  </a:txBody>
                  <a:tcPr marL="9525" marR="9525" marT="9525" marB="0" anchor="b"/>
                </a:tc>
                <a:tc>
                  <a:txBody>
                    <a:bodyPr/>
                    <a:lstStyle/>
                    <a:p>
                      <a:pPr algn="ctr" fontAlgn="b"/>
                      <a:r>
                        <a:rPr lang="fr-FR" sz="1000" u="none" strike="noStrike">
                          <a:effectLst/>
                        </a:rPr>
                        <a:t>15</a:t>
                      </a:r>
                      <a:endParaRPr lang="fr-FR" sz="1000" b="0" i="0" u="none" strike="noStrike">
                        <a:effectLst/>
                        <a:latin typeface="Arial"/>
                      </a:endParaRPr>
                    </a:p>
                  </a:txBody>
                  <a:tcPr marL="9525" marR="9525" marT="9525" marB="0" anchor="b"/>
                </a:tc>
                <a:tc>
                  <a:txBody>
                    <a:bodyPr/>
                    <a:lstStyle/>
                    <a:p>
                      <a:pPr algn="l" fontAlgn="b"/>
                      <a:endParaRPr lang="fr-FR" sz="1000" b="0" i="0" u="none" strike="noStrike">
                        <a:effectLst/>
                        <a:latin typeface="Arial"/>
                      </a:endParaRPr>
                    </a:p>
                  </a:txBody>
                  <a:tcPr marL="9525" marR="9525" marT="9525" marB="0" anchor="b"/>
                </a:tc>
                <a:tc>
                  <a:txBody>
                    <a:bodyPr/>
                    <a:lstStyle/>
                    <a:p>
                      <a:pPr algn="ctr" fontAlgn="b"/>
                      <a:r>
                        <a:rPr lang="fr-FR" sz="1000" u="none" strike="noStrike">
                          <a:effectLst/>
                        </a:rPr>
                        <a:t>14 000</a:t>
                      </a:r>
                      <a:endParaRPr lang="fr-FR" sz="1000" b="0" i="0" u="none" strike="noStrike">
                        <a:effectLst/>
                        <a:latin typeface="Arial"/>
                      </a:endParaRPr>
                    </a:p>
                  </a:txBody>
                  <a:tcPr marL="9525" marR="9525" marT="9525" marB="0" anchor="b"/>
                </a:tc>
                <a:tc>
                  <a:txBody>
                    <a:bodyPr/>
                    <a:lstStyle/>
                    <a:p>
                      <a:pPr algn="l" fontAlgn="b"/>
                      <a:r>
                        <a:rPr lang="fr-FR" sz="1000" u="none" strike="noStrike">
                          <a:effectLst/>
                        </a:rPr>
                        <a:t>-</a:t>
                      </a:r>
                      <a:endParaRPr lang="fr-FR" sz="1000" b="0" i="0" u="none" strike="noStrike">
                        <a:effectLst/>
                        <a:latin typeface="Arial"/>
                      </a:endParaRPr>
                    </a:p>
                  </a:txBody>
                  <a:tcPr marL="9525" marR="9525" marT="9525" marB="0" anchor="b"/>
                </a:tc>
                <a:tc>
                  <a:txBody>
                    <a:bodyPr/>
                    <a:lstStyle/>
                    <a:p>
                      <a:pPr algn="ctr" fontAlgn="b"/>
                      <a:r>
                        <a:rPr lang="fr-FR" sz="1000" u="none" strike="noStrike">
                          <a:effectLst/>
                        </a:rPr>
                        <a:t>15 500</a:t>
                      </a:r>
                      <a:endParaRPr lang="fr-FR" sz="1000" b="0" i="0" u="none" strike="noStrike">
                        <a:effectLst/>
                        <a:latin typeface="Arial"/>
                      </a:endParaRPr>
                    </a:p>
                  </a:txBody>
                  <a:tcPr marL="9525" marR="9525" marT="9525" marB="0" anchor="b"/>
                </a:tc>
                <a:tc>
                  <a:txBody>
                    <a:bodyPr/>
                    <a:lstStyle/>
                    <a:p>
                      <a:pPr algn="ctr" fontAlgn="b"/>
                      <a:r>
                        <a:rPr lang="fr-FR" sz="1000" u="none" strike="noStrike">
                          <a:effectLst/>
                        </a:rPr>
                        <a:t> </a:t>
                      </a:r>
                      <a:endParaRPr lang="fr-FR" sz="1000" b="0" i="1" u="none" strike="noStrike">
                        <a:solidFill>
                          <a:srgbClr val="FF0000"/>
                        </a:solidFill>
                        <a:effectLst/>
                        <a:latin typeface="Arial"/>
                      </a:endParaRPr>
                    </a:p>
                  </a:txBody>
                  <a:tcPr marL="9525" marR="9525" marT="9525" marB="0" anchor="b"/>
                </a:tc>
                <a:tc>
                  <a:txBody>
                    <a:bodyPr/>
                    <a:lstStyle/>
                    <a:p>
                      <a:pPr algn="ctr" fontAlgn="b"/>
                      <a:r>
                        <a:rPr lang="fr-FR" sz="1000" u="none" strike="noStrike">
                          <a:effectLst/>
                        </a:rPr>
                        <a:t> </a:t>
                      </a:r>
                      <a:endParaRPr lang="fr-FR" sz="1000" b="0" i="1" u="none" strike="noStrike">
                        <a:solidFill>
                          <a:srgbClr val="FF0000"/>
                        </a:solidFill>
                        <a:effectLst/>
                        <a:latin typeface="Arial"/>
                      </a:endParaRPr>
                    </a:p>
                  </a:txBody>
                  <a:tcPr marL="9525" marR="9525" marT="9525" marB="0" anchor="b"/>
                </a:tc>
                <a:extLst>
                  <a:ext uri="{0D108BD9-81ED-4DB2-BD59-A6C34878D82A}">
                    <a16:rowId xmlns="" xmlns:a16="http://schemas.microsoft.com/office/drawing/2014/main" val="10002"/>
                  </a:ext>
                </a:extLst>
              </a:tr>
              <a:tr h="161925">
                <a:tc>
                  <a:txBody>
                    <a:bodyPr/>
                    <a:lstStyle/>
                    <a:p>
                      <a:pPr algn="ctr" fontAlgn="b"/>
                      <a:r>
                        <a:rPr lang="fr-FR" sz="1000" u="none" strike="noStrike">
                          <a:effectLst/>
                        </a:rPr>
                        <a:t>4</a:t>
                      </a:r>
                      <a:endParaRPr lang="fr-FR" sz="1000" b="0" i="0" u="none" strike="noStrike">
                        <a:effectLst/>
                        <a:latin typeface="Arial"/>
                      </a:endParaRPr>
                    </a:p>
                  </a:txBody>
                  <a:tcPr marL="9525" marR="9525" marT="9525" marB="0" anchor="b"/>
                </a:tc>
                <a:tc>
                  <a:txBody>
                    <a:bodyPr/>
                    <a:lstStyle/>
                    <a:p>
                      <a:pPr algn="ctr" fontAlgn="b"/>
                      <a:r>
                        <a:rPr lang="fr-FR" sz="1000" u="none" strike="noStrike">
                          <a:effectLst/>
                        </a:rPr>
                        <a:t>15 500</a:t>
                      </a:r>
                      <a:endParaRPr lang="fr-FR" sz="1000" b="0" i="0" u="none" strike="noStrike">
                        <a:effectLst/>
                        <a:latin typeface="Arial"/>
                      </a:endParaRPr>
                    </a:p>
                  </a:txBody>
                  <a:tcPr marL="9525" marR="9525" marT="9525" marB="0" anchor="b"/>
                </a:tc>
                <a:tc>
                  <a:txBody>
                    <a:bodyPr/>
                    <a:lstStyle/>
                    <a:p>
                      <a:pPr algn="l" fontAlgn="b"/>
                      <a:endParaRPr lang="fr-FR" sz="1000" b="0" i="0" u="none" strike="noStrike">
                        <a:effectLst/>
                        <a:latin typeface="Arial"/>
                      </a:endParaRPr>
                    </a:p>
                  </a:txBody>
                  <a:tcPr marL="9525" marR="9525" marT="9525" marB="0" anchor="b"/>
                </a:tc>
                <a:tc>
                  <a:txBody>
                    <a:bodyPr/>
                    <a:lstStyle/>
                    <a:p>
                      <a:pPr algn="r" fontAlgn="b"/>
                      <a:r>
                        <a:rPr lang="fr-FR" sz="1000" u="none" strike="noStrike">
                          <a:effectLst/>
                        </a:rPr>
                        <a:t>4</a:t>
                      </a:r>
                      <a:endParaRPr lang="fr-FR" sz="1000" b="0" i="0" u="none" strike="noStrike">
                        <a:effectLst/>
                        <a:latin typeface="Arial"/>
                      </a:endParaRPr>
                    </a:p>
                  </a:txBody>
                  <a:tcPr marL="9525" marR="9525" marT="9525" marB="0" anchor="b"/>
                </a:tc>
                <a:tc>
                  <a:txBody>
                    <a:bodyPr/>
                    <a:lstStyle/>
                    <a:p>
                      <a:pPr algn="l" fontAlgn="b"/>
                      <a:r>
                        <a:rPr lang="fr-FR" sz="1000" u="none" strike="noStrike">
                          <a:effectLst/>
                        </a:rPr>
                        <a:t>-</a:t>
                      </a:r>
                      <a:endParaRPr lang="fr-FR" sz="1000" b="0" i="0" u="none" strike="noStrike">
                        <a:effectLst/>
                        <a:latin typeface="Arial"/>
                      </a:endParaRPr>
                    </a:p>
                  </a:txBody>
                  <a:tcPr marL="9525" marR="9525" marT="9525" marB="0" anchor="b"/>
                </a:tc>
                <a:tc>
                  <a:txBody>
                    <a:bodyPr/>
                    <a:lstStyle/>
                    <a:p>
                      <a:pPr algn="l" fontAlgn="b"/>
                      <a:r>
                        <a:rPr lang="fr-FR" sz="1000" u="none" strike="noStrike">
                          <a:effectLst/>
                        </a:rPr>
                        <a:t>6</a:t>
                      </a:r>
                      <a:endParaRPr lang="fr-FR" sz="1000" b="0" i="0" u="none" strike="noStrike">
                        <a:effectLst/>
                        <a:latin typeface="Arial"/>
                      </a:endParaRPr>
                    </a:p>
                  </a:txBody>
                  <a:tcPr marL="9525" marR="9525" marT="9525" marB="0" anchor="b"/>
                </a:tc>
                <a:tc>
                  <a:txBody>
                    <a:bodyPr/>
                    <a:lstStyle/>
                    <a:p>
                      <a:pPr algn="ctr" fontAlgn="b"/>
                      <a:r>
                        <a:rPr lang="fr-FR" sz="1000" u="none" strike="noStrike">
                          <a:effectLst/>
                        </a:rPr>
                        <a:t>28</a:t>
                      </a:r>
                      <a:endParaRPr lang="fr-FR" sz="1000" b="0" i="0" u="none" strike="noStrike">
                        <a:effectLst/>
                        <a:latin typeface="Arial"/>
                      </a:endParaRPr>
                    </a:p>
                  </a:txBody>
                  <a:tcPr marL="9525" marR="9525" marT="9525" marB="0" anchor="b"/>
                </a:tc>
                <a:tc>
                  <a:txBody>
                    <a:bodyPr/>
                    <a:lstStyle/>
                    <a:p>
                      <a:pPr algn="l" fontAlgn="b"/>
                      <a:endParaRPr lang="fr-FR" sz="1000" b="0" i="0" u="none" strike="noStrike">
                        <a:effectLst/>
                        <a:latin typeface="Arial"/>
                      </a:endParaRPr>
                    </a:p>
                  </a:txBody>
                  <a:tcPr marL="9525" marR="9525" marT="9525" marB="0" anchor="b"/>
                </a:tc>
                <a:tc>
                  <a:txBody>
                    <a:bodyPr/>
                    <a:lstStyle/>
                    <a:p>
                      <a:pPr algn="ctr" fontAlgn="b"/>
                      <a:r>
                        <a:rPr lang="fr-FR" sz="1000" u="none" strike="noStrike">
                          <a:effectLst/>
                        </a:rPr>
                        <a:t>15 500</a:t>
                      </a:r>
                      <a:endParaRPr lang="fr-FR" sz="1000" b="0" i="0" u="none" strike="noStrike">
                        <a:effectLst/>
                        <a:latin typeface="Arial"/>
                      </a:endParaRPr>
                    </a:p>
                  </a:txBody>
                  <a:tcPr marL="9525" marR="9525" marT="9525" marB="0" anchor="b"/>
                </a:tc>
                <a:tc>
                  <a:txBody>
                    <a:bodyPr/>
                    <a:lstStyle/>
                    <a:p>
                      <a:pPr algn="l" fontAlgn="b"/>
                      <a:r>
                        <a:rPr lang="fr-FR" sz="1000" u="none" strike="noStrike">
                          <a:effectLst/>
                        </a:rPr>
                        <a:t>-</a:t>
                      </a:r>
                      <a:endParaRPr lang="fr-FR" sz="1000" b="0" i="0" u="none" strike="noStrike">
                        <a:effectLst/>
                        <a:latin typeface="Arial"/>
                      </a:endParaRPr>
                    </a:p>
                  </a:txBody>
                  <a:tcPr marL="9525" marR="9525" marT="9525" marB="0" anchor="b"/>
                </a:tc>
                <a:tc>
                  <a:txBody>
                    <a:bodyPr/>
                    <a:lstStyle/>
                    <a:p>
                      <a:pPr algn="ctr" fontAlgn="b"/>
                      <a:r>
                        <a:rPr lang="fr-FR" sz="1000" u="none" strike="noStrike">
                          <a:effectLst/>
                        </a:rPr>
                        <a:t>16 400</a:t>
                      </a:r>
                      <a:endParaRPr lang="fr-FR" sz="1000" b="0" i="0" u="none" strike="noStrike">
                        <a:effectLst/>
                        <a:latin typeface="Arial"/>
                      </a:endParaRPr>
                    </a:p>
                  </a:txBody>
                  <a:tcPr marL="9525" marR="9525" marT="9525" marB="0" anchor="b"/>
                </a:tc>
                <a:tc>
                  <a:txBody>
                    <a:bodyPr/>
                    <a:lstStyle/>
                    <a:p>
                      <a:pPr algn="ctr" fontAlgn="b"/>
                      <a:r>
                        <a:rPr lang="fr-FR" sz="1000" u="none" strike="noStrike">
                          <a:effectLst/>
                        </a:rPr>
                        <a:t> </a:t>
                      </a:r>
                      <a:endParaRPr lang="fr-FR" sz="1000" b="0" i="1" u="none" strike="noStrike">
                        <a:solidFill>
                          <a:srgbClr val="FF0000"/>
                        </a:solidFill>
                        <a:effectLst/>
                        <a:latin typeface="Arial"/>
                      </a:endParaRPr>
                    </a:p>
                  </a:txBody>
                  <a:tcPr marL="9525" marR="9525" marT="9525" marB="0" anchor="b"/>
                </a:tc>
                <a:tc>
                  <a:txBody>
                    <a:bodyPr/>
                    <a:lstStyle/>
                    <a:p>
                      <a:pPr algn="ctr" fontAlgn="b"/>
                      <a:r>
                        <a:rPr lang="fr-FR" sz="1000" u="none" strike="noStrike">
                          <a:effectLst/>
                        </a:rPr>
                        <a:t> </a:t>
                      </a:r>
                      <a:endParaRPr lang="fr-FR" sz="1000" b="0" i="1" u="none" strike="noStrike">
                        <a:solidFill>
                          <a:srgbClr val="FF0000"/>
                        </a:solidFill>
                        <a:effectLst/>
                        <a:latin typeface="Arial"/>
                      </a:endParaRPr>
                    </a:p>
                  </a:txBody>
                  <a:tcPr marL="9525" marR="9525" marT="9525" marB="0" anchor="b"/>
                </a:tc>
                <a:extLst>
                  <a:ext uri="{0D108BD9-81ED-4DB2-BD59-A6C34878D82A}">
                    <a16:rowId xmlns="" xmlns:a16="http://schemas.microsoft.com/office/drawing/2014/main" val="10003"/>
                  </a:ext>
                </a:extLst>
              </a:tr>
              <a:tr h="161925">
                <a:tc>
                  <a:txBody>
                    <a:bodyPr/>
                    <a:lstStyle/>
                    <a:p>
                      <a:pPr algn="ctr" fontAlgn="b"/>
                      <a:r>
                        <a:rPr lang="fr-FR" sz="1000" u="none" strike="noStrike">
                          <a:effectLst/>
                        </a:rPr>
                        <a:t>6</a:t>
                      </a:r>
                      <a:endParaRPr lang="fr-FR" sz="1000" b="0" i="0" u="none" strike="noStrike">
                        <a:effectLst/>
                        <a:latin typeface="Arial"/>
                      </a:endParaRPr>
                    </a:p>
                  </a:txBody>
                  <a:tcPr marL="9525" marR="9525" marT="9525" marB="0" anchor="b"/>
                </a:tc>
                <a:tc>
                  <a:txBody>
                    <a:bodyPr/>
                    <a:lstStyle/>
                    <a:p>
                      <a:pPr algn="ctr" fontAlgn="b"/>
                      <a:r>
                        <a:rPr lang="fr-FR" sz="1000" u="none" strike="noStrike">
                          <a:effectLst/>
                        </a:rPr>
                        <a:t>16 400</a:t>
                      </a:r>
                      <a:endParaRPr lang="fr-FR" sz="1000" b="0" i="0" u="none" strike="noStrike">
                        <a:effectLst/>
                        <a:latin typeface="Arial"/>
                      </a:endParaRPr>
                    </a:p>
                  </a:txBody>
                  <a:tcPr marL="9525" marR="9525" marT="9525" marB="0" anchor="b"/>
                </a:tc>
                <a:tc>
                  <a:txBody>
                    <a:bodyPr/>
                    <a:lstStyle/>
                    <a:p>
                      <a:pPr algn="l" fontAlgn="b"/>
                      <a:endParaRPr lang="fr-FR" sz="1000" b="0" i="0" u="none" strike="noStrike">
                        <a:effectLst/>
                        <a:latin typeface="Arial"/>
                      </a:endParaRPr>
                    </a:p>
                  </a:txBody>
                  <a:tcPr marL="9525" marR="9525" marT="9525" marB="0" anchor="b"/>
                </a:tc>
                <a:tc>
                  <a:txBody>
                    <a:bodyPr/>
                    <a:lstStyle/>
                    <a:p>
                      <a:pPr algn="r" fontAlgn="b"/>
                      <a:r>
                        <a:rPr lang="fr-FR" sz="1000" u="none" strike="noStrike">
                          <a:effectLst/>
                        </a:rPr>
                        <a:t>6</a:t>
                      </a:r>
                      <a:endParaRPr lang="fr-FR" sz="1000" b="0" i="0" u="none" strike="noStrike">
                        <a:effectLst/>
                        <a:latin typeface="Arial"/>
                      </a:endParaRPr>
                    </a:p>
                  </a:txBody>
                  <a:tcPr marL="9525" marR="9525" marT="9525" marB="0" anchor="b"/>
                </a:tc>
                <a:tc>
                  <a:txBody>
                    <a:bodyPr/>
                    <a:lstStyle/>
                    <a:p>
                      <a:pPr algn="l" fontAlgn="b"/>
                      <a:r>
                        <a:rPr lang="fr-FR" sz="1000" u="none" strike="noStrike">
                          <a:effectLst/>
                        </a:rPr>
                        <a:t>-</a:t>
                      </a:r>
                      <a:endParaRPr lang="fr-FR" sz="1000" b="0" i="0" u="none" strike="noStrike">
                        <a:effectLst/>
                        <a:latin typeface="Arial"/>
                      </a:endParaRPr>
                    </a:p>
                  </a:txBody>
                  <a:tcPr marL="9525" marR="9525" marT="9525" marB="0" anchor="b"/>
                </a:tc>
                <a:tc>
                  <a:txBody>
                    <a:bodyPr/>
                    <a:lstStyle/>
                    <a:p>
                      <a:pPr algn="l" fontAlgn="b"/>
                      <a:r>
                        <a:rPr lang="fr-FR" sz="1000" u="none" strike="noStrike">
                          <a:effectLst/>
                        </a:rPr>
                        <a:t>8</a:t>
                      </a:r>
                      <a:endParaRPr lang="fr-FR" sz="1000" b="0" i="0" u="none" strike="noStrike">
                        <a:effectLst/>
                        <a:latin typeface="Arial"/>
                      </a:endParaRPr>
                    </a:p>
                  </a:txBody>
                  <a:tcPr marL="9525" marR="9525" marT="9525" marB="0" anchor="b"/>
                </a:tc>
                <a:tc>
                  <a:txBody>
                    <a:bodyPr/>
                    <a:lstStyle/>
                    <a:p>
                      <a:pPr algn="ctr" fontAlgn="b"/>
                      <a:r>
                        <a:rPr lang="fr-FR" sz="1000" u="none" strike="noStrike">
                          <a:effectLst/>
                        </a:rPr>
                        <a:t>56</a:t>
                      </a:r>
                      <a:endParaRPr lang="fr-FR" sz="1000" b="0" i="0" u="none" strike="noStrike">
                        <a:effectLst/>
                        <a:latin typeface="Arial"/>
                      </a:endParaRPr>
                    </a:p>
                  </a:txBody>
                  <a:tcPr marL="9525" marR="9525" marT="9525" marB="0" anchor="b"/>
                </a:tc>
                <a:tc>
                  <a:txBody>
                    <a:bodyPr/>
                    <a:lstStyle/>
                    <a:p>
                      <a:pPr algn="l" fontAlgn="b"/>
                      <a:endParaRPr lang="fr-FR" sz="1000" b="0" i="0" u="none" strike="noStrike">
                        <a:effectLst/>
                        <a:latin typeface="Arial"/>
                      </a:endParaRPr>
                    </a:p>
                  </a:txBody>
                  <a:tcPr marL="9525" marR="9525" marT="9525" marB="0" anchor="b"/>
                </a:tc>
                <a:tc>
                  <a:txBody>
                    <a:bodyPr/>
                    <a:lstStyle/>
                    <a:p>
                      <a:pPr algn="ctr" fontAlgn="b"/>
                      <a:r>
                        <a:rPr lang="fr-FR" sz="1000" u="none" strike="noStrike">
                          <a:effectLst/>
                        </a:rPr>
                        <a:t>16 400</a:t>
                      </a:r>
                      <a:endParaRPr lang="fr-FR" sz="1000" b="0" i="0" u="none" strike="noStrike">
                        <a:effectLst/>
                        <a:latin typeface="Arial"/>
                      </a:endParaRPr>
                    </a:p>
                  </a:txBody>
                  <a:tcPr marL="9525" marR="9525" marT="9525" marB="0" anchor="b"/>
                </a:tc>
                <a:tc>
                  <a:txBody>
                    <a:bodyPr/>
                    <a:lstStyle/>
                    <a:p>
                      <a:pPr algn="l" fontAlgn="b"/>
                      <a:r>
                        <a:rPr lang="fr-FR" sz="1000" u="none" strike="noStrike">
                          <a:effectLst/>
                        </a:rPr>
                        <a:t>-</a:t>
                      </a:r>
                      <a:endParaRPr lang="fr-FR" sz="1000" b="0" i="0" u="none" strike="noStrike">
                        <a:effectLst/>
                        <a:latin typeface="Arial"/>
                      </a:endParaRPr>
                    </a:p>
                  </a:txBody>
                  <a:tcPr marL="9525" marR="9525" marT="9525" marB="0" anchor="b"/>
                </a:tc>
                <a:tc>
                  <a:txBody>
                    <a:bodyPr/>
                    <a:lstStyle/>
                    <a:p>
                      <a:pPr algn="ctr" fontAlgn="b"/>
                      <a:r>
                        <a:rPr lang="fr-FR" sz="1000" u="none" strike="noStrike">
                          <a:effectLst/>
                        </a:rPr>
                        <a:t>16 875</a:t>
                      </a:r>
                      <a:endParaRPr lang="fr-FR" sz="1000" b="0" i="0" u="none" strike="noStrike">
                        <a:effectLst/>
                        <a:latin typeface="Arial"/>
                      </a:endParaRPr>
                    </a:p>
                  </a:txBody>
                  <a:tcPr marL="9525" marR="9525" marT="9525" marB="0" anchor="b"/>
                </a:tc>
                <a:tc>
                  <a:txBody>
                    <a:bodyPr/>
                    <a:lstStyle/>
                    <a:p>
                      <a:pPr algn="ctr" fontAlgn="b"/>
                      <a:r>
                        <a:rPr lang="fr-FR" sz="1000" u="none" strike="noStrike">
                          <a:effectLst/>
                        </a:rPr>
                        <a:t> </a:t>
                      </a:r>
                      <a:endParaRPr lang="fr-FR" sz="1000" b="0" i="1" u="none" strike="noStrike">
                        <a:solidFill>
                          <a:srgbClr val="FF0000"/>
                        </a:solidFill>
                        <a:effectLst/>
                        <a:latin typeface="Arial"/>
                      </a:endParaRPr>
                    </a:p>
                  </a:txBody>
                  <a:tcPr marL="9525" marR="9525" marT="9525" marB="0" anchor="b"/>
                </a:tc>
                <a:tc>
                  <a:txBody>
                    <a:bodyPr/>
                    <a:lstStyle/>
                    <a:p>
                      <a:pPr algn="ctr" fontAlgn="b"/>
                      <a:r>
                        <a:rPr lang="fr-FR" sz="1000" u="none" strike="noStrike">
                          <a:effectLst/>
                        </a:rPr>
                        <a:t> </a:t>
                      </a:r>
                      <a:endParaRPr lang="fr-FR" sz="1000" b="0" i="1" u="none" strike="noStrike">
                        <a:solidFill>
                          <a:srgbClr val="FF0000"/>
                        </a:solidFill>
                        <a:effectLst/>
                        <a:latin typeface="Arial"/>
                      </a:endParaRPr>
                    </a:p>
                  </a:txBody>
                  <a:tcPr marL="9525" marR="9525" marT="9525" marB="0" anchor="b"/>
                </a:tc>
                <a:extLst>
                  <a:ext uri="{0D108BD9-81ED-4DB2-BD59-A6C34878D82A}">
                    <a16:rowId xmlns="" xmlns:a16="http://schemas.microsoft.com/office/drawing/2014/main" val="10004"/>
                  </a:ext>
                </a:extLst>
              </a:tr>
              <a:tr h="161925">
                <a:tc>
                  <a:txBody>
                    <a:bodyPr/>
                    <a:lstStyle/>
                    <a:p>
                      <a:pPr algn="ctr" fontAlgn="b"/>
                      <a:r>
                        <a:rPr lang="fr-FR" sz="1000" u="none" strike="noStrike">
                          <a:effectLst/>
                        </a:rPr>
                        <a:t>8</a:t>
                      </a:r>
                      <a:endParaRPr lang="fr-FR" sz="1000" b="0" i="0" u="none" strike="noStrike">
                        <a:effectLst/>
                        <a:latin typeface="Arial"/>
                      </a:endParaRPr>
                    </a:p>
                  </a:txBody>
                  <a:tcPr marL="9525" marR="9525" marT="9525" marB="0" anchor="b"/>
                </a:tc>
                <a:tc>
                  <a:txBody>
                    <a:bodyPr/>
                    <a:lstStyle/>
                    <a:p>
                      <a:pPr algn="ctr" fontAlgn="b"/>
                      <a:r>
                        <a:rPr lang="fr-FR" sz="1000" u="none" strike="noStrike">
                          <a:effectLst/>
                        </a:rPr>
                        <a:t>16 875</a:t>
                      </a:r>
                      <a:endParaRPr lang="fr-FR" sz="1000" b="0" i="0" u="none" strike="noStrike">
                        <a:effectLst/>
                        <a:latin typeface="Arial"/>
                      </a:endParaRPr>
                    </a:p>
                  </a:txBody>
                  <a:tcPr marL="9525" marR="9525" marT="9525" marB="0" anchor="b"/>
                </a:tc>
                <a:tc>
                  <a:txBody>
                    <a:bodyPr/>
                    <a:lstStyle/>
                    <a:p>
                      <a:pPr algn="l" fontAlgn="b"/>
                      <a:endParaRPr lang="fr-FR" sz="1000" b="0" i="0" u="none" strike="noStrike">
                        <a:effectLst/>
                        <a:latin typeface="Arial"/>
                      </a:endParaRPr>
                    </a:p>
                  </a:txBody>
                  <a:tcPr marL="9525" marR="9525" marT="9525" marB="0" anchor="b"/>
                </a:tc>
                <a:tc>
                  <a:txBody>
                    <a:bodyPr/>
                    <a:lstStyle/>
                    <a:p>
                      <a:pPr algn="r" fontAlgn="b"/>
                      <a:r>
                        <a:rPr lang="fr-FR" sz="1000" u="none" strike="noStrike">
                          <a:effectLst/>
                        </a:rPr>
                        <a:t>8</a:t>
                      </a:r>
                      <a:endParaRPr lang="fr-FR" sz="1000" b="0" i="0" u="none" strike="noStrike">
                        <a:effectLst/>
                        <a:latin typeface="Arial"/>
                      </a:endParaRPr>
                    </a:p>
                  </a:txBody>
                  <a:tcPr marL="9525" marR="9525" marT="9525" marB="0" anchor="b"/>
                </a:tc>
                <a:tc>
                  <a:txBody>
                    <a:bodyPr/>
                    <a:lstStyle/>
                    <a:p>
                      <a:pPr algn="l" fontAlgn="b"/>
                      <a:r>
                        <a:rPr lang="fr-FR" sz="1000" u="none" strike="noStrike">
                          <a:effectLst/>
                        </a:rPr>
                        <a:t>-</a:t>
                      </a:r>
                      <a:endParaRPr lang="fr-FR" sz="1000" b="0" i="0" u="none" strike="noStrike">
                        <a:effectLst/>
                        <a:latin typeface="Arial"/>
                      </a:endParaRPr>
                    </a:p>
                  </a:txBody>
                  <a:tcPr marL="9525" marR="9525" marT="9525" marB="0" anchor="b"/>
                </a:tc>
                <a:tc>
                  <a:txBody>
                    <a:bodyPr/>
                    <a:lstStyle/>
                    <a:p>
                      <a:pPr algn="l" fontAlgn="b"/>
                      <a:r>
                        <a:rPr lang="fr-FR" sz="1000" u="none" strike="noStrike">
                          <a:effectLst/>
                        </a:rPr>
                        <a:t>10</a:t>
                      </a:r>
                      <a:endParaRPr lang="fr-FR" sz="1000" b="0" i="0" u="none" strike="noStrike">
                        <a:effectLst/>
                        <a:latin typeface="Arial"/>
                      </a:endParaRPr>
                    </a:p>
                  </a:txBody>
                  <a:tcPr marL="9525" marR="9525" marT="9525" marB="0" anchor="b"/>
                </a:tc>
                <a:tc>
                  <a:txBody>
                    <a:bodyPr/>
                    <a:lstStyle/>
                    <a:p>
                      <a:pPr algn="ctr" fontAlgn="b"/>
                      <a:r>
                        <a:rPr lang="fr-FR" sz="1000" u="none" strike="noStrike">
                          <a:effectLst/>
                        </a:rPr>
                        <a:t>66</a:t>
                      </a:r>
                      <a:endParaRPr lang="fr-FR" sz="1000" b="0" i="0" u="none" strike="noStrike">
                        <a:effectLst/>
                        <a:latin typeface="Arial"/>
                      </a:endParaRPr>
                    </a:p>
                  </a:txBody>
                  <a:tcPr marL="9525" marR="9525" marT="9525" marB="0" anchor="b"/>
                </a:tc>
                <a:tc>
                  <a:txBody>
                    <a:bodyPr/>
                    <a:lstStyle/>
                    <a:p>
                      <a:pPr algn="l" fontAlgn="b"/>
                      <a:endParaRPr lang="fr-FR" sz="1000" b="0" i="0" u="none" strike="noStrike">
                        <a:effectLst/>
                        <a:latin typeface="Arial"/>
                      </a:endParaRPr>
                    </a:p>
                  </a:txBody>
                  <a:tcPr marL="9525" marR="9525" marT="9525" marB="0" anchor="b"/>
                </a:tc>
                <a:tc>
                  <a:txBody>
                    <a:bodyPr/>
                    <a:lstStyle/>
                    <a:p>
                      <a:pPr algn="ctr" fontAlgn="b"/>
                      <a:r>
                        <a:rPr lang="fr-FR" sz="1000" u="none" strike="noStrike">
                          <a:effectLst/>
                        </a:rPr>
                        <a:t>16 875</a:t>
                      </a:r>
                      <a:endParaRPr lang="fr-FR" sz="1000" b="0" i="0" u="none" strike="noStrike">
                        <a:effectLst/>
                        <a:latin typeface="Arial"/>
                      </a:endParaRPr>
                    </a:p>
                  </a:txBody>
                  <a:tcPr marL="9525" marR="9525" marT="9525" marB="0" anchor="b"/>
                </a:tc>
                <a:tc>
                  <a:txBody>
                    <a:bodyPr/>
                    <a:lstStyle/>
                    <a:p>
                      <a:pPr algn="l" fontAlgn="b"/>
                      <a:r>
                        <a:rPr lang="fr-FR" sz="1000" u="none" strike="noStrike">
                          <a:effectLst/>
                        </a:rPr>
                        <a:t>-</a:t>
                      </a:r>
                      <a:endParaRPr lang="fr-FR" sz="1000" b="0" i="0" u="none" strike="noStrike">
                        <a:effectLst/>
                        <a:latin typeface="Arial"/>
                      </a:endParaRPr>
                    </a:p>
                  </a:txBody>
                  <a:tcPr marL="9525" marR="9525" marT="9525" marB="0" anchor="b"/>
                </a:tc>
                <a:tc>
                  <a:txBody>
                    <a:bodyPr/>
                    <a:lstStyle/>
                    <a:p>
                      <a:pPr algn="ctr" fontAlgn="b"/>
                      <a:r>
                        <a:rPr lang="fr-FR" sz="1000" u="none" strike="noStrike">
                          <a:effectLst/>
                        </a:rPr>
                        <a:t>17 205</a:t>
                      </a:r>
                      <a:endParaRPr lang="fr-FR" sz="1000" b="0" i="0" u="none" strike="noStrike">
                        <a:effectLst/>
                        <a:latin typeface="Arial"/>
                      </a:endParaRPr>
                    </a:p>
                  </a:txBody>
                  <a:tcPr marL="9525" marR="9525" marT="9525" marB="0" anchor="b"/>
                </a:tc>
                <a:tc>
                  <a:txBody>
                    <a:bodyPr/>
                    <a:lstStyle/>
                    <a:p>
                      <a:pPr algn="ctr" fontAlgn="b"/>
                      <a:r>
                        <a:rPr lang="fr-FR" sz="1000" u="none" strike="noStrike">
                          <a:effectLst/>
                        </a:rPr>
                        <a:t> </a:t>
                      </a:r>
                      <a:endParaRPr lang="fr-FR" sz="1000" b="0" i="1" u="none" strike="noStrike">
                        <a:solidFill>
                          <a:srgbClr val="FF0000"/>
                        </a:solidFill>
                        <a:effectLst/>
                        <a:latin typeface="Arial"/>
                      </a:endParaRPr>
                    </a:p>
                  </a:txBody>
                  <a:tcPr marL="9525" marR="9525" marT="9525" marB="0" anchor="b"/>
                </a:tc>
                <a:tc>
                  <a:txBody>
                    <a:bodyPr/>
                    <a:lstStyle/>
                    <a:p>
                      <a:pPr algn="ctr" fontAlgn="b"/>
                      <a:r>
                        <a:rPr lang="fr-FR" sz="1000" u="none" strike="noStrike">
                          <a:effectLst/>
                        </a:rPr>
                        <a:t> </a:t>
                      </a:r>
                      <a:endParaRPr lang="fr-FR" sz="1000" b="0" i="1" u="none" strike="noStrike">
                        <a:solidFill>
                          <a:srgbClr val="FF0000"/>
                        </a:solidFill>
                        <a:effectLst/>
                        <a:latin typeface="Arial"/>
                      </a:endParaRPr>
                    </a:p>
                  </a:txBody>
                  <a:tcPr marL="9525" marR="9525" marT="9525" marB="0" anchor="b"/>
                </a:tc>
                <a:extLst>
                  <a:ext uri="{0D108BD9-81ED-4DB2-BD59-A6C34878D82A}">
                    <a16:rowId xmlns="" xmlns:a16="http://schemas.microsoft.com/office/drawing/2014/main" val="10005"/>
                  </a:ext>
                </a:extLst>
              </a:tr>
              <a:tr h="161925">
                <a:tc>
                  <a:txBody>
                    <a:bodyPr/>
                    <a:lstStyle/>
                    <a:p>
                      <a:pPr algn="ctr" fontAlgn="b"/>
                      <a:r>
                        <a:rPr lang="fr-FR" sz="1000" u="none" strike="noStrike">
                          <a:effectLst/>
                        </a:rPr>
                        <a:t>10</a:t>
                      </a:r>
                      <a:endParaRPr lang="fr-FR" sz="1000" b="0" i="0" u="none" strike="noStrike">
                        <a:effectLst/>
                        <a:latin typeface="Arial"/>
                      </a:endParaRPr>
                    </a:p>
                  </a:txBody>
                  <a:tcPr marL="9525" marR="9525" marT="9525" marB="0" anchor="b"/>
                </a:tc>
                <a:tc>
                  <a:txBody>
                    <a:bodyPr/>
                    <a:lstStyle/>
                    <a:p>
                      <a:pPr algn="ctr" fontAlgn="b"/>
                      <a:r>
                        <a:rPr lang="fr-FR" sz="1000" u="none" strike="noStrike">
                          <a:effectLst/>
                        </a:rPr>
                        <a:t>17 205</a:t>
                      </a:r>
                      <a:endParaRPr lang="fr-FR" sz="1000" b="0" i="0" u="none" strike="noStrike">
                        <a:effectLst/>
                        <a:latin typeface="Arial"/>
                      </a:endParaRPr>
                    </a:p>
                  </a:txBody>
                  <a:tcPr marL="9525" marR="9525" marT="9525" marB="0" anchor="b"/>
                </a:tc>
                <a:tc>
                  <a:txBody>
                    <a:bodyPr/>
                    <a:lstStyle/>
                    <a:p>
                      <a:pPr algn="l" fontAlgn="b"/>
                      <a:endParaRPr lang="fr-FR" sz="1000" b="0" i="0" u="none" strike="noStrike">
                        <a:effectLst/>
                        <a:latin typeface="Arial"/>
                      </a:endParaRPr>
                    </a:p>
                  </a:txBody>
                  <a:tcPr marL="9525" marR="9525" marT="9525" marB="0" anchor="b"/>
                </a:tc>
                <a:tc>
                  <a:txBody>
                    <a:bodyPr/>
                    <a:lstStyle/>
                    <a:p>
                      <a:pPr algn="r" fontAlgn="b"/>
                      <a:r>
                        <a:rPr lang="fr-FR" sz="1000" u="none" strike="noStrike">
                          <a:effectLst/>
                        </a:rPr>
                        <a:t>10</a:t>
                      </a:r>
                      <a:endParaRPr lang="fr-FR" sz="1000" b="0" i="0" u="none" strike="noStrike">
                        <a:effectLst/>
                        <a:latin typeface="Arial"/>
                      </a:endParaRPr>
                    </a:p>
                  </a:txBody>
                  <a:tcPr marL="9525" marR="9525" marT="9525" marB="0" anchor="b"/>
                </a:tc>
                <a:tc>
                  <a:txBody>
                    <a:bodyPr/>
                    <a:lstStyle/>
                    <a:p>
                      <a:pPr algn="l" fontAlgn="b"/>
                      <a:r>
                        <a:rPr lang="fr-FR" sz="1000" u="none" strike="noStrike">
                          <a:effectLst/>
                        </a:rPr>
                        <a:t>-</a:t>
                      </a:r>
                      <a:endParaRPr lang="fr-FR" sz="1000" b="0" i="0" u="none" strike="noStrike">
                        <a:effectLst/>
                        <a:latin typeface="Arial"/>
                      </a:endParaRPr>
                    </a:p>
                  </a:txBody>
                  <a:tcPr marL="9525" marR="9525" marT="9525" marB="0" anchor="b"/>
                </a:tc>
                <a:tc>
                  <a:txBody>
                    <a:bodyPr/>
                    <a:lstStyle/>
                    <a:p>
                      <a:pPr algn="l" fontAlgn="b"/>
                      <a:r>
                        <a:rPr lang="fr-FR" sz="1000" u="none" strike="noStrike">
                          <a:effectLst/>
                        </a:rPr>
                        <a:t>12</a:t>
                      </a:r>
                      <a:endParaRPr lang="fr-FR" sz="1000" b="0" i="0" u="none" strike="noStrike">
                        <a:effectLst/>
                        <a:latin typeface="Arial"/>
                      </a:endParaRPr>
                    </a:p>
                  </a:txBody>
                  <a:tcPr marL="9525" marR="9525" marT="9525" marB="0" anchor="b"/>
                </a:tc>
                <a:tc>
                  <a:txBody>
                    <a:bodyPr/>
                    <a:lstStyle/>
                    <a:p>
                      <a:pPr algn="ctr" fontAlgn="b"/>
                      <a:r>
                        <a:rPr lang="fr-FR" sz="1000" u="none" strike="noStrike">
                          <a:effectLst/>
                        </a:rPr>
                        <a:t>63</a:t>
                      </a:r>
                      <a:endParaRPr lang="fr-FR" sz="1000" b="0" i="0" u="none" strike="noStrike">
                        <a:effectLst/>
                        <a:latin typeface="Arial"/>
                      </a:endParaRPr>
                    </a:p>
                  </a:txBody>
                  <a:tcPr marL="9525" marR="9525" marT="9525" marB="0" anchor="b"/>
                </a:tc>
                <a:tc>
                  <a:txBody>
                    <a:bodyPr/>
                    <a:lstStyle/>
                    <a:p>
                      <a:pPr algn="l" fontAlgn="b"/>
                      <a:endParaRPr lang="fr-FR" sz="1000" b="0" i="0" u="none" strike="noStrike">
                        <a:effectLst/>
                        <a:latin typeface="Arial"/>
                      </a:endParaRPr>
                    </a:p>
                  </a:txBody>
                  <a:tcPr marL="9525" marR="9525" marT="9525" marB="0" anchor="b"/>
                </a:tc>
                <a:tc>
                  <a:txBody>
                    <a:bodyPr/>
                    <a:lstStyle/>
                    <a:p>
                      <a:pPr algn="ctr" fontAlgn="b"/>
                      <a:r>
                        <a:rPr lang="fr-FR" sz="1000" u="none" strike="noStrike">
                          <a:effectLst/>
                        </a:rPr>
                        <a:t>17 205</a:t>
                      </a:r>
                      <a:endParaRPr lang="fr-FR" sz="1000" b="0" i="0" u="none" strike="noStrike">
                        <a:effectLst/>
                        <a:latin typeface="Arial"/>
                      </a:endParaRPr>
                    </a:p>
                  </a:txBody>
                  <a:tcPr marL="9525" marR="9525" marT="9525" marB="0" anchor="b"/>
                </a:tc>
                <a:tc>
                  <a:txBody>
                    <a:bodyPr/>
                    <a:lstStyle/>
                    <a:p>
                      <a:pPr algn="l" fontAlgn="b"/>
                      <a:r>
                        <a:rPr lang="fr-FR" sz="1000" u="none" strike="noStrike">
                          <a:effectLst/>
                        </a:rPr>
                        <a:t>-</a:t>
                      </a:r>
                      <a:endParaRPr lang="fr-FR" sz="1000" b="0" i="0" u="none" strike="noStrike">
                        <a:effectLst/>
                        <a:latin typeface="Arial"/>
                      </a:endParaRPr>
                    </a:p>
                  </a:txBody>
                  <a:tcPr marL="9525" marR="9525" marT="9525" marB="0" anchor="b"/>
                </a:tc>
                <a:tc>
                  <a:txBody>
                    <a:bodyPr/>
                    <a:lstStyle/>
                    <a:p>
                      <a:pPr algn="ctr" fontAlgn="b"/>
                      <a:r>
                        <a:rPr lang="fr-FR" sz="1000" u="none" strike="noStrike">
                          <a:effectLst/>
                        </a:rPr>
                        <a:t>17 555</a:t>
                      </a:r>
                      <a:endParaRPr lang="fr-FR" sz="1000" b="0" i="0" u="none" strike="noStrike">
                        <a:effectLst/>
                        <a:latin typeface="Arial"/>
                      </a:endParaRPr>
                    </a:p>
                  </a:txBody>
                  <a:tcPr marL="9525" marR="9525" marT="9525" marB="0" anchor="b"/>
                </a:tc>
                <a:tc>
                  <a:txBody>
                    <a:bodyPr/>
                    <a:lstStyle/>
                    <a:p>
                      <a:pPr algn="ctr" fontAlgn="b"/>
                      <a:r>
                        <a:rPr lang="fr-FR" sz="1000" u="none" strike="noStrike">
                          <a:effectLst/>
                        </a:rPr>
                        <a:t> </a:t>
                      </a:r>
                      <a:endParaRPr lang="fr-FR" sz="1000" b="0" i="1" u="none" strike="noStrike">
                        <a:solidFill>
                          <a:srgbClr val="FF0000"/>
                        </a:solidFill>
                        <a:effectLst/>
                        <a:latin typeface="Arial"/>
                      </a:endParaRPr>
                    </a:p>
                  </a:txBody>
                  <a:tcPr marL="9525" marR="9525" marT="9525" marB="0" anchor="b"/>
                </a:tc>
                <a:tc>
                  <a:txBody>
                    <a:bodyPr/>
                    <a:lstStyle/>
                    <a:p>
                      <a:pPr algn="ctr" fontAlgn="b"/>
                      <a:r>
                        <a:rPr lang="fr-FR" sz="1000" u="none" strike="noStrike">
                          <a:effectLst/>
                        </a:rPr>
                        <a:t> </a:t>
                      </a:r>
                      <a:endParaRPr lang="fr-FR" sz="1000" b="0" i="1" u="none" strike="noStrike">
                        <a:solidFill>
                          <a:srgbClr val="FF0000"/>
                        </a:solidFill>
                        <a:effectLst/>
                        <a:latin typeface="Arial"/>
                      </a:endParaRPr>
                    </a:p>
                  </a:txBody>
                  <a:tcPr marL="9525" marR="9525" marT="9525" marB="0" anchor="b"/>
                </a:tc>
                <a:extLst>
                  <a:ext uri="{0D108BD9-81ED-4DB2-BD59-A6C34878D82A}">
                    <a16:rowId xmlns="" xmlns:a16="http://schemas.microsoft.com/office/drawing/2014/main" val="10006"/>
                  </a:ext>
                </a:extLst>
              </a:tr>
              <a:tr h="161925">
                <a:tc>
                  <a:txBody>
                    <a:bodyPr/>
                    <a:lstStyle/>
                    <a:p>
                      <a:pPr algn="ctr" fontAlgn="b"/>
                      <a:r>
                        <a:rPr lang="fr-FR" sz="1000" u="none" strike="noStrike">
                          <a:effectLst/>
                        </a:rPr>
                        <a:t>12</a:t>
                      </a:r>
                      <a:endParaRPr lang="fr-FR" sz="1000" b="0" i="0" u="none" strike="noStrike">
                        <a:effectLst/>
                        <a:latin typeface="Arial"/>
                      </a:endParaRPr>
                    </a:p>
                  </a:txBody>
                  <a:tcPr marL="9525" marR="9525" marT="9525" marB="0" anchor="b"/>
                </a:tc>
                <a:tc>
                  <a:txBody>
                    <a:bodyPr/>
                    <a:lstStyle/>
                    <a:p>
                      <a:pPr algn="ctr" fontAlgn="b"/>
                      <a:r>
                        <a:rPr lang="fr-FR" sz="1000" u="none" strike="noStrike">
                          <a:effectLst/>
                        </a:rPr>
                        <a:t>17 555</a:t>
                      </a:r>
                      <a:endParaRPr lang="fr-FR" sz="1000" b="0" i="0" u="none" strike="noStrike">
                        <a:effectLst/>
                        <a:latin typeface="Arial"/>
                      </a:endParaRPr>
                    </a:p>
                  </a:txBody>
                  <a:tcPr marL="9525" marR="9525" marT="9525" marB="0" anchor="b"/>
                </a:tc>
                <a:tc>
                  <a:txBody>
                    <a:bodyPr/>
                    <a:lstStyle/>
                    <a:p>
                      <a:pPr algn="l" fontAlgn="b"/>
                      <a:endParaRPr lang="fr-FR" sz="1000" b="0" i="0" u="none" strike="noStrike">
                        <a:effectLst/>
                        <a:latin typeface="Arial"/>
                      </a:endParaRPr>
                    </a:p>
                  </a:txBody>
                  <a:tcPr marL="9525" marR="9525" marT="9525" marB="0" anchor="b"/>
                </a:tc>
                <a:tc>
                  <a:txBody>
                    <a:bodyPr/>
                    <a:lstStyle/>
                    <a:p>
                      <a:pPr algn="r" fontAlgn="b"/>
                      <a:r>
                        <a:rPr lang="fr-FR" sz="1000" u="none" strike="noStrike">
                          <a:effectLst/>
                        </a:rPr>
                        <a:t>12</a:t>
                      </a:r>
                      <a:endParaRPr lang="fr-FR" sz="1000" b="0" i="0" u="none" strike="noStrike">
                        <a:effectLst/>
                        <a:latin typeface="Arial"/>
                      </a:endParaRPr>
                    </a:p>
                  </a:txBody>
                  <a:tcPr marL="9525" marR="9525" marT="9525" marB="0" anchor="b"/>
                </a:tc>
                <a:tc>
                  <a:txBody>
                    <a:bodyPr/>
                    <a:lstStyle/>
                    <a:p>
                      <a:pPr algn="l" fontAlgn="b"/>
                      <a:r>
                        <a:rPr lang="fr-FR" sz="1000" u="none" strike="noStrike">
                          <a:effectLst/>
                        </a:rPr>
                        <a:t>-</a:t>
                      </a:r>
                      <a:endParaRPr lang="fr-FR" sz="1000" b="0" i="0" u="none" strike="noStrike">
                        <a:effectLst/>
                        <a:latin typeface="Arial"/>
                      </a:endParaRPr>
                    </a:p>
                  </a:txBody>
                  <a:tcPr marL="9525" marR="9525" marT="9525" marB="0" anchor="b"/>
                </a:tc>
                <a:tc>
                  <a:txBody>
                    <a:bodyPr/>
                    <a:lstStyle/>
                    <a:p>
                      <a:pPr algn="l" fontAlgn="b"/>
                      <a:r>
                        <a:rPr lang="fr-FR" sz="1000" u="none" strike="noStrike">
                          <a:effectLst/>
                        </a:rPr>
                        <a:t>14</a:t>
                      </a:r>
                      <a:endParaRPr lang="fr-FR" sz="1000" b="0" i="0" u="none" strike="noStrike">
                        <a:effectLst/>
                        <a:latin typeface="Arial"/>
                      </a:endParaRPr>
                    </a:p>
                  </a:txBody>
                  <a:tcPr marL="9525" marR="9525" marT="9525" marB="0" anchor="b"/>
                </a:tc>
                <a:tc>
                  <a:txBody>
                    <a:bodyPr/>
                    <a:lstStyle/>
                    <a:p>
                      <a:pPr algn="ctr" fontAlgn="b"/>
                      <a:r>
                        <a:rPr lang="fr-FR" sz="1000" u="none" strike="noStrike">
                          <a:effectLst/>
                        </a:rPr>
                        <a:t>72</a:t>
                      </a:r>
                      <a:endParaRPr lang="fr-FR" sz="1000" b="0" i="0" u="none" strike="noStrike">
                        <a:effectLst/>
                        <a:latin typeface="Arial"/>
                      </a:endParaRPr>
                    </a:p>
                  </a:txBody>
                  <a:tcPr marL="9525" marR="9525" marT="9525" marB="0" anchor="b"/>
                </a:tc>
                <a:tc>
                  <a:txBody>
                    <a:bodyPr/>
                    <a:lstStyle/>
                    <a:p>
                      <a:pPr algn="l" fontAlgn="b"/>
                      <a:endParaRPr lang="fr-FR" sz="1000" b="0" i="0" u="none" strike="noStrike">
                        <a:effectLst/>
                        <a:latin typeface="Arial"/>
                      </a:endParaRPr>
                    </a:p>
                  </a:txBody>
                  <a:tcPr marL="9525" marR="9525" marT="9525" marB="0" anchor="b"/>
                </a:tc>
                <a:tc>
                  <a:txBody>
                    <a:bodyPr/>
                    <a:lstStyle/>
                    <a:p>
                      <a:pPr algn="ctr" fontAlgn="b"/>
                      <a:r>
                        <a:rPr lang="fr-FR" sz="1000" u="none" strike="noStrike">
                          <a:effectLst/>
                        </a:rPr>
                        <a:t>17 555</a:t>
                      </a:r>
                      <a:endParaRPr lang="fr-FR" sz="1000" b="0" i="0" u="none" strike="noStrike">
                        <a:effectLst/>
                        <a:latin typeface="Arial"/>
                      </a:endParaRPr>
                    </a:p>
                  </a:txBody>
                  <a:tcPr marL="9525" marR="9525" marT="9525" marB="0" anchor="b"/>
                </a:tc>
                <a:tc>
                  <a:txBody>
                    <a:bodyPr/>
                    <a:lstStyle/>
                    <a:p>
                      <a:pPr algn="l" fontAlgn="b"/>
                      <a:r>
                        <a:rPr lang="fr-FR" sz="1000" u="none" strike="noStrike">
                          <a:effectLst/>
                        </a:rPr>
                        <a:t>-</a:t>
                      </a:r>
                      <a:endParaRPr lang="fr-FR" sz="1000" b="0" i="0" u="none" strike="noStrike">
                        <a:effectLst/>
                        <a:latin typeface="Arial"/>
                      </a:endParaRPr>
                    </a:p>
                  </a:txBody>
                  <a:tcPr marL="9525" marR="9525" marT="9525" marB="0" anchor="b"/>
                </a:tc>
                <a:tc>
                  <a:txBody>
                    <a:bodyPr/>
                    <a:lstStyle/>
                    <a:p>
                      <a:pPr algn="ctr" fontAlgn="b"/>
                      <a:r>
                        <a:rPr lang="fr-FR" sz="1000" u="none" strike="noStrike">
                          <a:effectLst/>
                        </a:rPr>
                        <a:t>17 955</a:t>
                      </a:r>
                      <a:endParaRPr lang="fr-FR" sz="1000" b="0" i="0" u="none" strike="noStrike">
                        <a:effectLst/>
                        <a:latin typeface="Arial"/>
                      </a:endParaRPr>
                    </a:p>
                  </a:txBody>
                  <a:tcPr marL="9525" marR="9525" marT="9525" marB="0" anchor="b"/>
                </a:tc>
                <a:tc>
                  <a:txBody>
                    <a:bodyPr/>
                    <a:lstStyle/>
                    <a:p>
                      <a:pPr algn="ctr" fontAlgn="b"/>
                      <a:r>
                        <a:rPr lang="fr-FR" sz="1000" u="none" strike="noStrike">
                          <a:effectLst/>
                        </a:rPr>
                        <a:t> </a:t>
                      </a:r>
                      <a:endParaRPr lang="fr-FR" sz="1000" b="0" i="1" u="none" strike="noStrike">
                        <a:solidFill>
                          <a:srgbClr val="FF0000"/>
                        </a:solidFill>
                        <a:effectLst/>
                        <a:latin typeface="Arial"/>
                      </a:endParaRPr>
                    </a:p>
                  </a:txBody>
                  <a:tcPr marL="9525" marR="9525" marT="9525" marB="0" anchor="b"/>
                </a:tc>
                <a:tc>
                  <a:txBody>
                    <a:bodyPr/>
                    <a:lstStyle/>
                    <a:p>
                      <a:pPr algn="ctr" fontAlgn="b"/>
                      <a:r>
                        <a:rPr lang="fr-FR" sz="1000" u="none" strike="noStrike">
                          <a:effectLst/>
                        </a:rPr>
                        <a:t> </a:t>
                      </a:r>
                      <a:endParaRPr lang="fr-FR" sz="1000" b="0" i="1" u="none" strike="noStrike">
                        <a:solidFill>
                          <a:srgbClr val="FF0000"/>
                        </a:solidFill>
                        <a:effectLst/>
                        <a:latin typeface="Arial"/>
                      </a:endParaRPr>
                    </a:p>
                  </a:txBody>
                  <a:tcPr marL="9525" marR="9525" marT="9525" marB="0" anchor="b"/>
                </a:tc>
                <a:extLst>
                  <a:ext uri="{0D108BD9-81ED-4DB2-BD59-A6C34878D82A}">
                    <a16:rowId xmlns="" xmlns:a16="http://schemas.microsoft.com/office/drawing/2014/main" val="10007"/>
                  </a:ext>
                </a:extLst>
              </a:tr>
              <a:tr h="161925">
                <a:tc>
                  <a:txBody>
                    <a:bodyPr/>
                    <a:lstStyle/>
                    <a:p>
                      <a:pPr algn="ctr" fontAlgn="b"/>
                      <a:r>
                        <a:rPr lang="fr-FR" sz="1000" u="none" strike="noStrike">
                          <a:effectLst/>
                        </a:rPr>
                        <a:t>14</a:t>
                      </a:r>
                      <a:endParaRPr lang="fr-FR" sz="1000" b="0" i="0" u="none" strike="noStrike">
                        <a:effectLst/>
                        <a:latin typeface="Arial"/>
                      </a:endParaRPr>
                    </a:p>
                  </a:txBody>
                  <a:tcPr marL="9525" marR="9525" marT="9525" marB="0" anchor="b"/>
                </a:tc>
                <a:tc>
                  <a:txBody>
                    <a:bodyPr/>
                    <a:lstStyle/>
                    <a:p>
                      <a:pPr algn="ctr" fontAlgn="b"/>
                      <a:r>
                        <a:rPr lang="fr-FR" sz="1000" u="none" strike="noStrike">
                          <a:effectLst/>
                        </a:rPr>
                        <a:t>17 955</a:t>
                      </a:r>
                      <a:endParaRPr lang="fr-FR" sz="1000" b="0" i="0" u="none" strike="noStrike">
                        <a:effectLst/>
                        <a:latin typeface="Arial"/>
                      </a:endParaRPr>
                    </a:p>
                  </a:txBody>
                  <a:tcPr marL="9525" marR="9525" marT="9525" marB="0" anchor="b"/>
                </a:tc>
                <a:tc>
                  <a:txBody>
                    <a:bodyPr/>
                    <a:lstStyle/>
                    <a:p>
                      <a:pPr algn="l" fontAlgn="b"/>
                      <a:endParaRPr lang="fr-FR" sz="1000" b="0" i="0" u="none" strike="noStrike">
                        <a:effectLst/>
                        <a:latin typeface="Arial"/>
                      </a:endParaRPr>
                    </a:p>
                  </a:txBody>
                  <a:tcPr marL="9525" marR="9525" marT="9525" marB="0" anchor="b"/>
                </a:tc>
                <a:tc>
                  <a:txBody>
                    <a:bodyPr/>
                    <a:lstStyle/>
                    <a:p>
                      <a:pPr algn="r" fontAlgn="b"/>
                      <a:r>
                        <a:rPr lang="fr-FR" sz="1000" u="none" strike="noStrike">
                          <a:effectLst/>
                        </a:rPr>
                        <a:t>14</a:t>
                      </a:r>
                      <a:endParaRPr lang="fr-FR" sz="1000" b="0" i="0" u="none" strike="noStrike">
                        <a:effectLst/>
                        <a:latin typeface="Arial"/>
                      </a:endParaRPr>
                    </a:p>
                  </a:txBody>
                  <a:tcPr marL="9525" marR="9525" marT="9525" marB="0" anchor="b"/>
                </a:tc>
                <a:tc>
                  <a:txBody>
                    <a:bodyPr/>
                    <a:lstStyle/>
                    <a:p>
                      <a:pPr algn="l" fontAlgn="b"/>
                      <a:r>
                        <a:rPr lang="fr-FR" sz="1000" u="none" strike="noStrike">
                          <a:effectLst/>
                        </a:rPr>
                        <a:t>-</a:t>
                      </a:r>
                      <a:endParaRPr lang="fr-FR" sz="1000" b="0" i="0" u="none" strike="noStrike">
                        <a:effectLst/>
                        <a:latin typeface="Arial"/>
                      </a:endParaRPr>
                    </a:p>
                  </a:txBody>
                  <a:tcPr marL="9525" marR="9525" marT="9525" marB="0" anchor="b"/>
                </a:tc>
                <a:tc>
                  <a:txBody>
                    <a:bodyPr/>
                    <a:lstStyle/>
                    <a:p>
                      <a:pPr algn="l" fontAlgn="b"/>
                      <a:r>
                        <a:rPr lang="fr-FR" sz="1000" u="none" strike="noStrike">
                          <a:effectLst/>
                        </a:rPr>
                        <a:t>16</a:t>
                      </a:r>
                      <a:endParaRPr lang="fr-FR" sz="1000" b="0" i="0" u="none" strike="noStrike">
                        <a:effectLst/>
                        <a:latin typeface="Arial"/>
                      </a:endParaRPr>
                    </a:p>
                  </a:txBody>
                  <a:tcPr marL="9525" marR="9525" marT="9525" marB="0" anchor="b"/>
                </a:tc>
                <a:tc>
                  <a:txBody>
                    <a:bodyPr/>
                    <a:lstStyle/>
                    <a:p>
                      <a:pPr algn="ctr" fontAlgn="b"/>
                      <a:r>
                        <a:rPr lang="fr-FR" sz="1000" u="none" strike="noStrike">
                          <a:effectLst/>
                        </a:rPr>
                        <a:t>70</a:t>
                      </a:r>
                      <a:endParaRPr lang="fr-FR" sz="1000" b="0" i="0" u="none" strike="noStrike">
                        <a:effectLst/>
                        <a:latin typeface="Arial"/>
                      </a:endParaRPr>
                    </a:p>
                  </a:txBody>
                  <a:tcPr marL="9525" marR="9525" marT="9525" marB="0" anchor="b"/>
                </a:tc>
                <a:tc>
                  <a:txBody>
                    <a:bodyPr/>
                    <a:lstStyle/>
                    <a:p>
                      <a:pPr algn="l" fontAlgn="b"/>
                      <a:endParaRPr lang="fr-FR" sz="1000" b="0" i="0" u="none" strike="noStrike">
                        <a:effectLst/>
                        <a:latin typeface="Arial"/>
                      </a:endParaRPr>
                    </a:p>
                  </a:txBody>
                  <a:tcPr marL="9525" marR="9525" marT="9525" marB="0" anchor="b"/>
                </a:tc>
                <a:tc>
                  <a:txBody>
                    <a:bodyPr/>
                    <a:lstStyle/>
                    <a:p>
                      <a:pPr algn="ctr" fontAlgn="b"/>
                      <a:r>
                        <a:rPr lang="fr-FR" sz="1000" u="none" strike="noStrike">
                          <a:effectLst/>
                        </a:rPr>
                        <a:t>17 955</a:t>
                      </a:r>
                      <a:endParaRPr lang="fr-FR" sz="1000" b="0" i="0" u="none" strike="noStrike">
                        <a:effectLst/>
                        <a:latin typeface="Arial"/>
                      </a:endParaRPr>
                    </a:p>
                  </a:txBody>
                  <a:tcPr marL="9525" marR="9525" marT="9525" marB="0" anchor="b"/>
                </a:tc>
                <a:tc>
                  <a:txBody>
                    <a:bodyPr/>
                    <a:lstStyle/>
                    <a:p>
                      <a:pPr algn="l" fontAlgn="b"/>
                      <a:r>
                        <a:rPr lang="fr-FR" sz="1000" u="none" strike="noStrike">
                          <a:effectLst/>
                        </a:rPr>
                        <a:t>-</a:t>
                      </a:r>
                      <a:endParaRPr lang="fr-FR" sz="1000" b="0" i="0" u="none" strike="noStrike">
                        <a:effectLst/>
                        <a:latin typeface="Arial"/>
                      </a:endParaRPr>
                    </a:p>
                  </a:txBody>
                  <a:tcPr marL="9525" marR="9525" marT="9525" marB="0" anchor="b"/>
                </a:tc>
                <a:tc>
                  <a:txBody>
                    <a:bodyPr/>
                    <a:lstStyle/>
                    <a:p>
                      <a:pPr algn="ctr" fontAlgn="b"/>
                      <a:r>
                        <a:rPr lang="fr-FR" sz="1000" u="none" strike="noStrike">
                          <a:effectLst/>
                        </a:rPr>
                        <a:t>18 675</a:t>
                      </a:r>
                      <a:endParaRPr lang="fr-FR" sz="1000" b="0" i="0" u="none" strike="noStrike">
                        <a:effectLst/>
                        <a:latin typeface="Arial"/>
                      </a:endParaRPr>
                    </a:p>
                  </a:txBody>
                  <a:tcPr marL="9525" marR="9525" marT="9525" marB="0" anchor="b"/>
                </a:tc>
                <a:tc>
                  <a:txBody>
                    <a:bodyPr/>
                    <a:lstStyle/>
                    <a:p>
                      <a:pPr algn="ctr" fontAlgn="b"/>
                      <a:r>
                        <a:rPr lang="fr-FR" sz="1000" u="none" strike="noStrike">
                          <a:effectLst/>
                        </a:rPr>
                        <a:t> </a:t>
                      </a:r>
                      <a:endParaRPr lang="fr-FR" sz="1000" b="0" i="1" u="none" strike="noStrike">
                        <a:solidFill>
                          <a:srgbClr val="FF0000"/>
                        </a:solidFill>
                        <a:effectLst/>
                        <a:latin typeface="Arial"/>
                      </a:endParaRPr>
                    </a:p>
                  </a:txBody>
                  <a:tcPr marL="9525" marR="9525" marT="9525" marB="0" anchor="b"/>
                </a:tc>
                <a:tc>
                  <a:txBody>
                    <a:bodyPr/>
                    <a:lstStyle/>
                    <a:p>
                      <a:pPr algn="ctr" fontAlgn="b"/>
                      <a:r>
                        <a:rPr lang="fr-FR" sz="1000" u="none" strike="noStrike">
                          <a:effectLst/>
                        </a:rPr>
                        <a:t> </a:t>
                      </a:r>
                      <a:endParaRPr lang="fr-FR" sz="1000" b="0" i="1" u="none" strike="noStrike">
                        <a:solidFill>
                          <a:srgbClr val="FF0000"/>
                        </a:solidFill>
                        <a:effectLst/>
                        <a:latin typeface="Arial"/>
                      </a:endParaRPr>
                    </a:p>
                  </a:txBody>
                  <a:tcPr marL="9525" marR="9525" marT="9525" marB="0" anchor="b"/>
                </a:tc>
                <a:extLst>
                  <a:ext uri="{0D108BD9-81ED-4DB2-BD59-A6C34878D82A}">
                    <a16:rowId xmlns="" xmlns:a16="http://schemas.microsoft.com/office/drawing/2014/main" val="10008"/>
                  </a:ext>
                </a:extLst>
              </a:tr>
              <a:tr h="161925">
                <a:tc>
                  <a:txBody>
                    <a:bodyPr/>
                    <a:lstStyle/>
                    <a:p>
                      <a:pPr algn="ctr" fontAlgn="b"/>
                      <a:r>
                        <a:rPr lang="fr-FR" sz="1000" u="none" strike="noStrike">
                          <a:effectLst/>
                        </a:rPr>
                        <a:t>16</a:t>
                      </a:r>
                      <a:endParaRPr lang="fr-FR" sz="1000" b="0" i="0" u="none" strike="noStrike">
                        <a:effectLst/>
                        <a:latin typeface="Arial"/>
                      </a:endParaRPr>
                    </a:p>
                  </a:txBody>
                  <a:tcPr marL="9525" marR="9525" marT="9525" marB="0" anchor="b"/>
                </a:tc>
                <a:tc>
                  <a:txBody>
                    <a:bodyPr/>
                    <a:lstStyle/>
                    <a:p>
                      <a:pPr algn="ctr" fontAlgn="b"/>
                      <a:r>
                        <a:rPr lang="fr-FR" sz="1000" u="none" strike="noStrike">
                          <a:effectLst/>
                        </a:rPr>
                        <a:t>18 675</a:t>
                      </a:r>
                      <a:endParaRPr lang="fr-FR" sz="1000" b="0" i="0" u="none" strike="noStrike">
                        <a:effectLst/>
                        <a:latin typeface="Arial"/>
                      </a:endParaRPr>
                    </a:p>
                  </a:txBody>
                  <a:tcPr marL="9525" marR="9525" marT="9525" marB="0" anchor="b"/>
                </a:tc>
                <a:tc>
                  <a:txBody>
                    <a:bodyPr/>
                    <a:lstStyle/>
                    <a:p>
                      <a:pPr algn="l" fontAlgn="b"/>
                      <a:endParaRPr lang="fr-FR" sz="1000" b="0" i="0" u="none" strike="noStrike">
                        <a:effectLst/>
                        <a:latin typeface="Arial"/>
                      </a:endParaRPr>
                    </a:p>
                  </a:txBody>
                  <a:tcPr marL="9525" marR="9525" marT="9525" marB="0" anchor="b"/>
                </a:tc>
                <a:tc>
                  <a:txBody>
                    <a:bodyPr/>
                    <a:lstStyle/>
                    <a:p>
                      <a:pPr algn="r" fontAlgn="b"/>
                      <a:r>
                        <a:rPr lang="fr-FR" sz="1000" u="none" strike="noStrike">
                          <a:effectLst/>
                        </a:rPr>
                        <a:t>16</a:t>
                      </a:r>
                      <a:endParaRPr lang="fr-FR" sz="1000" b="0" i="0" u="none" strike="noStrike">
                        <a:effectLst/>
                        <a:latin typeface="Arial"/>
                      </a:endParaRPr>
                    </a:p>
                  </a:txBody>
                  <a:tcPr marL="9525" marR="9525" marT="9525" marB="0" anchor="b"/>
                </a:tc>
                <a:tc>
                  <a:txBody>
                    <a:bodyPr/>
                    <a:lstStyle/>
                    <a:p>
                      <a:pPr algn="l" fontAlgn="b"/>
                      <a:r>
                        <a:rPr lang="fr-FR" sz="1000" u="none" strike="noStrike">
                          <a:effectLst/>
                        </a:rPr>
                        <a:t>-</a:t>
                      </a:r>
                      <a:endParaRPr lang="fr-FR" sz="1000" b="0" i="0" u="none" strike="noStrike">
                        <a:effectLst/>
                        <a:latin typeface="Arial"/>
                      </a:endParaRPr>
                    </a:p>
                  </a:txBody>
                  <a:tcPr marL="9525" marR="9525" marT="9525" marB="0" anchor="b"/>
                </a:tc>
                <a:tc>
                  <a:txBody>
                    <a:bodyPr/>
                    <a:lstStyle/>
                    <a:p>
                      <a:pPr algn="l" fontAlgn="b"/>
                      <a:r>
                        <a:rPr lang="fr-FR" sz="1000" u="none" strike="noStrike">
                          <a:effectLst/>
                        </a:rPr>
                        <a:t>18</a:t>
                      </a:r>
                      <a:endParaRPr lang="fr-FR" sz="1000" b="0" i="0" u="none" strike="noStrike">
                        <a:effectLst/>
                        <a:latin typeface="Arial"/>
                      </a:endParaRPr>
                    </a:p>
                  </a:txBody>
                  <a:tcPr marL="9525" marR="9525" marT="9525" marB="0" anchor="b"/>
                </a:tc>
                <a:tc>
                  <a:txBody>
                    <a:bodyPr/>
                    <a:lstStyle/>
                    <a:p>
                      <a:pPr algn="ctr" fontAlgn="b"/>
                      <a:r>
                        <a:rPr lang="fr-FR" sz="1000" u="none" strike="noStrike">
                          <a:effectLst/>
                        </a:rPr>
                        <a:t>50</a:t>
                      </a:r>
                      <a:endParaRPr lang="fr-FR" sz="1000" b="0" i="0" u="none" strike="noStrike">
                        <a:effectLst/>
                        <a:latin typeface="Arial"/>
                      </a:endParaRPr>
                    </a:p>
                  </a:txBody>
                  <a:tcPr marL="9525" marR="9525" marT="9525" marB="0" anchor="b"/>
                </a:tc>
                <a:tc>
                  <a:txBody>
                    <a:bodyPr/>
                    <a:lstStyle/>
                    <a:p>
                      <a:pPr algn="l" fontAlgn="b"/>
                      <a:endParaRPr lang="fr-FR" sz="1000" b="0" i="0" u="none" strike="noStrike">
                        <a:effectLst/>
                        <a:latin typeface="Arial"/>
                      </a:endParaRPr>
                    </a:p>
                  </a:txBody>
                  <a:tcPr marL="9525" marR="9525" marT="9525" marB="0" anchor="b"/>
                </a:tc>
                <a:tc>
                  <a:txBody>
                    <a:bodyPr/>
                    <a:lstStyle/>
                    <a:p>
                      <a:pPr algn="ctr" fontAlgn="b"/>
                      <a:r>
                        <a:rPr lang="fr-FR" sz="1000" u="none" strike="noStrike">
                          <a:effectLst/>
                        </a:rPr>
                        <a:t>18 675</a:t>
                      </a:r>
                      <a:endParaRPr lang="fr-FR" sz="1000" b="0" i="0" u="none" strike="noStrike">
                        <a:effectLst/>
                        <a:latin typeface="Arial"/>
                      </a:endParaRPr>
                    </a:p>
                  </a:txBody>
                  <a:tcPr marL="9525" marR="9525" marT="9525" marB="0" anchor="b"/>
                </a:tc>
                <a:tc>
                  <a:txBody>
                    <a:bodyPr/>
                    <a:lstStyle/>
                    <a:p>
                      <a:pPr algn="l" fontAlgn="b"/>
                      <a:r>
                        <a:rPr lang="fr-FR" sz="1000" u="none" strike="noStrike">
                          <a:effectLst/>
                        </a:rPr>
                        <a:t>-</a:t>
                      </a:r>
                      <a:endParaRPr lang="fr-FR" sz="1000" b="0" i="0" u="none" strike="noStrike">
                        <a:effectLst/>
                        <a:latin typeface="Arial"/>
                      </a:endParaRPr>
                    </a:p>
                  </a:txBody>
                  <a:tcPr marL="9525" marR="9525" marT="9525" marB="0" anchor="b"/>
                </a:tc>
                <a:tc>
                  <a:txBody>
                    <a:bodyPr/>
                    <a:lstStyle/>
                    <a:p>
                      <a:pPr algn="ctr" fontAlgn="b"/>
                      <a:r>
                        <a:rPr lang="fr-FR" sz="1000" u="none" strike="noStrike">
                          <a:effectLst/>
                        </a:rPr>
                        <a:t>19 300</a:t>
                      </a:r>
                      <a:endParaRPr lang="fr-FR" sz="1000" b="0" i="0" u="none" strike="noStrike">
                        <a:effectLst/>
                        <a:latin typeface="Arial"/>
                      </a:endParaRPr>
                    </a:p>
                  </a:txBody>
                  <a:tcPr marL="9525" marR="9525" marT="9525" marB="0" anchor="b"/>
                </a:tc>
                <a:tc>
                  <a:txBody>
                    <a:bodyPr/>
                    <a:lstStyle/>
                    <a:p>
                      <a:pPr algn="ctr" fontAlgn="b"/>
                      <a:r>
                        <a:rPr lang="fr-FR" sz="1000" u="none" strike="noStrike">
                          <a:effectLst/>
                        </a:rPr>
                        <a:t> </a:t>
                      </a:r>
                      <a:endParaRPr lang="fr-FR" sz="1000" b="0" i="1" u="none" strike="noStrike">
                        <a:solidFill>
                          <a:srgbClr val="FF0000"/>
                        </a:solidFill>
                        <a:effectLst/>
                        <a:latin typeface="Arial"/>
                      </a:endParaRPr>
                    </a:p>
                  </a:txBody>
                  <a:tcPr marL="9525" marR="9525" marT="9525" marB="0" anchor="b"/>
                </a:tc>
                <a:tc>
                  <a:txBody>
                    <a:bodyPr/>
                    <a:lstStyle/>
                    <a:p>
                      <a:pPr algn="ctr" fontAlgn="b"/>
                      <a:r>
                        <a:rPr lang="fr-FR" sz="1000" u="none" strike="noStrike">
                          <a:effectLst/>
                        </a:rPr>
                        <a:t> </a:t>
                      </a:r>
                      <a:endParaRPr lang="fr-FR" sz="1000" b="0" i="1" u="none" strike="noStrike">
                        <a:solidFill>
                          <a:srgbClr val="FF0000"/>
                        </a:solidFill>
                        <a:effectLst/>
                        <a:latin typeface="Arial"/>
                      </a:endParaRPr>
                    </a:p>
                  </a:txBody>
                  <a:tcPr marL="9525" marR="9525" marT="9525" marB="0" anchor="b"/>
                </a:tc>
                <a:extLst>
                  <a:ext uri="{0D108BD9-81ED-4DB2-BD59-A6C34878D82A}">
                    <a16:rowId xmlns="" xmlns:a16="http://schemas.microsoft.com/office/drawing/2014/main" val="10009"/>
                  </a:ext>
                </a:extLst>
              </a:tr>
              <a:tr h="161925">
                <a:tc>
                  <a:txBody>
                    <a:bodyPr/>
                    <a:lstStyle/>
                    <a:p>
                      <a:pPr algn="ctr" fontAlgn="b"/>
                      <a:r>
                        <a:rPr lang="fr-FR" sz="1000" u="none" strike="noStrike">
                          <a:effectLst/>
                        </a:rPr>
                        <a:t>18</a:t>
                      </a:r>
                      <a:endParaRPr lang="fr-FR" sz="1000" b="0" i="0" u="none" strike="noStrike">
                        <a:effectLst/>
                        <a:latin typeface="Arial"/>
                      </a:endParaRPr>
                    </a:p>
                  </a:txBody>
                  <a:tcPr marL="9525" marR="9525" marT="9525" marB="0" anchor="b"/>
                </a:tc>
                <a:tc>
                  <a:txBody>
                    <a:bodyPr/>
                    <a:lstStyle/>
                    <a:p>
                      <a:pPr algn="ctr" fontAlgn="b"/>
                      <a:r>
                        <a:rPr lang="fr-FR" sz="1000" u="none" strike="noStrike">
                          <a:effectLst/>
                        </a:rPr>
                        <a:t>19 300</a:t>
                      </a:r>
                      <a:endParaRPr lang="fr-FR" sz="1000" b="0" i="0" u="none" strike="noStrike">
                        <a:effectLst/>
                        <a:latin typeface="Arial"/>
                      </a:endParaRPr>
                    </a:p>
                  </a:txBody>
                  <a:tcPr marL="9525" marR="9525" marT="9525" marB="0" anchor="b"/>
                </a:tc>
                <a:tc>
                  <a:txBody>
                    <a:bodyPr/>
                    <a:lstStyle/>
                    <a:p>
                      <a:pPr algn="l" fontAlgn="b"/>
                      <a:endParaRPr lang="fr-FR" sz="1000" b="0" i="0" u="none" strike="noStrike">
                        <a:effectLst/>
                        <a:latin typeface="Arial"/>
                      </a:endParaRPr>
                    </a:p>
                  </a:txBody>
                  <a:tcPr marL="9525" marR="9525" marT="9525" marB="0" anchor="b"/>
                </a:tc>
                <a:tc>
                  <a:txBody>
                    <a:bodyPr/>
                    <a:lstStyle/>
                    <a:p>
                      <a:pPr algn="r" fontAlgn="b"/>
                      <a:r>
                        <a:rPr lang="fr-FR" sz="1000" u="none" strike="noStrike">
                          <a:effectLst/>
                        </a:rPr>
                        <a:t>18</a:t>
                      </a:r>
                      <a:endParaRPr lang="fr-FR" sz="1000" b="0" i="0" u="none" strike="noStrike">
                        <a:effectLst/>
                        <a:latin typeface="Arial"/>
                      </a:endParaRPr>
                    </a:p>
                  </a:txBody>
                  <a:tcPr marL="9525" marR="9525" marT="9525" marB="0" anchor="b"/>
                </a:tc>
                <a:tc>
                  <a:txBody>
                    <a:bodyPr/>
                    <a:lstStyle/>
                    <a:p>
                      <a:pPr algn="l" fontAlgn="b"/>
                      <a:r>
                        <a:rPr lang="fr-FR" sz="1000" u="none" strike="noStrike">
                          <a:effectLst/>
                        </a:rPr>
                        <a:t>-</a:t>
                      </a:r>
                      <a:endParaRPr lang="fr-FR" sz="1000" b="0" i="0" u="none" strike="noStrike">
                        <a:effectLst/>
                        <a:latin typeface="Arial"/>
                      </a:endParaRPr>
                    </a:p>
                  </a:txBody>
                  <a:tcPr marL="9525" marR="9525" marT="9525" marB="0" anchor="b"/>
                </a:tc>
                <a:tc>
                  <a:txBody>
                    <a:bodyPr/>
                    <a:lstStyle/>
                    <a:p>
                      <a:pPr algn="l" fontAlgn="b"/>
                      <a:r>
                        <a:rPr lang="fr-FR" sz="1000" u="none" strike="noStrike">
                          <a:effectLst/>
                        </a:rPr>
                        <a:t>20</a:t>
                      </a:r>
                      <a:endParaRPr lang="fr-FR" sz="1000" b="0" i="0" u="none" strike="noStrike">
                        <a:effectLst/>
                        <a:latin typeface="Arial"/>
                      </a:endParaRPr>
                    </a:p>
                  </a:txBody>
                  <a:tcPr marL="9525" marR="9525" marT="9525" marB="0" anchor="b"/>
                </a:tc>
                <a:tc>
                  <a:txBody>
                    <a:bodyPr/>
                    <a:lstStyle/>
                    <a:p>
                      <a:pPr algn="ctr" fontAlgn="b"/>
                      <a:r>
                        <a:rPr lang="fr-FR" sz="1000" u="none" strike="noStrike">
                          <a:effectLst/>
                        </a:rPr>
                        <a:t>35</a:t>
                      </a:r>
                      <a:endParaRPr lang="fr-FR" sz="1000" b="0" i="0" u="none" strike="noStrike">
                        <a:effectLst/>
                        <a:latin typeface="Arial"/>
                      </a:endParaRPr>
                    </a:p>
                  </a:txBody>
                  <a:tcPr marL="9525" marR="9525" marT="9525" marB="0" anchor="b"/>
                </a:tc>
                <a:tc>
                  <a:txBody>
                    <a:bodyPr/>
                    <a:lstStyle/>
                    <a:p>
                      <a:pPr algn="l" fontAlgn="b"/>
                      <a:endParaRPr lang="fr-FR" sz="1000" b="0" i="0" u="none" strike="noStrike">
                        <a:effectLst/>
                        <a:latin typeface="Arial"/>
                      </a:endParaRPr>
                    </a:p>
                  </a:txBody>
                  <a:tcPr marL="9525" marR="9525" marT="9525" marB="0" anchor="b"/>
                </a:tc>
                <a:tc>
                  <a:txBody>
                    <a:bodyPr/>
                    <a:lstStyle/>
                    <a:p>
                      <a:pPr algn="ctr" fontAlgn="b"/>
                      <a:r>
                        <a:rPr lang="fr-FR" sz="1000" u="none" strike="noStrike">
                          <a:effectLst/>
                        </a:rPr>
                        <a:t>19 300</a:t>
                      </a:r>
                      <a:endParaRPr lang="fr-FR" sz="1000" b="0" i="0" u="none" strike="noStrike">
                        <a:effectLst/>
                        <a:latin typeface="Arial"/>
                      </a:endParaRPr>
                    </a:p>
                  </a:txBody>
                  <a:tcPr marL="9525" marR="9525" marT="9525" marB="0" anchor="b"/>
                </a:tc>
                <a:tc>
                  <a:txBody>
                    <a:bodyPr/>
                    <a:lstStyle/>
                    <a:p>
                      <a:pPr algn="l" fontAlgn="b"/>
                      <a:r>
                        <a:rPr lang="fr-FR" sz="1000" u="none" strike="noStrike">
                          <a:effectLst/>
                        </a:rPr>
                        <a:t>-</a:t>
                      </a:r>
                      <a:endParaRPr lang="fr-FR" sz="1000" b="0" i="0" u="none" strike="noStrike">
                        <a:effectLst/>
                        <a:latin typeface="Arial"/>
                      </a:endParaRPr>
                    </a:p>
                  </a:txBody>
                  <a:tcPr marL="9525" marR="9525" marT="9525" marB="0" anchor="b"/>
                </a:tc>
                <a:tc>
                  <a:txBody>
                    <a:bodyPr/>
                    <a:lstStyle/>
                    <a:p>
                      <a:pPr algn="ctr" fontAlgn="b"/>
                      <a:r>
                        <a:rPr lang="fr-FR" sz="1000" u="none" strike="noStrike">
                          <a:effectLst/>
                        </a:rPr>
                        <a:t>19 850</a:t>
                      </a:r>
                      <a:endParaRPr lang="fr-FR" sz="1000" b="0" i="0" u="none" strike="noStrike">
                        <a:effectLst/>
                        <a:latin typeface="Arial"/>
                      </a:endParaRPr>
                    </a:p>
                  </a:txBody>
                  <a:tcPr marL="9525" marR="9525" marT="9525" marB="0" anchor="b"/>
                </a:tc>
                <a:tc>
                  <a:txBody>
                    <a:bodyPr/>
                    <a:lstStyle/>
                    <a:p>
                      <a:pPr algn="ctr" fontAlgn="b"/>
                      <a:r>
                        <a:rPr lang="fr-FR" sz="1000" u="none" strike="noStrike">
                          <a:effectLst/>
                        </a:rPr>
                        <a:t> </a:t>
                      </a:r>
                      <a:endParaRPr lang="fr-FR" sz="1000" b="0" i="1" u="none" strike="noStrike">
                        <a:solidFill>
                          <a:srgbClr val="FF0000"/>
                        </a:solidFill>
                        <a:effectLst/>
                        <a:latin typeface="Arial"/>
                      </a:endParaRPr>
                    </a:p>
                  </a:txBody>
                  <a:tcPr marL="9525" marR="9525" marT="9525" marB="0" anchor="b"/>
                </a:tc>
                <a:tc>
                  <a:txBody>
                    <a:bodyPr/>
                    <a:lstStyle/>
                    <a:p>
                      <a:pPr algn="ctr" fontAlgn="b"/>
                      <a:r>
                        <a:rPr lang="fr-FR" sz="1000" u="none" strike="noStrike">
                          <a:effectLst/>
                        </a:rPr>
                        <a:t> </a:t>
                      </a:r>
                      <a:endParaRPr lang="fr-FR" sz="1000" b="0" i="1" u="none" strike="noStrike">
                        <a:solidFill>
                          <a:srgbClr val="FF0000"/>
                        </a:solidFill>
                        <a:effectLst/>
                        <a:latin typeface="Arial"/>
                      </a:endParaRPr>
                    </a:p>
                  </a:txBody>
                  <a:tcPr marL="9525" marR="9525" marT="9525" marB="0" anchor="b"/>
                </a:tc>
                <a:extLst>
                  <a:ext uri="{0D108BD9-81ED-4DB2-BD59-A6C34878D82A}">
                    <a16:rowId xmlns="" xmlns:a16="http://schemas.microsoft.com/office/drawing/2014/main" val="10010"/>
                  </a:ext>
                </a:extLst>
              </a:tr>
              <a:tr h="161925">
                <a:tc>
                  <a:txBody>
                    <a:bodyPr/>
                    <a:lstStyle/>
                    <a:p>
                      <a:pPr algn="ctr" fontAlgn="b"/>
                      <a:r>
                        <a:rPr lang="fr-FR" sz="1000" u="none" strike="noStrike">
                          <a:effectLst/>
                        </a:rPr>
                        <a:t>20</a:t>
                      </a:r>
                      <a:endParaRPr lang="fr-FR" sz="1000" b="0" i="0" u="none" strike="noStrike">
                        <a:effectLst/>
                        <a:latin typeface="Arial"/>
                      </a:endParaRPr>
                    </a:p>
                  </a:txBody>
                  <a:tcPr marL="9525" marR="9525" marT="9525" marB="0" anchor="b"/>
                </a:tc>
                <a:tc>
                  <a:txBody>
                    <a:bodyPr/>
                    <a:lstStyle/>
                    <a:p>
                      <a:pPr algn="ctr" fontAlgn="b"/>
                      <a:r>
                        <a:rPr lang="fr-FR" sz="1000" u="none" strike="noStrike">
                          <a:effectLst/>
                        </a:rPr>
                        <a:t>19 850</a:t>
                      </a:r>
                      <a:endParaRPr lang="fr-FR" sz="1000" b="0" i="0" u="none" strike="noStrike">
                        <a:effectLst/>
                        <a:latin typeface="Arial"/>
                      </a:endParaRPr>
                    </a:p>
                  </a:txBody>
                  <a:tcPr marL="9525" marR="9525" marT="9525" marB="0" anchor="b"/>
                </a:tc>
                <a:tc>
                  <a:txBody>
                    <a:bodyPr/>
                    <a:lstStyle/>
                    <a:p>
                      <a:pPr algn="l" fontAlgn="b"/>
                      <a:endParaRPr lang="fr-FR" sz="1000" b="0" i="0" u="none" strike="noStrike">
                        <a:effectLst/>
                        <a:latin typeface="Arial"/>
                      </a:endParaRPr>
                    </a:p>
                  </a:txBody>
                  <a:tcPr marL="9525" marR="9525" marT="9525" marB="0" anchor="b"/>
                </a:tc>
                <a:tc>
                  <a:txBody>
                    <a:bodyPr/>
                    <a:lstStyle/>
                    <a:p>
                      <a:pPr algn="r" fontAlgn="b"/>
                      <a:r>
                        <a:rPr lang="fr-FR" sz="1000" u="none" strike="noStrike">
                          <a:effectLst/>
                        </a:rPr>
                        <a:t>20</a:t>
                      </a:r>
                      <a:endParaRPr lang="fr-FR" sz="1000" b="0" i="0" u="none" strike="noStrike">
                        <a:effectLst/>
                        <a:latin typeface="Arial"/>
                      </a:endParaRPr>
                    </a:p>
                  </a:txBody>
                  <a:tcPr marL="9525" marR="9525" marT="9525" marB="0" anchor="b"/>
                </a:tc>
                <a:tc>
                  <a:txBody>
                    <a:bodyPr/>
                    <a:lstStyle/>
                    <a:p>
                      <a:pPr algn="l" fontAlgn="b"/>
                      <a:r>
                        <a:rPr lang="fr-FR" sz="1000" u="none" strike="noStrike">
                          <a:effectLst/>
                        </a:rPr>
                        <a:t>-</a:t>
                      </a:r>
                      <a:endParaRPr lang="fr-FR" sz="1000" b="0" i="0" u="none" strike="noStrike">
                        <a:effectLst/>
                        <a:latin typeface="Arial"/>
                      </a:endParaRPr>
                    </a:p>
                  </a:txBody>
                  <a:tcPr marL="9525" marR="9525" marT="9525" marB="0" anchor="b"/>
                </a:tc>
                <a:tc>
                  <a:txBody>
                    <a:bodyPr/>
                    <a:lstStyle/>
                    <a:p>
                      <a:pPr algn="l" fontAlgn="b"/>
                      <a:r>
                        <a:rPr lang="fr-FR" sz="1000" u="none" strike="noStrike">
                          <a:effectLst/>
                        </a:rPr>
                        <a:t>22</a:t>
                      </a:r>
                      <a:endParaRPr lang="fr-FR" sz="1000" b="0" i="0" u="none" strike="noStrike">
                        <a:effectLst/>
                        <a:latin typeface="Arial"/>
                      </a:endParaRPr>
                    </a:p>
                  </a:txBody>
                  <a:tcPr marL="9525" marR="9525" marT="9525" marB="0" anchor="b"/>
                </a:tc>
                <a:tc>
                  <a:txBody>
                    <a:bodyPr/>
                    <a:lstStyle/>
                    <a:p>
                      <a:pPr algn="ctr" fontAlgn="b"/>
                      <a:r>
                        <a:rPr lang="fr-FR" sz="1000" u="none" strike="noStrike">
                          <a:effectLst/>
                        </a:rPr>
                        <a:t>50</a:t>
                      </a:r>
                      <a:endParaRPr lang="fr-FR" sz="1000" b="0" i="0" u="none" strike="noStrike">
                        <a:effectLst/>
                        <a:latin typeface="Arial"/>
                      </a:endParaRPr>
                    </a:p>
                  </a:txBody>
                  <a:tcPr marL="9525" marR="9525" marT="9525" marB="0" anchor="b"/>
                </a:tc>
                <a:tc>
                  <a:txBody>
                    <a:bodyPr/>
                    <a:lstStyle/>
                    <a:p>
                      <a:pPr algn="l" fontAlgn="b"/>
                      <a:endParaRPr lang="fr-FR" sz="1000" b="0" i="0" u="none" strike="noStrike">
                        <a:effectLst/>
                        <a:latin typeface="Arial"/>
                      </a:endParaRPr>
                    </a:p>
                  </a:txBody>
                  <a:tcPr marL="9525" marR="9525" marT="9525" marB="0" anchor="b"/>
                </a:tc>
                <a:tc>
                  <a:txBody>
                    <a:bodyPr/>
                    <a:lstStyle/>
                    <a:p>
                      <a:pPr algn="ctr" fontAlgn="b"/>
                      <a:r>
                        <a:rPr lang="fr-FR" sz="1000" u="none" strike="noStrike">
                          <a:effectLst/>
                        </a:rPr>
                        <a:t>19 850</a:t>
                      </a:r>
                      <a:endParaRPr lang="fr-FR" sz="1000" b="0" i="0" u="none" strike="noStrike">
                        <a:effectLst/>
                        <a:latin typeface="Arial"/>
                      </a:endParaRPr>
                    </a:p>
                  </a:txBody>
                  <a:tcPr marL="9525" marR="9525" marT="9525" marB="0" anchor="b"/>
                </a:tc>
                <a:tc>
                  <a:txBody>
                    <a:bodyPr/>
                    <a:lstStyle/>
                    <a:p>
                      <a:pPr algn="l" fontAlgn="b"/>
                      <a:r>
                        <a:rPr lang="fr-FR" sz="1000" u="none" strike="noStrike">
                          <a:effectLst/>
                        </a:rPr>
                        <a:t>-</a:t>
                      </a:r>
                      <a:endParaRPr lang="fr-FR" sz="1000" b="0" i="0" u="none" strike="noStrike">
                        <a:effectLst/>
                        <a:latin typeface="Arial"/>
                      </a:endParaRPr>
                    </a:p>
                  </a:txBody>
                  <a:tcPr marL="9525" marR="9525" marT="9525" marB="0" anchor="b"/>
                </a:tc>
                <a:tc>
                  <a:txBody>
                    <a:bodyPr/>
                    <a:lstStyle/>
                    <a:p>
                      <a:pPr algn="ctr" fontAlgn="b"/>
                      <a:r>
                        <a:rPr lang="fr-FR" sz="1000" u="none" strike="noStrike">
                          <a:effectLst/>
                        </a:rPr>
                        <a:t>21 100</a:t>
                      </a:r>
                      <a:endParaRPr lang="fr-FR" sz="1000" b="0" i="0" u="none" strike="noStrike">
                        <a:effectLst/>
                        <a:latin typeface="Arial"/>
                      </a:endParaRPr>
                    </a:p>
                  </a:txBody>
                  <a:tcPr marL="9525" marR="9525" marT="9525" marB="0" anchor="b"/>
                </a:tc>
                <a:tc>
                  <a:txBody>
                    <a:bodyPr/>
                    <a:lstStyle/>
                    <a:p>
                      <a:pPr algn="ctr" fontAlgn="b"/>
                      <a:r>
                        <a:rPr lang="fr-FR" sz="1000" u="none" strike="noStrike">
                          <a:effectLst/>
                        </a:rPr>
                        <a:t> </a:t>
                      </a:r>
                      <a:endParaRPr lang="fr-FR" sz="1000" b="0" i="1" u="none" strike="noStrike">
                        <a:solidFill>
                          <a:srgbClr val="FF0000"/>
                        </a:solidFill>
                        <a:effectLst/>
                        <a:latin typeface="Arial"/>
                      </a:endParaRPr>
                    </a:p>
                  </a:txBody>
                  <a:tcPr marL="9525" marR="9525" marT="9525" marB="0" anchor="b"/>
                </a:tc>
                <a:tc>
                  <a:txBody>
                    <a:bodyPr/>
                    <a:lstStyle/>
                    <a:p>
                      <a:pPr algn="ctr" fontAlgn="b"/>
                      <a:r>
                        <a:rPr lang="fr-FR" sz="1000" u="none" strike="noStrike">
                          <a:effectLst/>
                        </a:rPr>
                        <a:t> </a:t>
                      </a:r>
                      <a:endParaRPr lang="fr-FR" sz="1000" b="0" i="1" u="none" strike="noStrike">
                        <a:solidFill>
                          <a:srgbClr val="FF0000"/>
                        </a:solidFill>
                        <a:effectLst/>
                        <a:latin typeface="Arial"/>
                      </a:endParaRPr>
                    </a:p>
                  </a:txBody>
                  <a:tcPr marL="9525" marR="9525" marT="9525" marB="0" anchor="b"/>
                </a:tc>
                <a:extLst>
                  <a:ext uri="{0D108BD9-81ED-4DB2-BD59-A6C34878D82A}">
                    <a16:rowId xmlns="" xmlns:a16="http://schemas.microsoft.com/office/drawing/2014/main" val="10011"/>
                  </a:ext>
                </a:extLst>
              </a:tr>
              <a:tr h="171450">
                <a:tc>
                  <a:txBody>
                    <a:bodyPr/>
                    <a:lstStyle/>
                    <a:p>
                      <a:pPr algn="ctr" fontAlgn="b"/>
                      <a:r>
                        <a:rPr lang="fr-FR" sz="1000" u="none" strike="noStrike">
                          <a:effectLst/>
                        </a:rPr>
                        <a:t>22</a:t>
                      </a:r>
                      <a:endParaRPr lang="fr-FR" sz="1000" b="0" i="0" u="none" strike="noStrike">
                        <a:effectLst/>
                        <a:latin typeface="Arial"/>
                      </a:endParaRPr>
                    </a:p>
                  </a:txBody>
                  <a:tcPr marL="9525" marR="9525" marT="9525" marB="0" anchor="b"/>
                </a:tc>
                <a:tc>
                  <a:txBody>
                    <a:bodyPr/>
                    <a:lstStyle/>
                    <a:p>
                      <a:pPr algn="ctr" fontAlgn="b"/>
                      <a:r>
                        <a:rPr lang="fr-FR" sz="1000" u="none" strike="noStrike">
                          <a:effectLst/>
                        </a:rPr>
                        <a:t>21 100</a:t>
                      </a:r>
                      <a:endParaRPr lang="fr-FR" sz="1000" b="0" i="0" u="none" strike="noStrike">
                        <a:effectLst/>
                        <a:latin typeface="Arial"/>
                      </a:endParaRPr>
                    </a:p>
                  </a:txBody>
                  <a:tcPr marL="9525" marR="9525" marT="9525" marB="0" anchor="b"/>
                </a:tc>
                <a:tc>
                  <a:txBody>
                    <a:bodyPr/>
                    <a:lstStyle/>
                    <a:p>
                      <a:pPr algn="l" fontAlgn="b"/>
                      <a:endParaRPr lang="fr-FR" sz="1000" b="0" i="0" u="none" strike="noStrike">
                        <a:effectLst/>
                        <a:latin typeface="Arial"/>
                      </a:endParaRPr>
                    </a:p>
                  </a:txBody>
                  <a:tcPr marL="9525" marR="9525" marT="9525" marB="0" anchor="b"/>
                </a:tc>
                <a:tc>
                  <a:txBody>
                    <a:bodyPr/>
                    <a:lstStyle/>
                    <a:p>
                      <a:pPr algn="r" fontAlgn="b"/>
                      <a:r>
                        <a:rPr lang="fr-FR" sz="1000" u="none" strike="noStrike">
                          <a:effectLst/>
                        </a:rPr>
                        <a:t>22</a:t>
                      </a:r>
                      <a:endParaRPr lang="fr-FR" sz="1000" b="0" i="0" u="none" strike="noStrike">
                        <a:effectLst/>
                        <a:latin typeface="Arial"/>
                      </a:endParaRPr>
                    </a:p>
                  </a:txBody>
                  <a:tcPr marL="9525" marR="9525" marT="9525" marB="0" anchor="b"/>
                </a:tc>
                <a:tc>
                  <a:txBody>
                    <a:bodyPr/>
                    <a:lstStyle/>
                    <a:p>
                      <a:pPr algn="l" fontAlgn="b"/>
                      <a:r>
                        <a:rPr lang="fr-FR" sz="1000" u="none" strike="noStrike">
                          <a:effectLst/>
                        </a:rPr>
                        <a:t>-</a:t>
                      </a:r>
                      <a:endParaRPr lang="fr-FR" sz="1000" b="0" i="0" u="none" strike="noStrike">
                        <a:effectLst/>
                        <a:latin typeface="Arial"/>
                      </a:endParaRPr>
                    </a:p>
                  </a:txBody>
                  <a:tcPr marL="9525" marR="9525" marT="9525" marB="0" anchor="b"/>
                </a:tc>
                <a:tc>
                  <a:txBody>
                    <a:bodyPr/>
                    <a:lstStyle/>
                    <a:p>
                      <a:pPr algn="l" fontAlgn="b"/>
                      <a:r>
                        <a:rPr lang="fr-FR" sz="1000" u="none" strike="noStrike">
                          <a:effectLst/>
                        </a:rPr>
                        <a:t>24</a:t>
                      </a:r>
                      <a:endParaRPr lang="fr-FR" sz="1000" b="0" i="0" u="none" strike="noStrike">
                        <a:effectLst/>
                        <a:latin typeface="Arial"/>
                      </a:endParaRPr>
                    </a:p>
                  </a:txBody>
                  <a:tcPr marL="9525" marR="9525" marT="9525" marB="0" anchor="b"/>
                </a:tc>
                <a:tc>
                  <a:txBody>
                    <a:bodyPr/>
                    <a:lstStyle/>
                    <a:p>
                      <a:pPr algn="ctr" fontAlgn="b"/>
                      <a:r>
                        <a:rPr lang="fr-FR" sz="1000" u="none" strike="noStrike">
                          <a:effectLst/>
                        </a:rPr>
                        <a:t>42</a:t>
                      </a:r>
                      <a:endParaRPr lang="fr-FR" sz="1000" b="0" i="0" u="none" strike="noStrike">
                        <a:effectLst/>
                        <a:latin typeface="Arial"/>
                      </a:endParaRPr>
                    </a:p>
                  </a:txBody>
                  <a:tcPr marL="9525" marR="9525" marT="9525" marB="0" anchor="b"/>
                </a:tc>
                <a:tc>
                  <a:txBody>
                    <a:bodyPr/>
                    <a:lstStyle/>
                    <a:p>
                      <a:pPr algn="l" fontAlgn="b"/>
                      <a:endParaRPr lang="fr-FR" sz="1000" b="0" i="0" u="none" strike="noStrike">
                        <a:effectLst/>
                        <a:latin typeface="Arial"/>
                      </a:endParaRPr>
                    </a:p>
                  </a:txBody>
                  <a:tcPr marL="9525" marR="9525" marT="9525" marB="0" anchor="b"/>
                </a:tc>
                <a:tc>
                  <a:txBody>
                    <a:bodyPr/>
                    <a:lstStyle/>
                    <a:p>
                      <a:pPr algn="ctr" fontAlgn="b"/>
                      <a:r>
                        <a:rPr lang="fr-FR" sz="1000" u="none" strike="noStrike">
                          <a:effectLst/>
                        </a:rPr>
                        <a:t>21 100</a:t>
                      </a:r>
                      <a:endParaRPr lang="fr-FR" sz="1000" b="0" i="0" u="none" strike="noStrike">
                        <a:effectLst/>
                        <a:latin typeface="Arial"/>
                      </a:endParaRPr>
                    </a:p>
                  </a:txBody>
                  <a:tcPr marL="9525" marR="9525" marT="9525" marB="0" anchor="b"/>
                </a:tc>
                <a:tc>
                  <a:txBody>
                    <a:bodyPr/>
                    <a:lstStyle/>
                    <a:p>
                      <a:pPr algn="l" fontAlgn="b"/>
                      <a:r>
                        <a:rPr lang="fr-FR" sz="1000" u="none" strike="noStrike">
                          <a:effectLst/>
                        </a:rPr>
                        <a:t>-</a:t>
                      </a:r>
                      <a:endParaRPr lang="fr-FR" sz="1000" b="0" i="0" u="none" strike="noStrike">
                        <a:effectLst/>
                        <a:latin typeface="Arial"/>
                      </a:endParaRPr>
                    </a:p>
                  </a:txBody>
                  <a:tcPr marL="9525" marR="9525" marT="9525" marB="0" anchor="b"/>
                </a:tc>
                <a:tc>
                  <a:txBody>
                    <a:bodyPr/>
                    <a:lstStyle/>
                    <a:p>
                      <a:pPr algn="ctr" fontAlgn="b"/>
                      <a:r>
                        <a:rPr lang="fr-FR" sz="1000" u="none" strike="noStrike">
                          <a:effectLst/>
                        </a:rPr>
                        <a:t>23200</a:t>
                      </a:r>
                      <a:endParaRPr lang="fr-FR" sz="1000" b="0" i="0" u="none" strike="noStrike">
                        <a:effectLst/>
                        <a:latin typeface="Arial"/>
                      </a:endParaRPr>
                    </a:p>
                  </a:txBody>
                  <a:tcPr marL="9525" marR="9525" marT="9525" marB="0" anchor="b"/>
                </a:tc>
                <a:tc>
                  <a:txBody>
                    <a:bodyPr/>
                    <a:lstStyle/>
                    <a:p>
                      <a:pPr algn="ctr" fontAlgn="b"/>
                      <a:r>
                        <a:rPr lang="fr-FR" sz="1000" u="none" strike="noStrike">
                          <a:effectLst/>
                        </a:rPr>
                        <a:t> </a:t>
                      </a:r>
                      <a:endParaRPr lang="fr-FR" sz="1000" b="0" i="1" u="none" strike="noStrike">
                        <a:solidFill>
                          <a:srgbClr val="FF0000"/>
                        </a:solidFill>
                        <a:effectLst/>
                        <a:latin typeface="Arial"/>
                      </a:endParaRPr>
                    </a:p>
                  </a:txBody>
                  <a:tcPr marL="9525" marR="9525" marT="9525" marB="0" anchor="b"/>
                </a:tc>
                <a:tc>
                  <a:txBody>
                    <a:bodyPr/>
                    <a:lstStyle/>
                    <a:p>
                      <a:pPr algn="ctr" fontAlgn="b"/>
                      <a:r>
                        <a:rPr lang="fr-FR" sz="1000" u="none" strike="noStrike">
                          <a:effectLst/>
                        </a:rPr>
                        <a:t> </a:t>
                      </a:r>
                      <a:endParaRPr lang="fr-FR" sz="1000" b="0" i="1" u="none" strike="noStrike">
                        <a:solidFill>
                          <a:srgbClr val="FF0000"/>
                        </a:solidFill>
                        <a:effectLst/>
                        <a:latin typeface="Arial"/>
                      </a:endParaRPr>
                    </a:p>
                  </a:txBody>
                  <a:tcPr marL="9525" marR="9525" marT="9525" marB="0" anchor="b"/>
                </a:tc>
                <a:extLst>
                  <a:ext uri="{0D108BD9-81ED-4DB2-BD59-A6C34878D82A}">
                    <a16:rowId xmlns="" xmlns:a16="http://schemas.microsoft.com/office/drawing/2014/main" val="10012"/>
                  </a:ext>
                </a:extLst>
              </a:tr>
              <a:tr h="171450">
                <a:tc>
                  <a:txBody>
                    <a:bodyPr/>
                    <a:lstStyle/>
                    <a:p>
                      <a:pPr algn="ctr" fontAlgn="b"/>
                      <a:r>
                        <a:rPr lang="fr-FR" sz="1000" u="none" strike="noStrike">
                          <a:effectLst/>
                        </a:rPr>
                        <a:t>24</a:t>
                      </a:r>
                      <a:endParaRPr lang="fr-FR" sz="1000" b="0" i="0" u="none" strike="noStrike">
                        <a:effectLst/>
                        <a:latin typeface="Arial"/>
                      </a:endParaRPr>
                    </a:p>
                  </a:txBody>
                  <a:tcPr marL="9525" marR="9525" marT="9525" marB="0" anchor="b"/>
                </a:tc>
                <a:tc>
                  <a:txBody>
                    <a:bodyPr/>
                    <a:lstStyle/>
                    <a:p>
                      <a:pPr algn="ctr" fontAlgn="b"/>
                      <a:r>
                        <a:rPr lang="fr-FR" sz="1000" u="none" strike="noStrike">
                          <a:effectLst/>
                        </a:rPr>
                        <a:t>23200</a:t>
                      </a:r>
                      <a:endParaRPr lang="fr-FR" sz="1000" b="0" i="0" u="none" strike="noStrike">
                        <a:effectLst/>
                        <a:latin typeface="Arial"/>
                      </a:endParaRPr>
                    </a:p>
                  </a:txBody>
                  <a:tcPr marL="9525" marR="9525" marT="9525" marB="0" anchor="b"/>
                </a:tc>
                <a:tc>
                  <a:txBody>
                    <a:bodyPr/>
                    <a:lstStyle/>
                    <a:p>
                      <a:pPr algn="l" fontAlgn="b"/>
                      <a:endParaRPr lang="fr-FR" sz="1000" b="0" i="0" u="none" strike="noStrike">
                        <a:effectLst/>
                        <a:latin typeface="Arial"/>
                      </a:endParaRPr>
                    </a:p>
                  </a:txBody>
                  <a:tcPr marL="9525" marR="9525" marT="9525" marB="0" anchor="b"/>
                </a:tc>
                <a:tc>
                  <a:txBody>
                    <a:bodyPr/>
                    <a:lstStyle/>
                    <a:p>
                      <a:pPr algn="l" fontAlgn="b"/>
                      <a:endParaRPr lang="fr-FR" sz="1000" b="0" i="0" u="none" strike="noStrike">
                        <a:effectLst/>
                        <a:latin typeface="Arial"/>
                      </a:endParaRPr>
                    </a:p>
                  </a:txBody>
                  <a:tcPr marL="9525" marR="9525" marT="9525" marB="0" anchor="b"/>
                </a:tc>
                <a:tc>
                  <a:txBody>
                    <a:bodyPr/>
                    <a:lstStyle/>
                    <a:p>
                      <a:pPr algn="l" fontAlgn="b"/>
                      <a:endParaRPr lang="fr-FR" sz="1000" b="0" i="0" u="none" strike="noStrike">
                        <a:effectLst/>
                        <a:latin typeface="Arial"/>
                      </a:endParaRPr>
                    </a:p>
                  </a:txBody>
                  <a:tcPr marL="9525" marR="9525" marT="9525" marB="0" anchor="b"/>
                </a:tc>
                <a:tc>
                  <a:txBody>
                    <a:bodyPr/>
                    <a:lstStyle/>
                    <a:p>
                      <a:pPr algn="l" fontAlgn="b"/>
                      <a:endParaRPr lang="fr-FR" sz="1000" b="0" i="0" u="none" strike="noStrike">
                        <a:effectLst/>
                        <a:latin typeface="Arial"/>
                      </a:endParaRPr>
                    </a:p>
                  </a:txBody>
                  <a:tcPr marL="9525" marR="9525" marT="9525" marB="0" anchor="b"/>
                </a:tc>
                <a:tc>
                  <a:txBody>
                    <a:bodyPr/>
                    <a:lstStyle/>
                    <a:p>
                      <a:pPr algn="l" fontAlgn="b"/>
                      <a:endParaRPr lang="fr-FR" sz="1000" b="0" i="0" u="none" strike="noStrike">
                        <a:effectLst/>
                        <a:latin typeface="Arial"/>
                      </a:endParaRPr>
                    </a:p>
                  </a:txBody>
                  <a:tcPr marL="9525" marR="9525" marT="9525" marB="0" anchor="b"/>
                </a:tc>
                <a:tc>
                  <a:txBody>
                    <a:bodyPr/>
                    <a:lstStyle/>
                    <a:p>
                      <a:pPr algn="l" fontAlgn="b"/>
                      <a:endParaRPr lang="fr-FR" sz="1000" b="0" i="0" u="none" strike="noStrike">
                        <a:effectLst/>
                        <a:latin typeface="Arial"/>
                      </a:endParaRPr>
                    </a:p>
                  </a:txBody>
                  <a:tcPr marL="9525" marR="9525" marT="9525" marB="0" anchor="b"/>
                </a:tc>
                <a:tc>
                  <a:txBody>
                    <a:bodyPr/>
                    <a:lstStyle/>
                    <a:p>
                      <a:pPr algn="l" fontAlgn="b"/>
                      <a:endParaRPr lang="fr-FR" sz="1000" b="0" i="0" u="none" strike="noStrike">
                        <a:effectLst/>
                        <a:latin typeface="Arial"/>
                      </a:endParaRPr>
                    </a:p>
                  </a:txBody>
                  <a:tcPr marL="9525" marR="9525" marT="9525" marB="0" anchor="b"/>
                </a:tc>
                <a:tc>
                  <a:txBody>
                    <a:bodyPr/>
                    <a:lstStyle/>
                    <a:p>
                      <a:pPr algn="l" fontAlgn="b"/>
                      <a:endParaRPr lang="fr-FR" sz="1000" b="0" i="0" u="none" strike="noStrike">
                        <a:effectLst/>
                        <a:latin typeface="Arial"/>
                      </a:endParaRPr>
                    </a:p>
                  </a:txBody>
                  <a:tcPr marL="9525" marR="9525" marT="9525" marB="0" anchor="b"/>
                </a:tc>
                <a:tc>
                  <a:txBody>
                    <a:bodyPr/>
                    <a:lstStyle/>
                    <a:p>
                      <a:pPr algn="l" fontAlgn="b"/>
                      <a:endParaRPr lang="fr-FR" sz="1000" b="0" i="0" u="none" strike="noStrike">
                        <a:effectLst/>
                        <a:latin typeface="Arial"/>
                      </a:endParaRPr>
                    </a:p>
                  </a:txBody>
                  <a:tcPr marL="9525" marR="9525" marT="9525" marB="0" anchor="b"/>
                </a:tc>
                <a:tc>
                  <a:txBody>
                    <a:bodyPr/>
                    <a:lstStyle/>
                    <a:p>
                      <a:pPr algn="l" fontAlgn="b"/>
                      <a:endParaRPr lang="fr-FR" sz="1000" b="0" i="0" u="none" strike="noStrike">
                        <a:effectLst/>
                        <a:latin typeface="Arial"/>
                      </a:endParaRPr>
                    </a:p>
                  </a:txBody>
                  <a:tcPr marL="9525" marR="9525" marT="9525" marB="0" anchor="b"/>
                </a:tc>
                <a:tc>
                  <a:txBody>
                    <a:bodyPr/>
                    <a:lstStyle/>
                    <a:p>
                      <a:pPr algn="l" fontAlgn="b"/>
                      <a:endParaRPr lang="fr-FR" sz="1000" b="0" i="0" u="none" strike="noStrike" dirty="0">
                        <a:effectLst/>
                        <a:latin typeface="Arial"/>
                      </a:endParaRPr>
                    </a:p>
                  </a:txBody>
                  <a:tcPr marL="9525" marR="9525" marT="9525" marB="0" anchor="b"/>
                </a:tc>
                <a:extLst>
                  <a:ext uri="{0D108BD9-81ED-4DB2-BD59-A6C34878D82A}">
                    <a16:rowId xmlns="" xmlns:a16="http://schemas.microsoft.com/office/drawing/2014/main" val="10013"/>
                  </a:ext>
                </a:extLst>
              </a:tr>
            </a:tbl>
          </a:graphicData>
        </a:graphic>
      </p:graphicFrame>
    </p:spTree>
    <p:extLst>
      <p:ext uri="{BB962C8B-B14F-4D97-AF65-F5344CB8AC3E}">
        <p14:creationId xmlns:p14="http://schemas.microsoft.com/office/powerpoint/2010/main" val="286544605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9" name="Text Box 5"/>
          <p:cNvSpPr txBox="1">
            <a:spLocks noChangeArrowheads="1"/>
          </p:cNvSpPr>
          <p:nvPr/>
        </p:nvSpPr>
        <p:spPr bwMode="auto">
          <a:xfrm>
            <a:off x="5795963" y="5589588"/>
            <a:ext cx="2900362" cy="755650"/>
          </a:xfrm>
          <a:prstGeom prst="rect">
            <a:avLst/>
          </a:prstGeom>
          <a:solidFill>
            <a:schemeClr val="bg1"/>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fr-FR" sz="1400" b="0"/>
              <a:t>Marges continentales 18.2%</a:t>
            </a:r>
          </a:p>
          <a:p>
            <a:pPr algn="ctr"/>
            <a:r>
              <a:rPr lang="fr-FR" sz="1400" b="0"/>
              <a:t>Bassins profonds : 52.6%</a:t>
            </a:r>
          </a:p>
          <a:p>
            <a:pPr algn="ctr"/>
            <a:r>
              <a:rPr lang="fr-FR" sz="1400" b="0"/>
              <a:t>Total : 70.8%</a:t>
            </a:r>
          </a:p>
        </p:txBody>
      </p:sp>
      <p:sp>
        <p:nvSpPr>
          <p:cNvPr id="21512" name="Rectangle 8"/>
          <p:cNvSpPr>
            <a:spLocks noChangeArrowheads="1"/>
          </p:cNvSpPr>
          <p:nvPr/>
        </p:nvSpPr>
        <p:spPr bwMode="auto">
          <a:xfrm>
            <a:off x="468313" y="6171083"/>
            <a:ext cx="576262" cy="215900"/>
          </a:xfrm>
          <a:prstGeom prst="rect">
            <a:avLst/>
          </a:prstGeom>
          <a:solidFill>
            <a:srgbClr val="004DA8"/>
          </a:solidFill>
          <a:ln w="9525">
            <a:solidFill>
              <a:schemeClr val="tx1"/>
            </a:solidFill>
            <a:miter lim="800000"/>
            <a:headEnd/>
            <a:tailEnd/>
          </a:ln>
          <a:effectLst/>
          <a:extLst/>
        </p:spPr>
        <p:txBody>
          <a:bodyPr wrap="none" anchor="ctr"/>
          <a:lstStyle/>
          <a:p>
            <a:endParaRPr lang="fr-FR"/>
          </a:p>
        </p:txBody>
      </p:sp>
      <p:sp>
        <p:nvSpPr>
          <p:cNvPr id="21515" name="Rectangle 11"/>
          <p:cNvSpPr>
            <a:spLocks noChangeArrowheads="1"/>
          </p:cNvSpPr>
          <p:nvPr/>
        </p:nvSpPr>
        <p:spPr bwMode="auto">
          <a:xfrm>
            <a:off x="468313" y="5734050"/>
            <a:ext cx="576262" cy="215900"/>
          </a:xfrm>
          <a:prstGeom prst="rect">
            <a:avLst/>
          </a:prstGeom>
          <a:solidFill>
            <a:srgbClr val="FF0000"/>
          </a:solidFill>
          <a:ln w="9525">
            <a:solidFill>
              <a:schemeClr val="tx1"/>
            </a:solidFill>
            <a:miter lim="800000"/>
            <a:headEnd/>
            <a:tailEnd/>
          </a:ln>
          <a:effectLst/>
          <a:extLst/>
        </p:spPr>
        <p:txBody>
          <a:bodyPr wrap="none" anchor="ctr"/>
          <a:lstStyle/>
          <a:p>
            <a:endParaRPr lang="fr-FR"/>
          </a:p>
        </p:txBody>
      </p:sp>
      <p:sp>
        <p:nvSpPr>
          <p:cNvPr id="21516" name="Text Box 12"/>
          <p:cNvSpPr txBox="1">
            <a:spLocks noChangeArrowheads="1"/>
          </p:cNvSpPr>
          <p:nvPr/>
        </p:nvSpPr>
        <p:spPr bwMode="auto">
          <a:xfrm>
            <a:off x="1116013" y="5661025"/>
            <a:ext cx="10096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FR" b="0">
                <a:latin typeface="Times New Roman" pitchFamily="18" charset="0"/>
              </a:rPr>
              <a:t>0 - 200m</a:t>
            </a:r>
          </a:p>
        </p:txBody>
      </p:sp>
      <p:sp>
        <p:nvSpPr>
          <p:cNvPr id="21517" name="Text Box 13"/>
          <p:cNvSpPr txBox="1">
            <a:spLocks noChangeArrowheads="1"/>
          </p:cNvSpPr>
          <p:nvPr/>
        </p:nvSpPr>
        <p:spPr bwMode="auto">
          <a:xfrm>
            <a:off x="1116013" y="6093296"/>
            <a:ext cx="1062037"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FR" b="0">
                <a:latin typeface="Times New Roman" pitchFamily="18" charset="0"/>
              </a:rPr>
              <a:t>&gt; 4 000m</a:t>
            </a:r>
          </a:p>
        </p:txBody>
      </p:sp>
      <p:sp>
        <p:nvSpPr>
          <p:cNvPr id="11" name="Text Box 7"/>
          <p:cNvSpPr txBox="1">
            <a:spLocks noChangeArrowheads="1"/>
          </p:cNvSpPr>
          <p:nvPr/>
        </p:nvSpPr>
        <p:spPr bwMode="auto">
          <a:xfrm>
            <a:off x="0" y="-27384"/>
            <a:ext cx="9144000" cy="332656"/>
          </a:xfrm>
          <a:prstGeom prst="rect">
            <a:avLst/>
          </a:prstGeom>
          <a:gradFill rotWithShape="0">
            <a:gsLst>
              <a:gs pos="78000">
                <a:srgbClr val="443A31"/>
              </a:gs>
              <a:gs pos="100000">
                <a:srgbClr val="009DE0"/>
              </a:gs>
            </a:gsLst>
            <a:lin ang="0" scaled="1"/>
          </a:gradFill>
          <a:ln w="9525">
            <a:noFill/>
            <a:miter lim="800000"/>
            <a:headEnd/>
            <a:tailEnd/>
          </a:ln>
          <a:effectLst/>
        </p:spPr>
        <p:txBody>
          <a:bodyPr wrap="none" anchor="ctr"/>
          <a:lstStyle/>
          <a:p>
            <a:pPr defTabSz="787400">
              <a:spcBef>
                <a:spcPct val="50000"/>
              </a:spcBef>
              <a:tabLst>
                <a:tab pos="8380413" algn="l"/>
                <a:tab pos="8482013" algn="l"/>
              </a:tabLst>
              <a:defRPr/>
            </a:pPr>
            <a:r>
              <a:rPr lang="fr-FR" sz="1600" dirty="0">
                <a:solidFill>
                  <a:schemeClr val="bg1"/>
                </a:solidFill>
                <a:latin typeface="OpenDyslexic" pitchFamily="50" charset="0"/>
              </a:rPr>
              <a:t>Généralités sur les bassins océaniques</a:t>
            </a:r>
            <a:r>
              <a:rPr lang="fr-FR" sz="800" dirty="0">
                <a:solidFill>
                  <a:schemeClr val="bg1"/>
                </a:solidFill>
              </a:rPr>
              <a:t>	 </a:t>
            </a:r>
            <a:endParaRPr lang="fr-FR" sz="800" dirty="0">
              <a:solidFill>
                <a:srgbClr val="331910"/>
              </a:solidFill>
              <a:latin typeface="Arial Black" panose="020B0A04020102020204" pitchFamily="34" charset="0"/>
            </a:endParaRPr>
          </a:p>
        </p:txBody>
      </p:sp>
      <p:pic>
        <p:nvPicPr>
          <p:cNvPr id="2" name="Imag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95074"/>
            <a:ext cx="9144000" cy="4762118"/>
          </a:xfrm>
          <a:prstGeom prst="rect">
            <a:avLst/>
          </a:prstGeom>
        </p:spPr>
      </p:pic>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au 1"/>
          <p:cNvGraphicFramePr>
            <a:graphicFrameLocks noGrp="1"/>
          </p:cNvGraphicFramePr>
          <p:nvPr>
            <p:extLst>
              <p:ext uri="{D42A27DB-BD31-4B8C-83A1-F6EECF244321}">
                <p14:modId xmlns:p14="http://schemas.microsoft.com/office/powerpoint/2010/main" val="752399094"/>
              </p:ext>
            </p:extLst>
          </p:nvPr>
        </p:nvGraphicFramePr>
        <p:xfrm>
          <a:off x="1403648" y="908720"/>
          <a:ext cx="6616702" cy="2781300"/>
        </p:xfrm>
        <a:graphic>
          <a:graphicData uri="http://schemas.openxmlformats.org/drawingml/2006/table">
            <a:tbl>
              <a:tblPr>
                <a:tableStyleId>{5C22544A-7EE6-4342-B048-85BDC9FD1C3A}</a:tableStyleId>
              </a:tblPr>
              <a:tblGrid>
                <a:gridCol w="761635">
                  <a:extLst>
                    <a:ext uri="{9D8B030D-6E8A-4147-A177-3AD203B41FA5}">
                      <a16:colId xmlns="" xmlns:a16="http://schemas.microsoft.com/office/drawing/2014/main" val="20000"/>
                    </a:ext>
                  </a:extLst>
                </a:gridCol>
                <a:gridCol w="761635">
                  <a:extLst>
                    <a:ext uri="{9D8B030D-6E8A-4147-A177-3AD203B41FA5}">
                      <a16:colId xmlns="" xmlns:a16="http://schemas.microsoft.com/office/drawing/2014/main" val="20001"/>
                    </a:ext>
                  </a:extLst>
                </a:gridCol>
                <a:gridCol w="152327">
                  <a:extLst>
                    <a:ext uri="{9D8B030D-6E8A-4147-A177-3AD203B41FA5}">
                      <a16:colId xmlns="" xmlns:a16="http://schemas.microsoft.com/office/drawing/2014/main" val="20002"/>
                    </a:ext>
                  </a:extLst>
                </a:gridCol>
                <a:gridCol w="304654">
                  <a:extLst>
                    <a:ext uri="{9D8B030D-6E8A-4147-A177-3AD203B41FA5}">
                      <a16:colId xmlns="" xmlns:a16="http://schemas.microsoft.com/office/drawing/2014/main" val="20003"/>
                    </a:ext>
                  </a:extLst>
                </a:gridCol>
                <a:gridCol w="104725">
                  <a:extLst>
                    <a:ext uri="{9D8B030D-6E8A-4147-A177-3AD203B41FA5}">
                      <a16:colId xmlns="" xmlns:a16="http://schemas.microsoft.com/office/drawing/2014/main" val="20004"/>
                    </a:ext>
                  </a:extLst>
                </a:gridCol>
                <a:gridCol w="485542">
                  <a:extLst>
                    <a:ext uri="{9D8B030D-6E8A-4147-A177-3AD203B41FA5}">
                      <a16:colId xmlns="" xmlns:a16="http://schemas.microsoft.com/office/drawing/2014/main" val="20005"/>
                    </a:ext>
                  </a:extLst>
                </a:gridCol>
                <a:gridCol w="1015513">
                  <a:extLst>
                    <a:ext uri="{9D8B030D-6E8A-4147-A177-3AD203B41FA5}">
                      <a16:colId xmlns="" xmlns:a16="http://schemas.microsoft.com/office/drawing/2014/main" val="20006"/>
                    </a:ext>
                  </a:extLst>
                </a:gridCol>
                <a:gridCol w="180888">
                  <a:extLst>
                    <a:ext uri="{9D8B030D-6E8A-4147-A177-3AD203B41FA5}">
                      <a16:colId xmlns="" xmlns:a16="http://schemas.microsoft.com/office/drawing/2014/main" val="20007"/>
                    </a:ext>
                  </a:extLst>
                </a:gridCol>
                <a:gridCol w="437940">
                  <a:extLst>
                    <a:ext uri="{9D8B030D-6E8A-4147-A177-3AD203B41FA5}">
                      <a16:colId xmlns="" xmlns:a16="http://schemas.microsoft.com/office/drawing/2014/main" val="20008"/>
                    </a:ext>
                  </a:extLst>
                </a:gridCol>
                <a:gridCol w="104725">
                  <a:extLst>
                    <a:ext uri="{9D8B030D-6E8A-4147-A177-3AD203B41FA5}">
                      <a16:colId xmlns="" xmlns:a16="http://schemas.microsoft.com/office/drawing/2014/main" val="20009"/>
                    </a:ext>
                  </a:extLst>
                </a:gridCol>
                <a:gridCol w="437940">
                  <a:extLst>
                    <a:ext uri="{9D8B030D-6E8A-4147-A177-3AD203B41FA5}">
                      <a16:colId xmlns="" xmlns:a16="http://schemas.microsoft.com/office/drawing/2014/main" val="20010"/>
                    </a:ext>
                  </a:extLst>
                </a:gridCol>
                <a:gridCol w="926655">
                  <a:extLst>
                    <a:ext uri="{9D8B030D-6E8A-4147-A177-3AD203B41FA5}">
                      <a16:colId xmlns="" xmlns:a16="http://schemas.microsoft.com/office/drawing/2014/main" val="20011"/>
                    </a:ext>
                  </a:extLst>
                </a:gridCol>
                <a:gridCol w="942523">
                  <a:extLst>
                    <a:ext uri="{9D8B030D-6E8A-4147-A177-3AD203B41FA5}">
                      <a16:colId xmlns="" xmlns:a16="http://schemas.microsoft.com/office/drawing/2014/main" val="20012"/>
                    </a:ext>
                  </a:extLst>
                </a:gridCol>
              </a:tblGrid>
              <a:tr h="657225">
                <a:tc>
                  <a:txBody>
                    <a:bodyPr/>
                    <a:lstStyle/>
                    <a:p>
                      <a:pPr algn="ctr" fontAlgn="t"/>
                      <a:r>
                        <a:rPr lang="fr-FR" sz="1000" u="none" strike="noStrike" dirty="0">
                          <a:effectLst/>
                        </a:rPr>
                        <a:t>Profondeur (m)</a:t>
                      </a:r>
                      <a:endParaRPr lang="fr-FR" sz="1000" b="1" i="0" u="none" strike="noStrike" dirty="0">
                        <a:effectLst/>
                        <a:latin typeface="Arial"/>
                      </a:endParaRPr>
                    </a:p>
                  </a:txBody>
                  <a:tcPr marL="9525" marR="9525" marT="9525" marB="0"/>
                </a:tc>
                <a:tc>
                  <a:txBody>
                    <a:bodyPr/>
                    <a:lstStyle/>
                    <a:p>
                      <a:pPr algn="ctr" fontAlgn="t"/>
                      <a:r>
                        <a:rPr lang="fr-FR" sz="1000" u="none" strike="noStrike">
                          <a:effectLst/>
                        </a:rPr>
                        <a:t>Age(ans BP)</a:t>
                      </a:r>
                      <a:endParaRPr lang="fr-FR" sz="1000" b="1" i="0" u="none" strike="noStrike">
                        <a:effectLst/>
                        <a:latin typeface="Arial"/>
                      </a:endParaRPr>
                    </a:p>
                  </a:txBody>
                  <a:tcPr marL="9525" marR="9525" marT="9525" marB="0"/>
                </a:tc>
                <a:tc>
                  <a:txBody>
                    <a:bodyPr/>
                    <a:lstStyle/>
                    <a:p>
                      <a:pPr algn="l" fontAlgn="b"/>
                      <a:endParaRPr lang="fr-FR" sz="1000" b="1" i="0" u="none" strike="noStrike">
                        <a:effectLst/>
                        <a:latin typeface="Arial"/>
                      </a:endParaRPr>
                    </a:p>
                  </a:txBody>
                  <a:tcPr marL="9525" marR="9525" marT="9525" marB="0" anchor="b"/>
                </a:tc>
                <a:tc gridSpan="3">
                  <a:txBody>
                    <a:bodyPr/>
                    <a:lstStyle/>
                    <a:p>
                      <a:pPr algn="ctr" fontAlgn="t"/>
                      <a:r>
                        <a:rPr lang="fr-FR" sz="1000" u="none" strike="noStrike">
                          <a:effectLst/>
                        </a:rPr>
                        <a:t>Profondeur (m)</a:t>
                      </a:r>
                      <a:endParaRPr lang="fr-FR" sz="1000" b="1" i="0" u="none" strike="noStrike">
                        <a:effectLst/>
                        <a:latin typeface="Arial"/>
                      </a:endParaRPr>
                    </a:p>
                  </a:txBody>
                  <a:tcPr marL="9525" marR="9525" marT="9525" marB="0"/>
                </a:tc>
                <a:tc hMerge="1">
                  <a:txBody>
                    <a:bodyPr/>
                    <a:lstStyle/>
                    <a:p>
                      <a:endParaRPr lang="fr-FR"/>
                    </a:p>
                  </a:txBody>
                  <a:tcPr/>
                </a:tc>
                <a:tc hMerge="1">
                  <a:txBody>
                    <a:bodyPr/>
                    <a:lstStyle/>
                    <a:p>
                      <a:endParaRPr lang="fr-FR"/>
                    </a:p>
                  </a:txBody>
                  <a:tcPr/>
                </a:tc>
                <a:tc>
                  <a:txBody>
                    <a:bodyPr/>
                    <a:lstStyle/>
                    <a:p>
                      <a:pPr algn="ctr" fontAlgn="t"/>
                      <a:r>
                        <a:rPr lang="fr-FR" sz="1000" u="none" strike="noStrike" dirty="0">
                          <a:effectLst/>
                        </a:rPr>
                        <a:t>Nombre de turbidites déposées dans cet intervalle</a:t>
                      </a:r>
                      <a:endParaRPr lang="fr-FR" sz="1000" b="1" i="0" u="none" strike="noStrike" dirty="0">
                        <a:effectLst/>
                        <a:latin typeface="Arial"/>
                      </a:endParaRPr>
                    </a:p>
                  </a:txBody>
                  <a:tcPr marL="9525" marR="9525" marT="9525" marB="0"/>
                </a:tc>
                <a:tc>
                  <a:txBody>
                    <a:bodyPr/>
                    <a:lstStyle/>
                    <a:p>
                      <a:pPr algn="l" fontAlgn="b"/>
                      <a:endParaRPr lang="fr-FR" sz="1000" b="1" i="0" u="none" strike="noStrike">
                        <a:effectLst/>
                        <a:latin typeface="Arial"/>
                      </a:endParaRPr>
                    </a:p>
                  </a:txBody>
                  <a:tcPr marL="9525" marR="9525" marT="9525" marB="0" anchor="b"/>
                </a:tc>
                <a:tc gridSpan="3">
                  <a:txBody>
                    <a:bodyPr/>
                    <a:lstStyle/>
                    <a:p>
                      <a:pPr algn="ctr" fontAlgn="t"/>
                      <a:r>
                        <a:rPr lang="fr-FR" sz="1000" u="none" strike="noStrike">
                          <a:effectLst/>
                        </a:rPr>
                        <a:t>Age (ans BP)</a:t>
                      </a:r>
                      <a:endParaRPr lang="fr-FR" sz="1000" b="1" i="0" u="none" strike="noStrike">
                        <a:effectLst/>
                        <a:latin typeface="Arial"/>
                      </a:endParaRPr>
                    </a:p>
                  </a:txBody>
                  <a:tcPr marL="9525" marR="9525" marT="9525" marB="0"/>
                </a:tc>
                <a:tc hMerge="1">
                  <a:txBody>
                    <a:bodyPr/>
                    <a:lstStyle/>
                    <a:p>
                      <a:endParaRPr lang="fr-FR"/>
                    </a:p>
                  </a:txBody>
                  <a:tcPr/>
                </a:tc>
                <a:tc hMerge="1">
                  <a:txBody>
                    <a:bodyPr/>
                    <a:lstStyle/>
                    <a:p>
                      <a:endParaRPr lang="fr-FR"/>
                    </a:p>
                  </a:txBody>
                  <a:tcPr/>
                </a:tc>
                <a:tc>
                  <a:txBody>
                    <a:bodyPr/>
                    <a:lstStyle/>
                    <a:p>
                      <a:pPr algn="ctr" fontAlgn="t"/>
                      <a:r>
                        <a:rPr lang="fr-FR" sz="1000" u="none" strike="noStrike">
                          <a:effectLst/>
                        </a:rPr>
                        <a:t>Taux de sédimentation (cm/1000ans)</a:t>
                      </a:r>
                      <a:endParaRPr lang="fr-FR" sz="1000" b="1" i="0" u="none" strike="noStrike">
                        <a:effectLst/>
                        <a:latin typeface="Arial"/>
                      </a:endParaRPr>
                    </a:p>
                  </a:txBody>
                  <a:tcPr marL="9525" marR="9525" marT="9525" marB="0"/>
                </a:tc>
                <a:tc>
                  <a:txBody>
                    <a:bodyPr/>
                    <a:lstStyle/>
                    <a:p>
                      <a:pPr algn="ctr" fontAlgn="t"/>
                      <a:r>
                        <a:rPr lang="fr-FR" sz="1000" u="none" strike="noStrike">
                          <a:effectLst/>
                        </a:rPr>
                        <a:t>Nombre de turbidites par siècle</a:t>
                      </a:r>
                      <a:endParaRPr lang="fr-FR" sz="1000" b="1" i="0" u="none" strike="noStrike">
                        <a:effectLst/>
                        <a:latin typeface="Arial"/>
                      </a:endParaRPr>
                    </a:p>
                  </a:txBody>
                  <a:tcPr marL="9525" marR="9525" marT="9525" marB="0"/>
                </a:tc>
                <a:extLst>
                  <a:ext uri="{0D108BD9-81ED-4DB2-BD59-A6C34878D82A}">
                    <a16:rowId xmlns="" xmlns:a16="http://schemas.microsoft.com/office/drawing/2014/main" val="10000"/>
                  </a:ext>
                </a:extLst>
              </a:tr>
              <a:tr h="161925">
                <a:tc>
                  <a:txBody>
                    <a:bodyPr/>
                    <a:lstStyle/>
                    <a:p>
                      <a:pPr algn="ctr" fontAlgn="b"/>
                      <a:r>
                        <a:rPr lang="fr-FR" sz="1000" u="none" strike="noStrike">
                          <a:effectLst/>
                        </a:rPr>
                        <a:t>0</a:t>
                      </a:r>
                      <a:endParaRPr lang="fr-FR" sz="1000" b="0" i="0" u="none" strike="noStrike">
                        <a:effectLst/>
                        <a:latin typeface="Arial"/>
                      </a:endParaRPr>
                    </a:p>
                  </a:txBody>
                  <a:tcPr marL="9525" marR="9525" marT="9525" marB="0" anchor="b"/>
                </a:tc>
                <a:tc>
                  <a:txBody>
                    <a:bodyPr/>
                    <a:lstStyle/>
                    <a:p>
                      <a:pPr algn="ctr" fontAlgn="b"/>
                      <a:r>
                        <a:rPr lang="fr-FR" sz="1000" u="none" strike="noStrike">
                          <a:effectLst/>
                        </a:rPr>
                        <a:t>0</a:t>
                      </a:r>
                      <a:endParaRPr lang="fr-FR" sz="1000" b="0" i="0" u="none" strike="noStrike">
                        <a:effectLst/>
                        <a:latin typeface="Arial"/>
                      </a:endParaRPr>
                    </a:p>
                  </a:txBody>
                  <a:tcPr marL="9525" marR="9525" marT="9525" marB="0" anchor="b"/>
                </a:tc>
                <a:tc>
                  <a:txBody>
                    <a:bodyPr/>
                    <a:lstStyle/>
                    <a:p>
                      <a:pPr algn="l" fontAlgn="b"/>
                      <a:endParaRPr lang="fr-FR" sz="1000" b="0" i="0" u="none" strike="noStrike">
                        <a:effectLst/>
                        <a:latin typeface="Arial"/>
                      </a:endParaRPr>
                    </a:p>
                  </a:txBody>
                  <a:tcPr marL="9525" marR="9525" marT="9525" marB="0" anchor="b"/>
                </a:tc>
                <a:tc>
                  <a:txBody>
                    <a:bodyPr/>
                    <a:lstStyle/>
                    <a:p>
                      <a:pPr algn="r" fontAlgn="b"/>
                      <a:r>
                        <a:rPr lang="fr-FR" sz="1000" u="none" strike="noStrike">
                          <a:effectLst/>
                        </a:rPr>
                        <a:t>0</a:t>
                      </a:r>
                      <a:endParaRPr lang="fr-FR" sz="1000" b="0" i="0" u="none" strike="noStrike">
                        <a:effectLst/>
                        <a:latin typeface="Arial"/>
                      </a:endParaRPr>
                    </a:p>
                  </a:txBody>
                  <a:tcPr marL="9525" marR="9525" marT="9525" marB="0" anchor="b"/>
                </a:tc>
                <a:tc>
                  <a:txBody>
                    <a:bodyPr/>
                    <a:lstStyle/>
                    <a:p>
                      <a:pPr algn="l" fontAlgn="b"/>
                      <a:r>
                        <a:rPr lang="fr-FR" sz="1000" u="none" strike="noStrike">
                          <a:effectLst/>
                        </a:rPr>
                        <a:t>-</a:t>
                      </a:r>
                      <a:endParaRPr lang="fr-FR" sz="1000" b="0" i="0" u="none" strike="noStrike">
                        <a:effectLst/>
                        <a:latin typeface="Arial"/>
                      </a:endParaRPr>
                    </a:p>
                  </a:txBody>
                  <a:tcPr marL="9525" marR="9525" marT="9525" marB="0" anchor="b"/>
                </a:tc>
                <a:tc>
                  <a:txBody>
                    <a:bodyPr/>
                    <a:lstStyle/>
                    <a:p>
                      <a:pPr algn="l" fontAlgn="b"/>
                      <a:r>
                        <a:rPr lang="fr-FR" sz="1000" u="none" strike="noStrike">
                          <a:effectLst/>
                        </a:rPr>
                        <a:t>2</a:t>
                      </a:r>
                      <a:endParaRPr lang="fr-FR" sz="1000" b="0" i="0" u="none" strike="noStrike">
                        <a:effectLst/>
                        <a:latin typeface="Arial"/>
                      </a:endParaRPr>
                    </a:p>
                  </a:txBody>
                  <a:tcPr marL="9525" marR="9525" marT="9525" marB="0" anchor="b"/>
                </a:tc>
                <a:tc>
                  <a:txBody>
                    <a:bodyPr/>
                    <a:lstStyle/>
                    <a:p>
                      <a:pPr algn="ctr" fontAlgn="b"/>
                      <a:r>
                        <a:rPr lang="fr-FR" sz="1000" u="none" strike="noStrike">
                          <a:effectLst/>
                        </a:rPr>
                        <a:t>2</a:t>
                      </a:r>
                      <a:endParaRPr lang="fr-FR" sz="1000" b="0" i="0" u="none" strike="noStrike">
                        <a:effectLst/>
                        <a:latin typeface="Arial"/>
                      </a:endParaRPr>
                    </a:p>
                  </a:txBody>
                  <a:tcPr marL="9525" marR="9525" marT="9525" marB="0" anchor="b"/>
                </a:tc>
                <a:tc>
                  <a:txBody>
                    <a:bodyPr/>
                    <a:lstStyle/>
                    <a:p>
                      <a:pPr algn="l" fontAlgn="b"/>
                      <a:endParaRPr lang="fr-FR" sz="1000" b="0" i="0" u="none" strike="noStrike">
                        <a:effectLst/>
                        <a:latin typeface="Arial"/>
                      </a:endParaRPr>
                    </a:p>
                  </a:txBody>
                  <a:tcPr marL="9525" marR="9525" marT="9525" marB="0" anchor="b"/>
                </a:tc>
                <a:tc>
                  <a:txBody>
                    <a:bodyPr/>
                    <a:lstStyle/>
                    <a:p>
                      <a:pPr algn="ctr" fontAlgn="b"/>
                      <a:r>
                        <a:rPr lang="fr-FR" sz="1000" u="none" strike="noStrike">
                          <a:effectLst/>
                        </a:rPr>
                        <a:t>0</a:t>
                      </a:r>
                      <a:endParaRPr lang="fr-FR" sz="1000" b="0" i="0" u="none" strike="noStrike">
                        <a:effectLst/>
                        <a:latin typeface="Arial"/>
                      </a:endParaRPr>
                    </a:p>
                  </a:txBody>
                  <a:tcPr marL="9525" marR="9525" marT="9525" marB="0" anchor="b"/>
                </a:tc>
                <a:tc>
                  <a:txBody>
                    <a:bodyPr/>
                    <a:lstStyle/>
                    <a:p>
                      <a:pPr algn="l" fontAlgn="b"/>
                      <a:r>
                        <a:rPr lang="fr-FR" sz="1000" u="none" strike="noStrike">
                          <a:effectLst/>
                        </a:rPr>
                        <a:t>-</a:t>
                      </a:r>
                      <a:endParaRPr lang="fr-FR" sz="1000" b="0" i="0" u="none" strike="noStrike">
                        <a:effectLst/>
                        <a:latin typeface="Arial"/>
                      </a:endParaRPr>
                    </a:p>
                  </a:txBody>
                  <a:tcPr marL="9525" marR="9525" marT="9525" marB="0" anchor="b"/>
                </a:tc>
                <a:tc>
                  <a:txBody>
                    <a:bodyPr/>
                    <a:lstStyle/>
                    <a:p>
                      <a:pPr algn="ctr" fontAlgn="b"/>
                      <a:r>
                        <a:rPr lang="fr-FR" sz="1000" u="none" strike="noStrike">
                          <a:effectLst/>
                        </a:rPr>
                        <a:t>14 000</a:t>
                      </a:r>
                      <a:endParaRPr lang="fr-FR" sz="1000" b="0" i="0" u="none" strike="noStrike">
                        <a:effectLst/>
                        <a:latin typeface="Arial"/>
                      </a:endParaRPr>
                    </a:p>
                  </a:txBody>
                  <a:tcPr marL="9525" marR="9525" marT="9525" marB="0" anchor="b"/>
                </a:tc>
                <a:tc>
                  <a:txBody>
                    <a:bodyPr/>
                    <a:lstStyle/>
                    <a:p>
                      <a:pPr algn="ctr" fontAlgn="b"/>
                      <a:r>
                        <a:rPr lang="fr-FR" sz="1000" u="none" strike="noStrike">
                          <a:effectLst/>
                        </a:rPr>
                        <a:t>14</a:t>
                      </a:r>
                      <a:endParaRPr lang="fr-FR" sz="1000" b="0" i="1" u="none" strike="noStrike">
                        <a:solidFill>
                          <a:srgbClr val="FF0000"/>
                        </a:solidFill>
                        <a:effectLst/>
                        <a:latin typeface="Arial"/>
                      </a:endParaRPr>
                    </a:p>
                  </a:txBody>
                  <a:tcPr marL="9525" marR="9525" marT="9525" marB="0" anchor="b"/>
                </a:tc>
                <a:tc>
                  <a:txBody>
                    <a:bodyPr/>
                    <a:lstStyle/>
                    <a:p>
                      <a:pPr algn="ctr" fontAlgn="b"/>
                      <a:r>
                        <a:rPr lang="fr-FR" sz="1000" u="none" strike="noStrike">
                          <a:effectLst/>
                        </a:rPr>
                        <a:t>0.01</a:t>
                      </a:r>
                      <a:endParaRPr lang="fr-FR" sz="1000" b="0" i="1" u="none" strike="noStrike">
                        <a:solidFill>
                          <a:srgbClr val="FF0000"/>
                        </a:solidFill>
                        <a:effectLst/>
                        <a:latin typeface="Arial"/>
                      </a:endParaRPr>
                    </a:p>
                  </a:txBody>
                  <a:tcPr marL="9525" marR="9525" marT="9525" marB="0" anchor="b"/>
                </a:tc>
                <a:extLst>
                  <a:ext uri="{0D108BD9-81ED-4DB2-BD59-A6C34878D82A}">
                    <a16:rowId xmlns="" xmlns:a16="http://schemas.microsoft.com/office/drawing/2014/main" val="10001"/>
                  </a:ext>
                </a:extLst>
              </a:tr>
              <a:tr h="161925">
                <a:tc>
                  <a:txBody>
                    <a:bodyPr/>
                    <a:lstStyle/>
                    <a:p>
                      <a:pPr algn="ctr" fontAlgn="b"/>
                      <a:r>
                        <a:rPr lang="fr-FR" sz="1000" u="none" strike="noStrike">
                          <a:effectLst/>
                        </a:rPr>
                        <a:t>2</a:t>
                      </a:r>
                      <a:endParaRPr lang="fr-FR" sz="1000" b="0" i="0" u="none" strike="noStrike">
                        <a:effectLst/>
                        <a:latin typeface="Arial"/>
                      </a:endParaRPr>
                    </a:p>
                  </a:txBody>
                  <a:tcPr marL="9525" marR="9525" marT="9525" marB="0" anchor="b"/>
                </a:tc>
                <a:tc>
                  <a:txBody>
                    <a:bodyPr/>
                    <a:lstStyle/>
                    <a:p>
                      <a:pPr algn="ctr" fontAlgn="b"/>
                      <a:r>
                        <a:rPr lang="fr-FR" sz="1000" u="none" strike="noStrike">
                          <a:effectLst/>
                        </a:rPr>
                        <a:t>14 000</a:t>
                      </a:r>
                      <a:endParaRPr lang="fr-FR" sz="1000" b="0" i="0" u="none" strike="noStrike">
                        <a:effectLst/>
                        <a:latin typeface="Arial"/>
                      </a:endParaRPr>
                    </a:p>
                  </a:txBody>
                  <a:tcPr marL="9525" marR="9525" marT="9525" marB="0" anchor="b"/>
                </a:tc>
                <a:tc>
                  <a:txBody>
                    <a:bodyPr/>
                    <a:lstStyle/>
                    <a:p>
                      <a:pPr algn="l" fontAlgn="b"/>
                      <a:endParaRPr lang="fr-FR" sz="1000" b="0" i="0" u="none" strike="noStrike">
                        <a:effectLst/>
                        <a:latin typeface="Arial"/>
                      </a:endParaRPr>
                    </a:p>
                  </a:txBody>
                  <a:tcPr marL="9525" marR="9525" marT="9525" marB="0" anchor="b"/>
                </a:tc>
                <a:tc>
                  <a:txBody>
                    <a:bodyPr/>
                    <a:lstStyle/>
                    <a:p>
                      <a:pPr algn="r" fontAlgn="b"/>
                      <a:r>
                        <a:rPr lang="fr-FR" sz="1000" u="none" strike="noStrike">
                          <a:effectLst/>
                        </a:rPr>
                        <a:t>2</a:t>
                      </a:r>
                      <a:endParaRPr lang="fr-FR" sz="1000" b="0" i="0" u="none" strike="noStrike">
                        <a:effectLst/>
                        <a:latin typeface="Arial"/>
                      </a:endParaRPr>
                    </a:p>
                  </a:txBody>
                  <a:tcPr marL="9525" marR="9525" marT="9525" marB="0" anchor="b"/>
                </a:tc>
                <a:tc>
                  <a:txBody>
                    <a:bodyPr/>
                    <a:lstStyle/>
                    <a:p>
                      <a:pPr algn="l" fontAlgn="b"/>
                      <a:r>
                        <a:rPr lang="fr-FR" sz="1000" u="none" strike="noStrike">
                          <a:effectLst/>
                        </a:rPr>
                        <a:t>-</a:t>
                      </a:r>
                      <a:endParaRPr lang="fr-FR" sz="1000" b="0" i="0" u="none" strike="noStrike">
                        <a:effectLst/>
                        <a:latin typeface="Arial"/>
                      </a:endParaRPr>
                    </a:p>
                  </a:txBody>
                  <a:tcPr marL="9525" marR="9525" marT="9525" marB="0" anchor="b"/>
                </a:tc>
                <a:tc>
                  <a:txBody>
                    <a:bodyPr/>
                    <a:lstStyle/>
                    <a:p>
                      <a:pPr algn="l" fontAlgn="b"/>
                      <a:r>
                        <a:rPr lang="fr-FR" sz="1000" u="none" strike="noStrike">
                          <a:effectLst/>
                        </a:rPr>
                        <a:t>4</a:t>
                      </a:r>
                      <a:endParaRPr lang="fr-FR" sz="1000" b="0" i="0" u="none" strike="noStrike">
                        <a:effectLst/>
                        <a:latin typeface="Arial"/>
                      </a:endParaRPr>
                    </a:p>
                  </a:txBody>
                  <a:tcPr marL="9525" marR="9525" marT="9525" marB="0" anchor="b"/>
                </a:tc>
                <a:tc>
                  <a:txBody>
                    <a:bodyPr/>
                    <a:lstStyle/>
                    <a:p>
                      <a:pPr algn="ctr" fontAlgn="b"/>
                      <a:r>
                        <a:rPr lang="fr-FR" sz="1000" u="none" strike="noStrike">
                          <a:effectLst/>
                        </a:rPr>
                        <a:t>15</a:t>
                      </a:r>
                      <a:endParaRPr lang="fr-FR" sz="1000" b="0" i="0" u="none" strike="noStrike">
                        <a:effectLst/>
                        <a:latin typeface="Arial"/>
                      </a:endParaRPr>
                    </a:p>
                  </a:txBody>
                  <a:tcPr marL="9525" marR="9525" marT="9525" marB="0" anchor="b"/>
                </a:tc>
                <a:tc>
                  <a:txBody>
                    <a:bodyPr/>
                    <a:lstStyle/>
                    <a:p>
                      <a:pPr algn="l" fontAlgn="b"/>
                      <a:endParaRPr lang="fr-FR" sz="1000" b="0" i="0" u="none" strike="noStrike">
                        <a:effectLst/>
                        <a:latin typeface="Arial"/>
                      </a:endParaRPr>
                    </a:p>
                  </a:txBody>
                  <a:tcPr marL="9525" marR="9525" marT="9525" marB="0" anchor="b"/>
                </a:tc>
                <a:tc>
                  <a:txBody>
                    <a:bodyPr/>
                    <a:lstStyle/>
                    <a:p>
                      <a:pPr algn="ctr" fontAlgn="b"/>
                      <a:r>
                        <a:rPr lang="fr-FR" sz="1000" u="none" strike="noStrike">
                          <a:effectLst/>
                        </a:rPr>
                        <a:t>14 000</a:t>
                      </a:r>
                      <a:endParaRPr lang="fr-FR" sz="1000" b="0" i="0" u="none" strike="noStrike">
                        <a:effectLst/>
                        <a:latin typeface="Arial"/>
                      </a:endParaRPr>
                    </a:p>
                  </a:txBody>
                  <a:tcPr marL="9525" marR="9525" marT="9525" marB="0" anchor="b"/>
                </a:tc>
                <a:tc>
                  <a:txBody>
                    <a:bodyPr/>
                    <a:lstStyle/>
                    <a:p>
                      <a:pPr algn="l" fontAlgn="b"/>
                      <a:r>
                        <a:rPr lang="fr-FR" sz="1000" u="none" strike="noStrike">
                          <a:effectLst/>
                        </a:rPr>
                        <a:t>-</a:t>
                      </a:r>
                      <a:endParaRPr lang="fr-FR" sz="1000" b="0" i="0" u="none" strike="noStrike">
                        <a:effectLst/>
                        <a:latin typeface="Arial"/>
                      </a:endParaRPr>
                    </a:p>
                  </a:txBody>
                  <a:tcPr marL="9525" marR="9525" marT="9525" marB="0" anchor="b"/>
                </a:tc>
                <a:tc>
                  <a:txBody>
                    <a:bodyPr/>
                    <a:lstStyle/>
                    <a:p>
                      <a:pPr algn="ctr" fontAlgn="b"/>
                      <a:r>
                        <a:rPr lang="fr-FR" sz="1000" u="none" strike="noStrike">
                          <a:effectLst/>
                        </a:rPr>
                        <a:t>15 500</a:t>
                      </a:r>
                      <a:endParaRPr lang="fr-FR" sz="1000" b="0" i="0" u="none" strike="noStrike">
                        <a:effectLst/>
                        <a:latin typeface="Arial"/>
                      </a:endParaRPr>
                    </a:p>
                  </a:txBody>
                  <a:tcPr marL="9525" marR="9525" marT="9525" marB="0" anchor="b"/>
                </a:tc>
                <a:tc>
                  <a:txBody>
                    <a:bodyPr/>
                    <a:lstStyle/>
                    <a:p>
                      <a:pPr algn="ctr" fontAlgn="b"/>
                      <a:r>
                        <a:rPr lang="fr-FR" sz="1000" u="none" strike="noStrike">
                          <a:effectLst/>
                        </a:rPr>
                        <a:t>133</a:t>
                      </a:r>
                      <a:endParaRPr lang="fr-FR" sz="1000" b="0" i="1" u="none" strike="noStrike">
                        <a:solidFill>
                          <a:srgbClr val="FF0000"/>
                        </a:solidFill>
                        <a:effectLst/>
                        <a:latin typeface="Arial"/>
                      </a:endParaRPr>
                    </a:p>
                  </a:txBody>
                  <a:tcPr marL="9525" marR="9525" marT="9525" marB="0" anchor="b"/>
                </a:tc>
                <a:tc>
                  <a:txBody>
                    <a:bodyPr/>
                    <a:lstStyle/>
                    <a:p>
                      <a:pPr algn="ctr" fontAlgn="b"/>
                      <a:r>
                        <a:rPr lang="fr-FR" sz="1000" u="none" strike="noStrike">
                          <a:effectLst/>
                        </a:rPr>
                        <a:t>1.00</a:t>
                      </a:r>
                      <a:endParaRPr lang="fr-FR" sz="1000" b="0" i="1" u="none" strike="noStrike">
                        <a:solidFill>
                          <a:srgbClr val="FF0000"/>
                        </a:solidFill>
                        <a:effectLst/>
                        <a:latin typeface="Arial"/>
                      </a:endParaRPr>
                    </a:p>
                  </a:txBody>
                  <a:tcPr marL="9525" marR="9525" marT="9525" marB="0" anchor="b"/>
                </a:tc>
                <a:extLst>
                  <a:ext uri="{0D108BD9-81ED-4DB2-BD59-A6C34878D82A}">
                    <a16:rowId xmlns="" xmlns:a16="http://schemas.microsoft.com/office/drawing/2014/main" val="10002"/>
                  </a:ext>
                </a:extLst>
              </a:tr>
              <a:tr h="161925">
                <a:tc>
                  <a:txBody>
                    <a:bodyPr/>
                    <a:lstStyle/>
                    <a:p>
                      <a:pPr algn="ctr" fontAlgn="b"/>
                      <a:r>
                        <a:rPr lang="fr-FR" sz="1000" u="none" strike="noStrike">
                          <a:effectLst/>
                        </a:rPr>
                        <a:t>4</a:t>
                      </a:r>
                      <a:endParaRPr lang="fr-FR" sz="1000" b="0" i="0" u="none" strike="noStrike">
                        <a:effectLst/>
                        <a:latin typeface="Arial"/>
                      </a:endParaRPr>
                    </a:p>
                  </a:txBody>
                  <a:tcPr marL="9525" marR="9525" marT="9525" marB="0" anchor="b"/>
                </a:tc>
                <a:tc>
                  <a:txBody>
                    <a:bodyPr/>
                    <a:lstStyle/>
                    <a:p>
                      <a:pPr algn="ctr" fontAlgn="b"/>
                      <a:r>
                        <a:rPr lang="fr-FR" sz="1000" u="none" strike="noStrike">
                          <a:effectLst/>
                        </a:rPr>
                        <a:t>15 500</a:t>
                      </a:r>
                      <a:endParaRPr lang="fr-FR" sz="1000" b="0" i="0" u="none" strike="noStrike">
                        <a:effectLst/>
                        <a:latin typeface="Arial"/>
                      </a:endParaRPr>
                    </a:p>
                  </a:txBody>
                  <a:tcPr marL="9525" marR="9525" marT="9525" marB="0" anchor="b"/>
                </a:tc>
                <a:tc>
                  <a:txBody>
                    <a:bodyPr/>
                    <a:lstStyle/>
                    <a:p>
                      <a:pPr algn="l" fontAlgn="b"/>
                      <a:endParaRPr lang="fr-FR" sz="1000" b="0" i="0" u="none" strike="noStrike">
                        <a:effectLst/>
                        <a:latin typeface="Arial"/>
                      </a:endParaRPr>
                    </a:p>
                  </a:txBody>
                  <a:tcPr marL="9525" marR="9525" marT="9525" marB="0" anchor="b"/>
                </a:tc>
                <a:tc>
                  <a:txBody>
                    <a:bodyPr/>
                    <a:lstStyle/>
                    <a:p>
                      <a:pPr algn="r" fontAlgn="b"/>
                      <a:r>
                        <a:rPr lang="fr-FR" sz="1000" u="none" strike="noStrike">
                          <a:effectLst/>
                        </a:rPr>
                        <a:t>4</a:t>
                      </a:r>
                      <a:endParaRPr lang="fr-FR" sz="1000" b="0" i="0" u="none" strike="noStrike">
                        <a:effectLst/>
                        <a:latin typeface="Arial"/>
                      </a:endParaRPr>
                    </a:p>
                  </a:txBody>
                  <a:tcPr marL="9525" marR="9525" marT="9525" marB="0" anchor="b"/>
                </a:tc>
                <a:tc>
                  <a:txBody>
                    <a:bodyPr/>
                    <a:lstStyle/>
                    <a:p>
                      <a:pPr algn="l" fontAlgn="b"/>
                      <a:r>
                        <a:rPr lang="fr-FR" sz="1000" u="none" strike="noStrike">
                          <a:effectLst/>
                        </a:rPr>
                        <a:t>-</a:t>
                      </a:r>
                      <a:endParaRPr lang="fr-FR" sz="1000" b="0" i="0" u="none" strike="noStrike">
                        <a:effectLst/>
                        <a:latin typeface="Arial"/>
                      </a:endParaRPr>
                    </a:p>
                  </a:txBody>
                  <a:tcPr marL="9525" marR="9525" marT="9525" marB="0" anchor="b"/>
                </a:tc>
                <a:tc>
                  <a:txBody>
                    <a:bodyPr/>
                    <a:lstStyle/>
                    <a:p>
                      <a:pPr algn="l" fontAlgn="b"/>
                      <a:r>
                        <a:rPr lang="fr-FR" sz="1000" u="none" strike="noStrike">
                          <a:effectLst/>
                        </a:rPr>
                        <a:t>6</a:t>
                      </a:r>
                      <a:endParaRPr lang="fr-FR" sz="1000" b="0" i="0" u="none" strike="noStrike">
                        <a:effectLst/>
                        <a:latin typeface="Arial"/>
                      </a:endParaRPr>
                    </a:p>
                  </a:txBody>
                  <a:tcPr marL="9525" marR="9525" marT="9525" marB="0" anchor="b"/>
                </a:tc>
                <a:tc>
                  <a:txBody>
                    <a:bodyPr/>
                    <a:lstStyle/>
                    <a:p>
                      <a:pPr algn="ctr" fontAlgn="b"/>
                      <a:r>
                        <a:rPr lang="fr-FR" sz="1000" u="none" strike="noStrike">
                          <a:effectLst/>
                        </a:rPr>
                        <a:t>28</a:t>
                      </a:r>
                      <a:endParaRPr lang="fr-FR" sz="1000" b="0" i="0" u="none" strike="noStrike">
                        <a:effectLst/>
                        <a:latin typeface="Arial"/>
                      </a:endParaRPr>
                    </a:p>
                  </a:txBody>
                  <a:tcPr marL="9525" marR="9525" marT="9525" marB="0" anchor="b"/>
                </a:tc>
                <a:tc>
                  <a:txBody>
                    <a:bodyPr/>
                    <a:lstStyle/>
                    <a:p>
                      <a:pPr algn="l" fontAlgn="b"/>
                      <a:endParaRPr lang="fr-FR" sz="1000" b="0" i="0" u="none" strike="noStrike">
                        <a:effectLst/>
                        <a:latin typeface="Arial"/>
                      </a:endParaRPr>
                    </a:p>
                  </a:txBody>
                  <a:tcPr marL="9525" marR="9525" marT="9525" marB="0" anchor="b"/>
                </a:tc>
                <a:tc>
                  <a:txBody>
                    <a:bodyPr/>
                    <a:lstStyle/>
                    <a:p>
                      <a:pPr algn="ctr" fontAlgn="b"/>
                      <a:r>
                        <a:rPr lang="fr-FR" sz="1000" u="none" strike="noStrike">
                          <a:effectLst/>
                        </a:rPr>
                        <a:t>15 500</a:t>
                      </a:r>
                      <a:endParaRPr lang="fr-FR" sz="1000" b="0" i="0" u="none" strike="noStrike">
                        <a:effectLst/>
                        <a:latin typeface="Arial"/>
                      </a:endParaRPr>
                    </a:p>
                  </a:txBody>
                  <a:tcPr marL="9525" marR="9525" marT="9525" marB="0" anchor="b"/>
                </a:tc>
                <a:tc>
                  <a:txBody>
                    <a:bodyPr/>
                    <a:lstStyle/>
                    <a:p>
                      <a:pPr algn="l" fontAlgn="b"/>
                      <a:r>
                        <a:rPr lang="fr-FR" sz="1000" u="none" strike="noStrike">
                          <a:effectLst/>
                        </a:rPr>
                        <a:t>-</a:t>
                      </a:r>
                      <a:endParaRPr lang="fr-FR" sz="1000" b="0" i="0" u="none" strike="noStrike">
                        <a:effectLst/>
                        <a:latin typeface="Arial"/>
                      </a:endParaRPr>
                    </a:p>
                  </a:txBody>
                  <a:tcPr marL="9525" marR="9525" marT="9525" marB="0" anchor="b"/>
                </a:tc>
                <a:tc>
                  <a:txBody>
                    <a:bodyPr/>
                    <a:lstStyle/>
                    <a:p>
                      <a:pPr algn="ctr" fontAlgn="b"/>
                      <a:r>
                        <a:rPr lang="fr-FR" sz="1000" u="none" strike="noStrike">
                          <a:effectLst/>
                        </a:rPr>
                        <a:t>16 400</a:t>
                      </a:r>
                      <a:endParaRPr lang="fr-FR" sz="1000" b="0" i="0" u="none" strike="noStrike">
                        <a:effectLst/>
                        <a:latin typeface="Arial"/>
                      </a:endParaRPr>
                    </a:p>
                  </a:txBody>
                  <a:tcPr marL="9525" marR="9525" marT="9525" marB="0" anchor="b"/>
                </a:tc>
                <a:tc>
                  <a:txBody>
                    <a:bodyPr/>
                    <a:lstStyle/>
                    <a:p>
                      <a:pPr algn="ctr" fontAlgn="b"/>
                      <a:r>
                        <a:rPr lang="fr-FR" sz="1000" u="none" strike="noStrike">
                          <a:effectLst/>
                        </a:rPr>
                        <a:t>222</a:t>
                      </a:r>
                      <a:endParaRPr lang="fr-FR" sz="1000" b="0" i="1" u="none" strike="noStrike">
                        <a:solidFill>
                          <a:srgbClr val="FF0000"/>
                        </a:solidFill>
                        <a:effectLst/>
                        <a:latin typeface="Arial"/>
                      </a:endParaRPr>
                    </a:p>
                  </a:txBody>
                  <a:tcPr marL="9525" marR="9525" marT="9525" marB="0" anchor="b"/>
                </a:tc>
                <a:tc>
                  <a:txBody>
                    <a:bodyPr/>
                    <a:lstStyle/>
                    <a:p>
                      <a:pPr algn="ctr" fontAlgn="b"/>
                      <a:r>
                        <a:rPr lang="fr-FR" sz="1000" u="none" strike="noStrike">
                          <a:effectLst/>
                        </a:rPr>
                        <a:t>3.11</a:t>
                      </a:r>
                      <a:endParaRPr lang="fr-FR" sz="1000" b="0" i="1" u="none" strike="noStrike">
                        <a:solidFill>
                          <a:srgbClr val="FF0000"/>
                        </a:solidFill>
                        <a:effectLst/>
                        <a:latin typeface="Arial"/>
                      </a:endParaRPr>
                    </a:p>
                  </a:txBody>
                  <a:tcPr marL="9525" marR="9525" marT="9525" marB="0" anchor="b"/>
                </a:tc>
                <a:extLst>
                  <a:ext uri="{0D108BD9-81ED-4DB2-BD59-A6C34878D82A}">
                    <a16:rowId xmlns="" xmlns:a16="http://schemas.microsoft.com/office/drawing/2014/main" val="10003"/>
                  </a:ext>
                </a:extLst>
              </a:tr>
              <a:tr h="161925">
                <a:tc>
                  <a:txBody>
                    <a:bodyPr/>
                    <a:lstStyle/>
                    <a:p>
                      <a:pPr algn="ctr" fontAlgn="b"/>
                      <a:r>
                        <a:rPr lang="fr-FR" sz="1000" u="none" strike="noStrike">
                          <a:effectLst/>
                        </a:rPr>
                        <a:t>6</a:t>
                      </a:r>
                      <a:endParaRPr lang="fr-FR" sz="1000" b="0" i="0" u="none" strike="noStrike">
                        <a:effectLst/>
                        <a:latin typeface="Arial"/>
                      </a:endParaRPr>
                    </a:p>
                  </a:txBody>
                  <a:tcPr marL="9525" marR="9525" marT="9525" marB="0" anchor="b"/>
                </a:tc>
                <a:tc>
                  <a:txBody>
                    <a:bodyPr/>
                    <a:lstStyle/>
                    <a:p>
                      <a:pPr algn="ctr" fontAlgn="b"/>
                      <a:r>
                        <a:rPr lang="fr-FR" sz="1000" u="none" strike="noStrike">
                          <a:effectLst/>
                        </a:rPr>
                        <a:t>16 400</a:t>
                      </a:r>
                      <a:endParaRPr lang="fr-FR" sz="1000" b="0" i="0" u="none" strike="noStrike">
                        <a:effectLst/>
                        <a:latin typeface="Arial"/>
                      </a:endParaRPr>
                    </a:p>
                  </a:txBody>
                  <a:tcPr marL="9525" marR="9525" marT="9525" marB="0" anchor="b"/>
                </a:tc>
                <a:tc>
                  <a:txBody>
                    <a:bodyPr/>
                    <a:lstStyle/>
                    <a:p>
                      <a:pPr algn="l" fontAlgn="b"/>
                      <a:endParaRPr lang="fr-FR" sz="1000" b="0" i="0" u="none" strike="noStrike">
                        <a:effectLst/>
                        <a:latin typeface="Arial"/>
                      </a:endParaRPr>
                    </a:p>
                  </a:txBody>
                  <a:tcPr marL="9525" marR="9525" marT="9525" marB="0" anchor="b"/>
                </a:tc>
                <a:tc>
                  <a:txBody>
                    <a:bodyPr/>
                    <a:lstStyle/>
                    <a:p>
                      <a:pPr algn="r" fontAlgn="b"/>
                      <a:r>
                        <a:rPr lang="fr-FR" sz="1000" u="none" strike="noStrike">
                          <a:effectLst/>
                        </a:rPr>
                        <a:t>6</a:t>
                      </a:r>
                      <a:endParaRPr lang="fr-FR" sz="1000" b="0" i="0" u="none" strike="noStrike">
                        <a:effectLst/>
                        <a:latin typeface="Arial"/>
                      </a:endParaRPr>
                    </a:p>
                  </a:txBody>
                  <a:tcPr marL="9525" marR="9525" marT="9525" marB="0" anchor="b"/>
                </a:tc>
                <a:tc>
                  <a:txBody>
                    <a:bodyPr/>
                    <a:lstStyle/>
                    <a:p>
                      <a:pPr algn="l" fontAlgn="b"/>
                      <a:r>
                        <a:rPr lang="fr-FR" sz="1000" u="none" strike="noStrike">
                          <a:effectLst/>
                        </a:rPr>
                        <a:t>-</a:t>
                      </a:r>
                      <a:endParaRPr lang="fr-FR" sz="1000" b="0" i="0" u="none" strike="noStrike">
                        <a:effectLst/>
                        <a:latin typeface="Arial"/>
                      </a:endParaRPr>
                    </a:p>
                  </a:txBody>
                  <a:tcPr marL="9525" marR="9525" marT="9525" marB="0" anchor="b"/>
                </a:tc>
                <a:tc>
                  <a:txBody>
                    <a:bodyPr/>
                    <a:lstStyle/>
                    <a:p>
                      <a:pPr algn="l" fontAlgn="b"/>
                      <a:r>
                        <a:rPr lang="fr-FR" sz="1000" u="none" strike="noStrike">
                          <a:effectLst/>
                        </a:rPr>
                        <a:t>8</a:t>
                      </a:r>
                      <a:endParaRPr lang="fr-FR" sz="1000" b="0" i="0" u="none" strike="noStrike">
                        <a:effectLst/>
                        <a:latin typeface="Arial"/>
                      </a:endParaRPr>
                    </a:p>
                  </a:txBody>
                  <a:tcPr marL="9525" marR="9525" marT="9525" marB="0" anchor="b"/>
                </a:tc>
                <a:tc>
                  <a:txBody>
                    <a:bodyPr/>
                    <a:lstStyle/>
                    <a:p>
                      <a:pPr algn="ctr" fontAlgn="b"/>
                      <a:r>
                        <a:rPr lang="fr-FR" sz="1000" u="none" strike="noStrike">
                          <a:effectLst/>
                        </a:rPr>
                        <a:t>56</a:t>
                      </a:r>
                      <a:endParaRPr lang="fr-FR" sz="1000" b="0" i="0" u="none" strike="noStrike">
                        <a:effectLst/>
                        <a:latin typeface="Arial"/>
                      </a:endParaRPr>
                    </a:p>
                  </a:txBody>
                  <a:tcPr marL="9525" marR="9525" marT="9525" marB="0" anchor="b"/>
                </a:tc>
                <a:tc>
                  <a:txBody>
                    <a:bodyPr/>
                    <a:lstStyle/>
                    <a:p>
                      <a:pPr algn="l" fontAlgn="b"/>
                      <a:endParaRPr lang="fr-FR" sz="1000" b="0" i="0" u="none" strike="noStrike">
                        <a:effectLst/>
                        <a:latin typeface="Arial"/>
                      </a:endParaRPr>
                    </a:p>
                  </a:txBody>
                  <a:tcPr marL="9525" marR="9525" marT="9525" marB="0" anchor="b"/>
                </a:tc>
                <a:tc>
                  <a:txBody>
                    <a:bodyPr/>
                    <a:lstStyle/>
                    <a:p>
                      <a:pPr algn="ctr" fontAlgn="b"/>
                      <a:r>
                        <a:rPr lang="fr-FR" sz="1000" u="none" strike="noStrike">
                          <a:effectLst/>
                        </a:rPr>
                        <a:t>16 400</a:t>
                      </a:r>
                      <a:endParaRPr lang="fr-FR" sz="1000" b="0" i="0" u="none" strike="noStrike">
                        <a:effectLst/>
                        <a:latin typeface="Arial"/>
                      </a:endParaRPr>
                    </a:p>
                  </a:txBody>
                  <a:tcPr marL="9525" marR="9525" marT="9525" marB="0" anchor="b"/>
                </a:tc>
                <a:tc>
                  <a:txBody>
                    <a:bodyPr/>
                    <a:lstStyle/>
                    <a:p>
                      <a:pPr algn="l" fontAlgn="b"/>
                      <a:r>
                        <a:rPr lang="fr-FR" sz="1000" u="none" strike="noStrike">
                          <a:effectLst/>
                        </a:rPr>
                        <a:t>-</a:t>
                      </a:r>
                      <a:endParaRPr lang="fr-FR" sz="1000" b="0" i="0" u="none" strike="noStrike">
                        <a:effectLst/>
                        <a:latin typeface="Arial"/>
                      </a:endParaRPr>
                    </a:p>
                  </a:txBody>
                  <a:tcPr marL="9525" marR="9525" marT="9525" marB="0" anchor="b"/>
                </a:tc>
                <a:tc>
                  <a:txBody>
                    <a:bodyPr/>
                    <a:lstStyle/>
                    <a:p>
                      <a:pPr algn="ctr" fontAlgn="b"/>
                      <a:r>
                        <a:rPr lang="fr-FR" sz="1000" u="none" strike="noStrike">
                          <a:effectLst/>
                        </a:rPr>
                        <a:t>16 875</a:t>
                      </a:r>
                      <a:endParaRPr lang="fr-FR" sz="1000" b="0" i="0" u="none" strike="noStrike">
                        <a:effectLst/>
                        <a:latin typeface="Arial"/>
                      </a:endParaRPr>
                    </a:p>
                  </a:txBody>
                  <a:tcPr marL="9525" marR="9525" marT="9525" marB="0" anchor="b"/>
                </a:tc>
                <a:tc>
                  <a:txBody>
                    <a:bodyPr/>
                    <a:lstStyle/>
                    <a:p>
                      <a:pPr algn="ctr" fontAlgn="b"/>
                      <a:r>
                        <a:rPr lang="fr-FR" sz="1000" u="none" strike="noStrike">
                          <a:effectLst/>
                        </a:rPr>
                        <a:t>421</a:t>
                      </a:r>
                      <a:endParaRPr lang="fr-FR" sz="1000" b="0" i="1" u="none" strike="noStrike">
                        <a:solidFill>
                          <a:srgbClr val="FF0000"/>
                        </a:solidFill>
                        <a:effectLst/>
                        <a:latin typeface="Arial"/>
                      </a:endParaRPr>
                    </a:p>
                  </a:txBody>
                  <a:tcPr marL="9525" marR="9525" marT="9525" marB="0" anchor="b"/>
                </a:tc>
                <a:tc>
                  <a:txBody>
                    <a:bodyPr/>
                    <a:lstStyle/>
                    <a:p>
                      <a:pPr algn="ctr" fontAlgn="b"/>
                      <a:r>
                        <a:rPr lang="fr-FR" sz="1000" u="none" strike="noStrike">
                          <a:effectLst/>
                        </a:rPr>
                        <a:t>11.79</a:t>
                      </a:r>
                      <a:endParaRPr lang="fr-FR" sz="1000" b="0" i="1" u="none" strike="noStrike">
                        <a:solidFill>
                          <a:srgbClr val="FF0000"/>
                        </a:solidFill>
                        <a:effectLst/>
                        <a:latin typeface="Arial"/>
                      </a:endParaRPr>
                    </a:p>
                  </a:txBody>
                  <a:tcPr marL="9525" marR="9525" marT="9525" marB="0" anchor="b"/>
                </a:tc>
                <a:extLst>
                  <a:ext uri="{0D108BD9-81ED-4DB2-BD59-A6C34878D82A}">
                    <a16:rowId xmlns="" xmlns:a16="http://schemas.microsoft.com/office/drawing/2014/main" val="10004"/>
                  </a:ext>
                </a:extLst>
              </a:tr>
              <a:tr h="161925">
                <a:tc>
                  <a:txBody>
                    <a:bodyPr/>
                    <a:lstStyle/>
                    <a:p>
                      <a:pPr algn="ctr" fontAlgn="b"/>
                      <a:r>
                        <a:rPr lang="fr-FR" sz="1000" u="none" strike="noStrike">
                          <a:effectLst/>
                        </a:rPr>
                        <a:t>8</a:t>
                      </a:r>
                      <a:endParaRPr lang="fr-FR" sz="1000" b="0" i="0" u="none" strike="noStrike">
                        <a:effectLst/>
                        <a:latin typeface="Arial"/>
                      </a:endParaRPr>
                    </a:p>
                  </a:txBody>
                  <a:tcPr marL="9525" marR="9525" marT="9525" marB="0" anchor="b"/>
                </a:tc>
                <a:tc>
                  <a:txBody>
                    <a:bodyPr/>
                    <a:lstStyle/>
                    <a:p>
                      <a:pPr algn="ctr" fontAlgn="b"/>
                      <a:r>
                        <a:rPr lang="fr-FR" sz="1000" u="none" strike="noStrike">
                          <a:effectLst/>
                        </a:rPr>
                        <a:t>16 875</a:t>
                      </a:r>
                      <a:endParaRPr lang="fr-FR" sz="1000" b="0" i="0" u="none" strike="noStrike">
                        <a:effectLst/>
                        <a:latin typeface="Arial"/>
                      </a:endParaRPr>
                    </a:p>
                  </a:txBody>
                  <a:tcPr marL="9525" marR="9525" marT="9525" marB="0" anchor="b"/>
                </a:tc>
                <a:tc>
                  <a:txBody>
                    <a:bodyPr/>
                    <a:lstStyle/>
                    <a:p>
                      <a:pPr algn="l" fontAlgn="b"/>
                      <a:endParaRPr lang="fr-FR" sz="1000" b="0" i="0" u="none" strike="noStrike">
                        <a:effectLst/>
                        <a:latin typeface="Arial"/>
                      </a:endParaRPr>
                    </a:p>
                  </a:txBody>
                  <a:tcPr marL="9525" marR="9525" marT="9525" marB="0" anchor="b"/>
                </a:tc>
                <a:tc>
                  <a:txBody>
                    <a:bodyPr/>
                    <a:lstStyle/>
                    <a:p>
                      <a:pPr algn="r" fontAlgn="b"/>
                      <a:r>
                        <a:rPr lang="fr-FR" sz="1000" u="none" strike="noStrike">
                          <a:effectLst/>
                        </a:rPr>
                        <a:t>8</a:t>
                      </a:r>
                      <a:endParaRPr lang="fr-FR" sz="1000" b="0" i="0" u="none" strike="noStrike">
                        <a:effectLst/>
                        <a:latin typeface="Arial"/>
                      </a:endParaRPr>
                    </a:p>
                  </a:txBody>
                  <a:tcPr marL="9525" marR="9525" marT="9525" marB="0" anchor="b"/>
                </a:tc>
                <a:tc>
                  <a:txBody>
                    <a:bodyPr/>
                    <a:lstStyle/>
                    <a:p>
                      <a:pPr algn="l" fontAlgn="b"/>
                      <a:r>
                        <a:rPr lang="fr-FR" sz="1000" u="none" strike="noStrike">
                          <a:effectLst/>
                        </a:rPr>
                        <a:t>-</a:t>
                      </a:r>
                      <a:endParaRPr lang="fr-FR" sz="1000" b="0" i="0" u="none" strike="noStrike">
                        <a:effectLst/>
                        <a:latin typeface="Arial"/>
                      </a:endParaRPr>
                    </a:p>
                  </a:txBody>
                  <a:tcPr marL="9525" marR="9525" marT="9525" marB="0" anchor="b"/>
                </a:tc>
                <a:tc>
                  <a:txBody>
                    <a:bodyPr/>
                    <a:lstStyle/>
                    <a:p>
                      <a:pPr algn="l" fontAlgn="b"/>
                      <a:r>
                        <a:rPr lang="fr-FR" sz="1000" u="none" strike="noStrike">
                          <a:effectLst/>
                        </a:rPr>
                        <a:t>10</a:t>
                      </a:r>
                      <a:endParaRPr lang="fr-FR" sz="1000" b="0" i="0" u="none" strike="noStrike">
                        <a:effectLst/>
                        <a:latin typeface="Arial"/>
                      </a:endParaRPr>
                    </a:p>
                  </a:txBody>
                  <a:tcPr marL="9525" marR="9525" marT="9525" marB="0" anchor="b"/>
                </a:tc>
                <a:tc>
                  <a:txBody>
                    <a:bodyPr/>
                    <a:lstStyle/>
                    <a:p>
                      <a:pPr algn="ctr" fontAlgn="b"/>
                      <a:r>
                        <a:rPr lang="fr-FR" sz="1000" u="none" strike="noStrike">
                          <a:effectLst/>
                        </a:rPr>
                        <a:t>66</a:t>
                      </a:r>
                      <a:endParaRPr lang="fr-FR" sz="1000" b="0" i="0" u="none" strike="noStrike">
                        <a:effectLst/>
                        <a:latin typeface="Arial"/>
                      </a:endParaRPr>
                    </a:p>
                  </a:txBody>
                  <a:tcPr marL="9525" marR="9525" marT="9525" marB="0" anchor="b"/>
                </a:tc>
                <a:tc>
                  <a:txBody>
                    <a:bodyPr/>
                    <a:lstStyle/>
                    <a:p>
                      <a:pPr algn="l" fontAlgn="b"/>
                      <a:endParaRPr lang="fr-FR" sz="1000" b="0" i="0" u="none" strike="noStrike">
                        <a:effectLst/>
                        <a:latin typeface="Arial"/>
                      </a:endParaRPr>
                    </a:p>
                  </a:txBody>
                  <a:tcPr marL="9525" marR="9525" marT="9525" marB="0" anchor="b"/>
                </a:tc>
                <a:tc>
                  <a:txBody>
                    <a:bodyPr/>
                    <a:lstStyle/>
                    <a:p>
                      <a:pPr algn="ctr" fontAlgn="b"/>
                      <a:r>
                        <a:rPr lang="fr-FR" sz="1000" u="none" strike="noStrike">
                          <a:effectLst/>
                        </a:rPr>
                        <a:t>16 875</a:t>
                      </a:r>
                      <a:endParaRPr lang="fr-FR" sz="1000" b="0" i="0" u="none" strike="noStrike">
                        <a:effectLst/>
                        <a:latin typeface="Arial"/>
                      </a:endParaRPr>
                    </a:p>
                  </a:txBody>
                  <a:tcPr marL="9525" marR="9525" marT="9525" marB="0" anchor="b"/>
                </a:tc>
                <a:tc>
                  <a:txBody>
                    <a:bodyPr/>
                    <a:lstStyle/>
                    <a:p>
                      <a:pPr algn="l" fontAlgn="b"/>
                      <a:r>
                        <a:rPr lang="fr-FR" sz="1000" u="none" strike="noStrike">
                          <a:effectLst/>
                        </a:rPr>
                        <a:t>-</a:t>
                      </a:r>
                      <a:endParaRPr lang="fr-FR" sz="1000" b="0" i="0" u="none" strike="noStrike">
                        <a:effectLst/>
                        <a:latin typeface="Arial"/>
                      </a:endParaRPr>
                    </a:p>
                  </a:txBody>
                  <a:tcPr marL="9525" marR="9525" marT="9525" marB="0" anchor="b"/>
                </a:tc>
                <a:tc>
                  <a:txBody>
                    <a:bodyPr/>
                    <a:lstStyle/>
                    <a:p>
                      <a:pPr algn="ctr" fontAlgn="b"/>
                      <a:r>
                        <a:rPr lang="fr-FR" sz="1000" u="none" strike="noStrike">
                          <a:effectLst/>
                        </a:rPr>
                        <a:t>17 205</a:t>
                      </a:r>
                      <a:endParaRPr lang="fr-FR" sz="1000" b="0" i="0" u="none" strike="noStrike">
                        <a:effectLst/>
                        <a:latin typeface="Arial"/>
                      </a:endParaRPr>
                    </a:p>
                  </a:txBody>
                  <a:tcPr marL="9525" marR="9525" marT="9525" marB="0" anchor="b"/>
                </a:tc>
                <a:tc>
                  <a:txBody>
                    <a:bodyPr/>
                    <a:lstStyle/>
                    <a:p>
                      <a:pPr algn="ctr" fontAlgn="b"/>
                      <a:r>
                        <a:rPr lang="fr-FR" sz="1000" u="none" strike="noStrike">
                          <a:effectLst/>
                        </a:rPr>
                        <a:t>606</a:t>
                      </a:r>
                      <a:endParaRPr lang="fr-FR" sz="1000" b="0" i="1" u="none" strike="noStrike">
                        <a:solidFill>
                          <a:srgbClr val="FF0000"/>
                        </a:solidFill>
                        <a:effectLst/>
                        <a:latin typeface="Arial"/>
                      </a:endParaRPr>
                    </a:p>
                  </a:txBody>
                  <a:tcPr marL="9525" marR="9525" marT="9525" marB="0" anchor="b"/>
                </a:tc>
                <a:tc>
                  <a:txBody>
                    <a:bodyPr/>
                    <a:lstStyle/>
                    <a:p>
                      <a:pPr algn="ctr" fontAlgn="b"/>
                      <a:r>
                        <a:rPr lang="fr-FR" sz="1000" u="none" strike="noStrike">
                          <a:effectLst/>
                        </a:rPr>
                        <a:t>20.00</a:t>
                      </a:r>
                      <a:endParaRPr lang="fr-FR" sz="1000" b="0" i="1" u="none" strike="noStrike">
                        <a:solidFill>
                          <a:srgbClr val="FF0000"/>
                        </a:solidFill>
                        <a:effectLst/>
                        <a:latin typeface="Arial"/>
                      </a:endParaRPr>
                    </a:p>
                  </a:txBody>
                  <a:tcPr marL="9525" marR="9525" marT="9525" marB="0" anchor="b"/>
                </a:tc>
                <a:extLst>
                  <a:ext uri="{0D108BD9-81ED-4DB2-BD59-A6C34878D82A}">
                    <a16:rowId xmlns="" xmlns:a16="http://schemas.microsoft.com/office/drawing/2014/main" val="10005"/>
                  </a:ext>
                </a:extLst>
              </a:tr>
              <a:tr h="161925">
                <a:tc>
                  <a:txBody>
                    <a:bodyPr/>
                    <a:lstStyle/>
                    <a:p>
                      <a:pPr algn="ctr" fontAlgn="b"/>
                      <a:r>
                        <a:rPr lang="fr-FR" sz="1000" u="none" strike="noStrike">
                          <a:effectLst/>
                        </a:rPr>
                        <a:t>10</a:t>
                      </a:r>
                      <a:endParaRPr lang="fr-FR" sz="1000" b="0" i="0" u="none" strike="noStrike">
                        <a:effectLst/>
                        <a:latin typeface="Arial"/>
                      </a:endParaRPr>
                    </a:p>
                  </a:txBody>
                  <a:tcPr marL="9525" marR="9525" marT="9525" marB="0" anchor="b"/>
                </a:tc>
                <a:tc>
                  <a:txBody>
                    <a:bodyPr/>
                    <a:lstStyle/>
                    <a:p>
                      <a:pPr algn="ctr" fontAlgn="b"/>
                      <a:r>
                        <a:rPr lang="fr-FR" sz="1000" u="none" strike="noStrike">
                          <a:effectLst/>
                        </a:rPr>
                        <a:t>17 205</a:t>
                      </a:r>
                      <a:endParaRPr lang="fr-FR" sz="1000" b="0" i="0" u="none" strike="noStrike">
                        <a:effectLst/>
                        <a:latin typeface="Arial"/>
                      </a:endParaRPr>
                    </a:p>
                  </a:txBody>
                  <a:tcPr marL="9525" marR="9525" marT="9525" marB="0" anchor="b"/>
                </a:tc>
                <a:tc>
                  <a:txBody>
                    <a:bodyPr/>
                    <a:lstStyle/>
                    <a:p>
                      <a:pPr algn="l" fontAlgn="b"/>
                      <a:endParaRPr lang="fr-FR" sz="1000" b="0" i="0" u="none" strike="noStrike">
                        <a:effectLst/>
                        <a:latin typeface="Arial"/>
                      </a:endParaRPr>
                    </a:p>
                  </a:txBody>
                  <a:tcPr marL="9525" marR="9525" marT="9525" marB="0" anchor="b"/>
                </a:tc>
                <a:tc>
                  <a:txBody>
                    <a:bodyPr/>
                    <a:lstStyle/>
                    <a:p>
                      <a:pPr algn="r" fontAlgn="b"/>
                      <a:r>
                        <a:rPr lang="fr-FR" sz="1000" u="none" strike="noStrike">
                          <a:effectLst/>
                        </a:rPr>
                        <a:t>10</a:t>
                      </a:r>
                      <a:endParaRPr lang="fr-FR" sz="1000" b="0" i="0" u="none" strike="noStrike">
                        <a:effectLst/>
                        <a:latin typeface="Arial"/>
                      </a:endParaRPr>
                    </a:p>
                  </a:txBody>
                  <a:tcPr marL="9525" marR="9525" marT="9525" marB="0" anchor="b"/>
                </a:tc>
                <a:tc>
                  <a:txBody>
                    <a:bodyPr/>
                    <a:lstStyle/>
                    <a:p>
                      <a:pPr algn="l" fontAlgn="b"/>
                      <a:r>
                        <a:rPr lang="fr-FR" sz="1000" u="none" strike="noStrike">
                          <a:effectLst/>
                        </a:rPr>
                        <a:t>-</a:t>
                      </a:r>
                      <a:endParaRPr lang="fr-FR" sz="1000" b="0" i="0" u="none" strike="noStrike">
                        <a:effectLst/>
                        <a:latin typeface="Arial"/>
                      </a:endParaRPr>
                    </a:p>
                  </a:txBody>
                  <a:tcPr marL="9525" marR="9525" marT="9525" marB="0" anchor="b"/>
                </a:tc>
                <a:tc>
                  <a:txBody>
                    <a:bodyPr/>
                    <a:lstStyle/>
                    <a:p>
                      <a:pPr algn="l" fontAlgn="b"/>
                      <a:r>
                        <a:rPr lang="fr-FR" sz="1000" u="none" strike="noStrike">
                          <a:effectLst/>
                        </a:rPr>
                        <a:t>12</a:t>
                      </a:r>
                      <a:endParaRPr lang="fr-FR" sz="1000" b="0" i="0" u="none" strike="noStrike">
                        <a:effectLst/>
                        <a:latin typeface="Arial"/>
                      </a:endParaRPr>
                    </a:p>
                  </a:txBody>
                  <a:tcPr marL="9525" marR="9525" marT="9525" marB="0" anchor="b"/>
                </a:tc>
                <a:tc>
                  <a:txBody>
                    <a:bodyPr/>
                    <a:lstStyle/>
                    <a:p>
                      <a:pPr algn="ctr" fontAlgn="b"/>
                      <a:r>
                        <a:rPr lang="fr-FR" sz="1000" u="none" strike="noStrike">
                          <a:effectLst/>
                        </a:rPr>
                        <a:t>63</a:t>
                      </a:r>
                      <a:endParaRPr lang="fr-FR" sz="1000" b="0" i="0" u="none" strike="noStrike">
                        <a:effectLst/>
                        <a:latin typeface="Arial"/>
                      </a:endParaRPr>
                    </a:p>
                  </a:txBody>
                  <a:tcPr marL="9525" marR="9525" marT="9525" marB="0" anchor="b"/>
                </a:tc>
                <a:tc>
                  <a:txBody>
                    <a:bodyPr/>
                    <a:lstStyle/>
                    <a:p>
                      <a:pPr algn="l" fontAlgn="b"/>
                      <a:endParaRPr lang="fr-FR" sz="1000" b="0" i="0" u="none" strike="noStrike">
                        <a:effectLst/>
                        <a:latin typeface="Arial"/>
                      </a:endParaRPr>
                    </a:p>
                  </a:txBody>
                  <a:tcPr marL="9525" marR="9525" marT="9525" marB="0" anchor="b"/>
                </a:tc>
                <a:tc>
                  <a:txBody>
                    <a:bodyPr/>
                    <a:lstStyle/>
                    <a:p>
                      <a:pPr algn="ctr" fontAlgn="b"/>
                      <a:r>
                        <a:rPr lang="fr-FR" sz="1000" u="none" strike="noStrike">
                          <a:effectLst/>
                        </a:rPr>
                        <a:t>17 205</a:t>
                      </a:r>
                      <a:endParaRPr lang="fr-FR" sz="1000" b="0" i="0" u="none" strike="noStrike">
                        <a:effectLst/>
                        <a:latin typeface="Arial"/>
                      </a:endParaRPr>
                    </a:p>
                  </a:txBody>
                  <a:tcPr marL="9525" marR="9525" marT="9525" marB="0" anchor="b"/>
                </a:tc>
                <a:tc>
                  <a:txBody>
                    <a:bodyPr/>
                    <a:lstStyle/>
                    <a:p>
                      <a:pPr algn="l" fontAlgn="b"/>
                      <a:r>
                        <a:rPr lang="fr-FR" sz="1000" u="none" strike="noStrike">
                          <a:effectLst/>
                        </a:rPr>
                        <a:t>-</a:t>
                      </a:r>
                      <a:endParaRPr lang="fr-FR" sz="1000" b="0" i="0" u="none" strike="noStrike">
                        <a:effectLst/>
                        <a:latin typeface="Arial"/>
                      </a:endParaRPr>
                    </a:p>
                  </a:txBody>
                  <a:tcPr marL="9525" marR="9525" marT="9525" marB="0" anchor="b"/>
                </a:tc>
                <a:tc>
                  <a:txBody>
                    <a:bodyPr/>
                    <a:lstStyle/>
                    <a:p>
                      <a:pPr algn="ctr" fontAlgn="b"/>
                      <a:r>
                        <a:rPr lang="fr-FR" sz="1000" u="none" strike="noStrike">
                          <a:effectLst/>
                        </a:rPr>
                        <a:t>17 555</a:t>
                      </a:r>
                      <a:endParaRPr lang="fr-FR" sz="1000" b="0" i="0" u="none" strike="noStrike">
                        <a:effectLst/>
                        <a:latin typeface="Arial"/>
                      </a:endParaRPr>
                    </a:p>
                  </a:txBody>
                  <a:tcPr marL="9525" marR="9525" marT="9525" marB="0" anchor="b"/>
                </a:tc>
                <a:tc>
                  <a:txBody>
                    <a:bodyPr/>
                    <a:lstStyle/>
                    <a:p>
                      <a:pPr algn="ctr" fontAlgn="b"/>
                      <a:r>
                        <a:rPr lang="fr-FR" sz="1000" u="none" strike="noStrike">
                          <a:effectLst/>
                        </a:rPr>
                        <a:t>571</a:t>
                      </a:r>
                      <a:endParaRPr lang="fr-FR" sz="1000" b="0" i="1" u="none" strike="noStrike">
                        <a:solidFill>
                          <a:srgbClr val="FF0000"/>
                        </a:solidFill>
                        <a:effectLst/>
                        <a:latin typeface="Arial"/>
                      </a:endParaRPr>
                    </a:p>
                  </a:txBody>
                  <a:tcPr marL="9525" marR="9525" marT="9525" marB="0" anchor="b"/>
                </a:tc>
                <a:tc>
                  <a:txBody>
                    <a:bodyPr/>
                    <a:lstStyle/>
                    <a:p>
                      <a:pPr algn="ctr" fontAlgn="b"/>
                      <a:r>
                        <a:rPr lang="fr-FR" sz="1000" u="none" strike="noStrike">
                          <a:effectLst/>
                        </a:rPr>
                        <a:t>18.00</a:t>
                      </a:r>
                      <a:endParaRPr lang="fr-FR" sz="1000" b="0" i="1" u="none" strike="noStrike">
                        <a:solidFill>
                          <a:srgbClr val="FF0000"/>
                        </a:solidFill>
                        <a:effectLst/>
                        <a:latin typeface="Arial"/>
                      </a:endParaRPr>
                    </a:p>
                  </a:txBody>
                  <a:tcPr marL="9525" marR="9525" marT="9525" marB="0" anchor="b"/>
                </a:tc>
                <a:extLst>
                  <a:ext uri="{0D108BD9-81ED-4DB2-BD59-A6C34878D82A}">
                    <a16:rowId xmlns="" xmlns:a16="http://schemas.microsoft.com/office/drawing/2014/main" val="10006"/>
                  </a:ext>
                </a:extLst>
              </a:tr>
              <a:tr h="161925">
                <a:tc>
                  <a:txBody>
                    <a:bodyPr/>
                    <a:lstStyle/>
                    <a:p>
                      <a:pPr algn="ctr" fontAlgn="b"/>
                      <a:r>
                        <a:rPr lang="fr-FR" sz="1000" u="none" strike="noStrike">
                          <a:effectLst/>
                        </a:rPr>
                        <a:t>12</a:t>
                      </a:r>
                      <a:endParaRPr lang="fr-FR" sz="1000" b="0" i="0" u="none" strike="noStrike">
                        <a:effectLst/>
                        <a:latin typeface="Arial"/>
                      </a:endParaRPr>
                    </a:p>
                  </a:txBody>
                  <a:tcPr marL="9525" marR="9525" marT="9525" marB="0" anchor="b"/>
                </a:tc>
                <a:tc>
                  <a:txBody>
                    <a:bodyPr/>
                    <a:lstStyle/>
                    <a:p>
                      <a:pPr algn="ctr" fontAlgn="b"/>
                      <a:r>
                        <a:rPr lang="fr-FR" sz="1000" u="none" strike="noStrike">
                          <a:effectLst/>
                        </a:rPr>
                        <a:t>17 555</a:t>
                      </a:r>
                      <a:endParaRPr lang="fr-FR" sz="1000" b="0" i="0" u="none" strike="noStrike">
                        <a:effectLst/>
                        <a:latin typeface="Arial"/>
                      </a:endParaRPr>
                    </a:p>
                  </a:txBody>
                  <a:tcPr marL="9525" marR="9525" marT="9525" marB="0" anchor="b"/>
                </a:tc>
                <a:tc>
                  <a:txBody>
                    <a:bodyPr/>
                    <a:lstStyle/>
                    <a:p>
                      <a:pPr algn="l" fontAlgn="b"/>
                      <a:endParaRPr lang="fr-FR" sz="1000" b="0" i="0" u="none" strike="noStrike">
                        <a:effectLst/>
                        <a:latin typeface="Arial"/>
                      </a:endParaRPr>
                    </a:p>
                  </a:txBody>
                  <a:tcPr marL="9525" marR="9525" marT="9525" marB="0" anchor="b"/>
                </a:tc>
                <a:tc>
                  <a:txBody>
                    <a:bodyPr/>
                    <a:lstStyle/>
                    <a:p>
                      <a:pPr algn="r" fontAlgn="b"/>
                      <a:r>
                        <a:rPr lang="fr-FR" sz="1000" u="none" strike="noStrike">
                          <a:effectLst/>
                        </a:rPr>
                        <a:t>12</a:t>
                      </a:r>
                      <a:endParaRPr lang="fr-FR" sz="1000" b="0" i="0" u="none" strike="noStrike">
                        <a:effectLst/>
                        <a:latin typeface="Arial"/>
                      </a:endParaRPr>
                    </a:p>
                  </a:txBody>
                  <a:tcPr marL="9525" marR="9525" marT="9525" marB="0" anchor="b"/>
                </a:tc>
                <a:tc>
                  <a:txBody>
                    <a:bodyPr/>
                    <a:lstStyle/>
                    <a:p>
                      <a:pPr algn="l" fontAlgn="b"/>
                      <a:r>
                        <a:rPr lang="fr-FR" sz="1000" u="none" strike="noStrike">
                          <a:effectLst/>
                        </a:rPr>
                        <a:t>-</a:t>
                      </a:r>
                      <a:endParaRPr lang="fr-FR" sz="1000" b="0" i="0" u="none" strike="noStrike">
                        <a:effectLst/>
                        <a:latin typeface="Arial"/>
                      </a:endParaRPr>
                    </a:p>
                  </a:txBody>
                  <a:tcPr marL="9525" marR="9525" marT="9525" marB="0" anchor="b"/>
                </a:tc>
                <a:tc>
                  <a:txBody>
                    <a:bodyPr/>
                    <a:lstStyle/>
                    <a:p>
                      <a:pPr algn="l" fontAlgn="b"/>
                      <a:r>
                        <a:rPr lang="fr-FR" sz="1000" u="none" strike="noStrike">
                          <a:effectLst/>
                        </a:rPr>
                        <a:t>14</a:t>
                      </a:r>
                      <a:endParaRPr lang="fr-FR" sz="1000" b="0" i="0" u="none" strike="noStrike">
                        <a:effectLst/>
                        <a:latin typeface="Arial"/>
                      </a:endParaRPr>
                    </a:p>
                  </a:txBody>
                  <a:tcPr marL="9525" marR="9525" marT="9525" marB="0" anchor="b"/>
                </a:tc>
                <a:tc>
                  <a:txBody>
                    <a:bodyPr/>
                    <a:lstStyle/>
                    <a:p>
                      <a:pPr algn="ctr" fontAlgn="b"/>
                      <a:r>
                        <a:rPr lang="fr-FR" sz="1000" u="none" strike="noStrike">
                          <a:effectLst/>
                        </a:rPr>
                        <a:t>72</a:t>
                      </a:r>
                      <a:endParaRPr lang="fr-FR" sz="1000" b="0" i="0" u="none" strike="noStrike">
                        <a:effectLst/>
                        <a:latin typeface="Arial"/>
                      </a:endParaRPr>
                    </a:p>
                  </a:txBody>
                  <a:tcPr marL="9525" marR="9525" marT="9525" marB="0" anchor="b"/>
                </a:tc>
                <a:tc>
                  <a:txBody>
                    <a:bodyPr/>
                    <a:lstStyle/>
                    <a:p>
                      <a:pPr algn="l" fontAlgn="b"/>
                      <a:endParaRPr lang="fr-FR" sz="1000" b="0" i="0" u="none" strike="noStrike">
                        <a:effectLst/>
                        <a:latin typeface="Arial"/>
                      </a:endParaRPr>
                    </a:p>
                  </a:txBody>
                  <a:tcPr marL="9525" marR="9525" marT="9525" marB="0" anchor="b"/>
                </a:tc>
                <a:tc>
                  <a:txBody>
                    <a:bodyPr/>
                    <a:lstStyle/>
                    <a:p>
                      <a:pPr algn="ctr" fontAlgn="b"/>
                      <a:r>
                        <a:rPr lang="fr-FR" sz="1000" u="none" strike="noStrike">
                          <a:effectLst/>
                        </a:rPr>
                        <a:t>17 555</a:t>
                      </a:r>
                      <a:endParaRPr lang="fr-FR" sz="1000" b="0" i="0" u="none" strike="noStrike">
                        <a:effectLst/>
                        <a:latin typeface="Arial"/>
                      </a:endParaRPr>
                    </a:p>
                  </a:txBody>
                  <a:tcPr marL="9525" marR="9525" marT="9525" marB="0" anchor="b"/>
                </a:tc>
                <a:tc>
                  <a:txBody>
                    <a:bodyPr/>
                    <a:lstStyle/>
                    <a:p>
                      <a:pPr algn="l" fontAlgn="b"/>
                      <a:r>
                        <a:rPr lang="fr-FR" sz="1000" u="none" strike="noStrike">
                          <a:effectLst/>
                        </a:rPr>
                        <a:t>-</a:t>
                      </a:r>
                      <a:endParaRPr lang="fr-FR" sz="1000" b="0" i="0" u="none" strike="noStrike">
                        <a:effectLst/>
                        <a:latin typeface="Arial"/>
                      </a:endParaRPr>
                    </a:p>
                  </a:txBody>
                  <a:tcPr marL="9525" marR="9525" marT="9525" marB="0" anchor="b"/>
                </a:tc>
                <a:tc>
                  <a:txBody>
                    <a:bodyPr/>
                    <a:lstStyle/>
                    <a:p>
                      <a:pPr algn="ctr" fontAlgn="b"/>
                      <a:r>
                        <a:rPr lang="fr-FR" sz="1000" u="none" strike="noStrike">
                          <a:effectLst/>
                        </a:rPr>
                        <a:t>17 955</a:t>
                      </a:r>
                      <a:endParaRPr lang="fr-FR" sz="1000" b="0" i="0" u="none" strike="noStrike">
                        <a:effectLst/>
                        <a:latin typeface="Arial"/>
                      </a:endParaRPr>
                    </a:p>
                  </a:txBody>
                  <a:tcPr marL="9525" marR="9525" marT="9525" marB="0" anchor="b"/>
                </a:tc>
                <a:tc>
                  <a:txBody>
                    <a:bodyPr/>
                    <a:lstStyle/>
                    <a:p>
                      <a:pPr algn="ctr" fontAlgn="b"/>
                      <a:r>
                        <a:rPr lang="fr-FR" sz="1000" u="none" strike="noStrike">
                          <a:effectLst/>
                        </a:rPr>
                        <a:t>500</a:t>
                      </a:r>
                      <a:endParaRPr lang="fr-FR" sz="1000" b="0" i="1" u="none" strike="noStrike">
                        <a:solidFill>
                          <a:srgbClr val="FF0000"/>
                        </a:solidFill>
                        <a:effectLst/>
                        <a:latin typeface="Arial"/>
                      </a:endParaRPr>
                    </a:p>
                  </a:txBody>
                  <a:tcPr marL="9525" marR="9525" marT="9525" marB="0" anchor="b"/>
                </a:tc>
                <a:tc>
                  <a:txBody>
                    <a:bodyPr/>
                    <a:lstStyle/>
                    <a:p>
                      <a:pPr algn="ctr" fontAlgn="b"/>
                      <a:r>
                        <a:rPr lang="fr-FR" sz="1000" u="none" strike="noStrike">
                          <a:effectLst/>
                        </a:rPr>
                        <a:t>18.00</a:t>
                      </a:r>
                      <a:endParaRPr lang="fr-FR" sz="1000" b="0" i="1" u="none" strike="noStrike">
                        <a:solidFill>
                          <a:srgbClr val="FF0000"/>
                        </a:solidFill>
                        <a:effectLst/>
                        <a:latin typeface="Arial"/>
                      </a:endParaRPr>
                    </a:p>
                  </a:txBody>
                  <a:tcPr marL="9525" marR="9525" marT="9525" marB="0" anchor="b"/>
                </a:tc>
                <a:extLst>
                  <a:ext uri="{0D108BD9-81ED-4DB2-BD59-A6C34878D82A}">
                    <a16:rowId xmlns="" xmlns:a16="http://schemas.microsoft.com/office/drawing/2014/main" val="10007"/>
                  </a:ext>
                </a:extLst>
              </a:tr>
              <a:tr h="161925">
                <a:tc>
                  <a:txBody>
                    <a:bodyPr/>
                    <a:lstStyle/>
                    <a:p>
                      <a:pPr algn="ctr" fontAlgn="b"/>
                      <a:r>
                        <a:rPr lang="fr-FR" sz="1000" u="none" strike="noStrike">
                          <a:effectLst/>
                        </a:rPr>
                        <a:t>14</a:t>
                      </a:r>
                      <a:endParaRPr lang="fr-FR" sz="1000" b="0" i="0" u="none" strike="noStrike">
                        <a:effectLst/>
                        <a:latin typeface="Arial"/>
                      </a:endParaRPr>
                    </a:p>
                  </a:txBody>
                  <a:tcPr marL="9525" marR="9525" marT="9525" marB="0" anchor="b"/>
                </a:tc>
                <a:tc>
                  <a:txBody>
                    <a:bodyPr/>
                    <a:lstStyle/>
                    <a:p>
                      <a:pPr algn="ctr" fontAlgn="b"/>
                      <a:r>
                        <a:rPr lang="fr-FR" sz="1000" u="none" strike="noStrike">
                          <a:effectLst/>
                        </a:rPr>
                        <a:t>17 955</a:t>
                      </a:r>
                      <a:endParaRPr lang="fr-FR" sz="1000" b="0" i="0" u="none" strike="noStrike">
                        <a:effectLst/>
                        <a:latin typeface="Arial"/>
                      </a:endParaRPr>
                    </a:p>
                  </a:txBody>
                  <a:tcPr marL="9525" marR="9525" marT="9525" marB="0" anchor="b"/>
                </a:tc>
                <a:tc>
                  <a:txBody>
                    <a:bodyPr/>
                    <a:lstStyle/>
                    <a:p>
                      <a:pPr algn="l" fontAlgn="b"/>
                      <a:endParaRPr lang="fr-FR" sz="1000" b="0" i="0" u="none" strike="noStrike">
                        <a:effectLst/>
                        <a:latin typeface="Arial"/>
                      </a:endParaRPr>
                    </a:p>
                  </a:txBody>
                  <a:tcPr marL="9525" marR="9525" marT="9525" marB="0" anchor="b"/>
                </a:tc>
                <a:tc>
                  <a:txBody>
                    <a:bodyPr/>
                    <a:lstStyle/>
                    <a:p>
                      <a:pPr algn="r" fontAlgn="b"/>
                      <a:r>
                        <a:rPr lang="fr-FR" sz="1000" u="none" strike="noStrike">
                          <a:effectLst/>
                        </a:rPr>
                        <a:t>14</a:t>
                      </a:r>
                      <a:endParaRPr lang="fr-FR" sz="1000" b="0" i="0" u="none" strike="noStrike">
                        <a:effectLst/>
                        <a:latin typeface="Arial"/>
                      </a:endParaRPr>
                    </a:p>
                  </a:txBody>
                  <a:tcPr marL="9525" marR="9525" marT="9525" marB="0" anchor="b"/>
                </a:tc>
                <a:tc>
                  <a:txBody>
                    <a:bodyPr/>
                    <a:lstStyle/>
                    <a:p>
                      <a:pPr algn="l" fontAlgn="b"/>
                      <a:r>
                        <a:rPr lang="fr-FR" sz="1000" u="none" strike="noStrike">
                          <a:effectLst/>
                        </a:rPr>
                        <a:t>-</a:t>
                      </a:r>
                      <a:endParaRPr lang="fr-FR" sz="1000" b="0" i="0" u="none" strike="noStrike">
                        <a:effectLst/>
                        <a:latin typeface="Arial"/>
                      </a:endParaRPr>
                    </a:p>
                  </a:txBody>
                  <a:tcPr marL="9525" marR="9525" marT="9525" marB="0" anchor="b"/>
                </a:tc>
                <a:tc>
                  <a:txBody>
                    <a:bodyPr/>
                    <a:lstStyle/>
                    <a:p>
                      <a:pPr algn="l" fontAlgn="b"/>
                      <a:r>
                        <a:rPr lang="fr-FR" sz="1000" u="none" strike="noStrike">
                          <a:effectLst/>
                        </a:rPr>
                        <a:t>16</a:t>
                      </a:r>
                      <a:endParaRPr lang="fr-FR" sz="1000" b="0" i="0" u="none" strike="noStrike">
                        <a:effectLst/>
                        <a:latin typeface="Arial"/>
                      </a:endParaRPr>
                    </a:p>
                  </a:txBody>
                  <a:tcPr marL="9525" marR="9525" marT="9525" marB="0" anchor="b"/>
                </a:tc>
                <a:tc>
                  <a:txBody>
                    <a:bodyPr/>
                    <a:lstStyle/>
                    <a:p>
                      <a:pPr algn="ctr" fontAlgn="b"/>
                      <a:r>
                        <a:rPr lang="fr-FR" sz="1000" u="none" strike="noStrike">
                          <a:effectLst/>
                        </a:rPr>
                        <a:t>70</a:t>
                      </a:r>
                      <a:endParaRPr lang="fr-FR" sz="1000" b="0" i="0" u="none" strike="noStrike">
                        <a:effectLst/>
                        <a:latin typeface="Arial"/>
                      </a:endParaRPr>
                    </a:p>
                  </a:txBody>
                  <a:tcPr marL="9525" marR="9525" marT="9525" marB="0" anchor="b"/>
                </a:tc>
                <a:tc>
                  <a:txBody>
                    <a:bodyPr/>
                    <a:lstStyle/>
                    <a:p>
                      <a:pPr algn="l" fontAlgn="b"/>
                      <a:endParaRPr lang="fr-FR" sz="1000" b="0" i="0" u="none" strike="noStrike">
                        <a:effectLst/>
                        <a:latin typeface="Arial"/>
                      </a:endParaRPr>
                    </a:p>
                  </a:txBody>
                  <a:tcPr marL="9525" marR="9525" marT="9525" marB="0" anchor="b"/>
                </a:tc>
                <a:tc>
                  <a:txBody>
                    <a:bodyPr/>
                    <a:lstStyle/>
                    <a:p>
                      <a:pPr algn="ctr" fontAlgn="b"/>
                      <a:r>
                        <a:rPr lang="fr-FR" sz="1000" u="none" strike="noStrike">
                          <a:effectLst/>
                        </a:rPr>
                        <a:t>17 955</a:t>
                      </a:r>
                      <a:endParaRPr lang="fr-FR" sz="1000" b="0" i="0" u="none" strike="noStrike">
                        <a:effectLst/>
                        <a:latin typeface="Arial"/>
                      </a:endParaRPr>
                    </a:p>
                  </a:txBody>
                  <a:tcPr marL="9525" marR="9525" marT="9525" marB="0" anchor="b"/>
                </a:tc>
                <a:tc>
                  <a:txBody>
                    <a:bodyPr/>
                    <a:lstStyle/>
                    <a:p>
                      <a:pPr algn="l" fontAlgn="b"/>
                      <a:r>
                        <a:rPr lang="fr-FR" sz="1000" u="none" strike="noStrike">
                          <a:effectLst/>
                        </a:rPr>
                        <a:t>-</a:t>
                      </a:r>
                      <a:endParaRPr lang="fr-FR" sz="1000" b="0" i="0" u="none" strike="noStrike">
                        <a:effectLst/>
                        <a:latin typeface="Arial"/>
                      </a:endParaRPr>
                    </a:p>
                  </a:txBody>
                  <a:tcPr marL="9525" marR="9525" marT="9525" marB="0" anchor="b"/>
                </a:tc>
                <a:tc>
                  <a:txBody>
                    <a:bodyPr/>
                    <a:lstStyle/>
                    <a:p>
                      <a:pPr algn="ctr" fontAlgn="b"/>
                      <a:r>
                        <a:rPr lang="fr-FR" sz="1000" u="none" strike="noStrike">
                          <a:effectLst/>
                        </a:rPr>
                        <a:t>18 675</a:t>
                      </a:r>
                      <a:endParaRPr lang="fr-FR" sz="1000" b="0" i="0" u="none" strike="noStrike">
                        <a:effectLst/>
                        <a:latin typeface="Arial"/>
                      </a:endParaRPr>
                    </a:p>
                  </a:txBody>
                  <a:tcPr marL="9525" marR="9525" marT="9525" marB="0" anchor="b"/>
                </a:tc>
                <a:tc>
                  <a:txBody>
                    <a:bodyPr/>
                    <a:lstStyle/>
                    <a:p>
                      <a:pPr algn="ctr" fontAlgn="b"/>
                      <a:r>
                        <a:rPr lang="fr-FR" sz="1000" u="none" strike="noStrike">
                          <a:effectLst/>
                        </a:rPr>
                        <a:t>278</a:t>
                      </a:r>
                      <a:endParaRPr lang="fr-FR" sz="1000" b="0" i="1" u="none" strike="noStrike">
                        <a:solidFill>
                          <a:srgbClr val="FF0000"/>
                        </a:solidFill>
                        <a:effectLst/>
                        <a:latin typeface="Arial"/>
                      </a:endParaRPr>
                    </a:p>
                  </a:txBody>
                  <a:tcPr marL="9525" marR="9525" marT="9525" marB="0" anchor="b"/>
                </a:tc>
                <a:tc>
                  <a:txBody>
                    <a:bodyPr/>
                    <a:lstStyle/>
                    <a:p>
                      <a:pPr algn="ctr" fontAlgn="b"/>
                      <a:r>
                        <a:rPr lang="fr-FR" sz="1000" u="none" strike="noStrike">
                          <a:effectLst/>
                        </a:rPr>
                        <a:t>9.72</a:t>
                      </a:r>
                      <a:endParaRPr lang="fr-FR" sz="1000" b="0" i="1" u="none" strike="noStrike">
                        <a:solidFill>
                          <a:srgbClr val="FF0000"/>
                        </a:solidFill>
                        <a:effectLst/>
                        <a:latin typeface="Arial"/>
                      </a:endParaRPr>
                    </a:p>
                  </a:txBody>
                  <a:tcPr marL="9525" marR="9525" marT="9525" marB="0" anchor="b"/>
                </a:tc>
                <a:extLst>
                  <a:ext uri="{0D108BD9-81ED-4DB2-BD59-A6C34878D82A}">
                    <a16:rowId xmlns="" xmlns:a16="http://schemas.microsoft.com/office/drawing/2014/main" val="10008"/>
                  </a:ext>
                </a:extLst>
              </a:tr>
              <a:tr h="161925">
                <a:tc>
                  <a:txBody>
                    <a:bodyPr/>
                    <a:lstStyle/>
                    <a:p>
                      <a:pPr algn="ctr" fontAlgn="b"/>
                      <a:r>
                        <a:rPr lang="fr-FR" sz="1000" u="none" strike="noStrike">
                          <a:effectLst/>
                        </a:rPr>
                        <a:t>16</a:t>
                      </a:r>
                      <a:endParaRPr lang="fr-FR" sz="1000" b="0" i="0" u="none" strike="noStrike">
                        <a:effectLst/>
                        <a:latin typeface="Arial"/>
                      </a:endParaRPr>
                    </a:p>
                  </a:txBody>
                  <a:tcPr marL="9525" marR="9525" marT="9525" marB="0" anchor="b"/>
                </a:tc>
                <a:tc>
                  <a:txBody>
                    <a:bodyPr/>
                    <a:lstStyle/>
                    <a:p>
                      <a:pPr algn="ctr" fontAlgn="b"/>
                      <a:r>
                        <a:rPr lang="fr-FR" sz="1000" u="none" strike="noStrike">
                          <a:effectLst/>
                        </a:rPr>
                        <a:t>18 675</a:t>
                      </a:r>
                      <a:endParaRPr lang="fr-FR" sz="1000" b="0" i="0" u="none" strike="noStrike">
                        <a:effectLst/>
                        <a:latin typeface="Arial"/>
                      </a:endParaRPr>
                    </a:p>
                  </a:txBody>
                  <a:tcPr marL="9525" marR="9525" marT="9525" marB="0" anchor="b"/>
                </a:tc>
                <a:tc>
                  <a:txBody>
                    <a:bodyPr/>
                    <a:lstStyle/>
                    <a:p>
                      <a:pPr algn="l" fontAlgn="b"/>
                      <a:endParaRPr lang="fr-FR" sz="1000" b="0" i="0" u="none" strike="noStrike">
                        <a:effectLst/>
                        <a:latin typeface="Arial"/>
                      </a:endParaRPr>
                    </a:p>
                  </a:txBody>
                  <a:tcPr marL="9525" marR="9525" marT="9525" marB="0" anchor="b"/>
                </a:tc>
                <a:tc>
                  <a:txBody>
                    <a:bodyPr/>
                    <a:lstStyle/>
                    <a:p>
                      <a:pPr algn="r" fontAlgn="b"/>
                      <a:r>
                        <a:rPr lang="fr-FR" sz="1000" u="none" strike="noStrike">
                          <a:effectLst/>
                        </a:rPr>
                        <a:t>16</a:t>
                      </a:r>
                      <a:endParaRPr lang="fr-FR" sz="1000" b="0" i="0" u="none" strike="noStrike">
                        <a:effectLst/>
                        <a:latin typeface="Arial"/>
                      </a:endParaRPr>
                    </a:p>
                  </a:txBody>
                  <a:tcPr marL="9525" marR="9525" marT="9525" marB="0" anchor="b"/>
                </a:tc>
                <a:tc>
                  <a:txBody>
                    <a:bodyPr/>
                    <a:lstStyle/>
                    <a:p>
                      <a:pPr algn="l" fontAlgn="b"/>
                      <a:r>
                        <a:rPr lang="fr-FR" sz="1000" u="none" strike="noStrike">
                          <a:effectLst/>
                        </a:rPr>
                        <a:t>-</a:t>
                      </a:r>
                      <a:endParaRPr lang="fr-FR" sz="1000" b="0" i="0" u="none" strike="noStrike">
                        <a:effectLst/>
                        <a:latin typeface="Arial"/>
                      </a:endParaRPr>
                    </a:p>
                  </a:txBody>
                  <a:tcPr marL="9525" marR="9525" marT="9525" marB="0" anchor="b"/>
                </a:tc>
                <a:tc>
                  <a:txBody>
                    <a:bodyPr/>
                    <a:lstStyle/>
                    <a:p>
                      <a:pPr algn="l" fontAlgn="b"/>
                      <a:r>
                        <a:rPr lang="fr-FR" sz="1000" u="none" strike="noStrike">
                          <a:effectLst/>
                        </a:rPr>
                        <a:t>18</a:t>
                      </a:r>
                      <a:endParaRPr lang="fr-FR" sz="1000" b="0" i="0" u="none" strike="noStrike">
                        <a:effectLst/>
                        <a:latin typeface="Arial"/>
                      </a:endParaRPr>
                    </a:p>
                  </a:txBody>
                  <a:tcPr marL="9525" marR="9525" marT="9525" marB="0" anchor="b"/>
                </a:tc>
                <a:tc>
                  <a:txBody>
                    <a:bodyPr/>
                    <a:lstStyle/>
                    <a:p>
                      <a:pPr algn="ctr" fontAlgn="b"/>
                      <a:r>
                        <a:rPr lang="fr-FR" sz="1000" u="none" strike="noStrike">
                          <a:effectLst/>
                        </a:rPr>
                        <a:t>50</a:t>
                      </a:r>
                      <a:endParaRPr lang="fr-FR" sz="1000" b="0" i="0" u="none" strike="noStrike">
                        <a:effectLst/>
                        <a:latin typeface="Arial"/>
                      </a:endParaRPr>
                    </a:p>
                  </a:txBody>
                  <a:tcPr marL="9525" marR="9525" marT="9525" marB="0" anchor="b"/>
                </a:tc>
                <a:tc>
                  <a:txBody>
                    <a:bodyPr/>
                    <a:lstStyle/>
                    <a:p>
                      <a:pPr algn="l" fontAlgn="b"/>
                      <a:endParaRPr lang="fr-FR" sz="1000" b="0" i="0" u="none" strike="noStrike">
                        <a:effectLst/>
                        <a:latin typeface="Arial"/>
                      </a:endParaRPr>
                    </a:p>
                  </a:txBody>
                  <a:tcPr marL="9525" marR="9525" marT="9525" marB="0" anchor="b"/>
                </a:tc>
                <a:tc>
                  <a:txBody>
                    <a:bodyPr/>
                    <a:lstStyle/>
                    <a:p>
                      <a:pPr algn="ctr" fontAlgn="b"/>
                      <a:r>
                        <a:rPr lang="fr-FR" sz="1000" u="none" strike="noStrike">
                          <a:effectLst/>
                        </a:rPr>
                        <a:t>18 675</a:t>
                      </a:r>
                      <a:endParaRPr lang="fr-FR" sz="1000" b="0" i="0" u="none" strike="noStrike">
                        <a:effectLst/>
                        <a:latin typeface="Arial"/>
                      </a:endParaRPr>
                    </a:p>
                  </a:txBody>
                  <a:tcPr marL="9525" marR="9525" marT="9525" marB="0" anchor="b"/>
                </a:tc>
                <a:tc>
                  <a:txBody>
                    <a:bodyPr/>
                    <a:lstStyle/>
                    <a:p>
                      <a:pPr algn="l" fontAlgn="b"/>
                      <a:r>
                        <a:rPr lang="fr-FR" sz="1000" u="none" strike="noStrike">
                          <a:effectLst/>
                        </a:rPr>
                        <a:t>-</a:t>
                      </a:r>
                      <a:endParaRPr lang="fr-FR" sz="1000" b="0" i="0" u="none" strike="noStrike">
                        <a:effectLst/>
                        <a:latin typeface="Arial"/>
                      </a:endParaRPr>
                    </a:p>
                  </a:txBody>
                  <a:tcPr marL="9525" marR="9525" marT="9525" marB="0" anchor="b"/>
                </a:tc>
                <a:tc>
                  <a:txBody>
                    <a:bodyPr/>
                    <a:lstStyle/>
                    <a:p>
                      <a:pPr algn="ctr" fontAlgn="b"/>
                      <a:r>
                        <a:rPr lang="fr-FR" sz="1000" u="none" strike="noStrike">
                          <a:effectLst/>
                        </a:rPr>
                        <a:t>19 300</a:t>
                      </a:r>
                      <a:endParaRPr lang="fr-FR" sz="1000" b="0" i="0" u="none" strike="noStrike">
                        <a:effectLst/>
                        <a:latin typeface="Arial"/>
                      </a:endParaRPr>
                    </a:p>
                  </a:txBody>
                  <a:tcPr marL="9525" marR="9525" marT="9525" marB="0" anchor="b"/>
                </a:tc>
                <a:tc>
                  <a:txBody>
                    <a:bodyPr/>
                    <a:lstStyle/>
                    <a:p>
                      <a:pPr algn="ctr" fontAlgn="b"/>
                      <a:r>
                        <a:rPr lang="fr-FR" sz="1000" u="none" strike="noStrike">
                          <a:effectLst/>
                        </a:rPr>
                        <a:t>320</a:t>
                      </a:r>
                      <a:endParaRPr lang="fr-FR" sz="1000" b="0" i="1" u="none" strike="noStrike">
                        <a:solidFill>
                          <a:srgbClr val="FF0000"/>
                        </a:solidFill>
                        <a:effectLst/>
                        <a:latin typeface="Arial"/>
                      </a:endParaRPr>
                    </a:p>
                  </a:txBody>
                  <a:tcPr marL="9525" marR="9525" marT="9525" marB="0" anchor="b"/>
                </a:tc>
                <a:tc>
                  <a:txBody>
                    <a:bodyPr/>
                    <a:lstStyle/>
                    <a:p>
                      <a:pPr algn="ctr" fontAlgn="b"/>
                      <a:r>
                        <a:rPr lang="fr-FR" sz="1000" u="none" strike="noStrike">
                          <a:effectLst/>
                        </a:rPr>
                        <a:t>8.00</a:t>
                      </a:r>
                      <a:endParaRPr lang="fr-FR" sz="1000" b="0" i="1" u="none" strike="noStrike">
                        <a:solidFill>
                          <a:srgbClr val="FF0000"/>
                        </a:solidFill>
                        <a:effectLst/>
                        <a:latin typeface="Arial"/>
                      </a:endParaRPr>
                    </a:p>
                  </a:txBody>
                  <a:tcPr marL="9525" marR="9525" marT="9525" marB="0" anchor="b"/>
                </a:tc>
                <a:extLst>
                  <a:ext uri="{0D108BD9-81ED-4DB2-BD59-A6C34878D82A}">
                    <a16:rowId xmlns="" xmlns:a16="http://schemas.microsoft.com/office/drawing/2014/main" val="10009"/>
                  </a:ext>
                </a:extLst>
              </a:tr>
              <a:tr h="161925">
                <a:tc>
                  <a:txBody>
                    <a:bodyPr/>
                    <a:lstStyle/>
                    <a:p>
                      <a:pPr algn="ctr" fontAlgn="b"/>
                      <a:r>
                        <a:rPr lang="fr-FR" sz="1000" u="none" strike="noStrike">
                          <a:effectLst/>
                        </a:rPr>
                        <a:t>18</a:t>
                      </a:r>
                      <a:endParaRPr lang="fr-FR" sz="1000" b="0" i="0" u="none" strike="noStrike">
                        <a:effectLst/>
                        <a:latin typeface="Arial"/>
                      </a:endParaRPr>
                    </a:p>
                  </a:txBody>
                  <a:tcPr marL="9525" marR="9525" marT="9525" marB="0" anchor="b"/>
                </a:tc>
                <a:tc>
                  <a:txBody>
                    <a:bodyPr/>
                    <a:lstStyle/>
                    <a:p>
                      <a:pPr algn="ctr" fontAlgn="b"/>
                      <a:r>
                        <a:rPr lang="fr-FR" sz="1000" u="none" strike="noStrike">
                          <a:effectLst/>
                        </a:rPr>
                        <a:t>19 300</a:t>
                      </a:r>
                      <a:endParaRPr lang="fr-FR" sz="1000" b="0" i="0" u="none" strike="noStrike">
                        <a:effectLst/>
                        <a:latin typeface="Arial"/>
                      </a:endParaRPr>
                    </a:p>
                  </a:txBody>
                  <a:tcPr marL="9525" marR="9525" marT="9525" marB="0" anchor="b"/>
                </a:tc>
                <a:tc>
                  <a:txBody>
                    <a:bodyPr/>
                    <a:lstStyle/>
                    <a:p>
                      <a:pPr algn="l" fontAlgn="b"/>
                      <a:endParaRPr lang="fr-FR" sz="1000" b="0" i="0" u="none" strike="noStrike">
                        <a:effectLst/>
                        <a:latin typeface="Arial"/>
                      </a:endParaRPr>
                    </a:p>
                  </a:txBody>
                  <a:tcPr marL="9525" marR="9525" marT="9525" marB="0" anchor="b"/>
                </a:tc>
                <a:tc>
                  <a:txBody>
                    <a:bodyPr/>
                    <a:lstStyle/>
                    <a:p>
                      <a:pPr algn="r" fontAlgn="b"/>
                      <a:r>
                        <a:rPr lang="fr-FR" sz="1000" u="none" strike="noStrike">
                          <a:effectLst/>
                        </a:rPr>
                        <a:t>18</a:t>
                      </a:r>
                      <a:endParaRPr lang="fr-FR" sz="1000" b="0" i="0" u="none" strike="noStrike">
                        <a:effectLst/>
                        <a:latin typeface="Arial"/>
                      </a:endParaRPr>
                    </a:p>
                  </a:txBody>
                  <a:tcPr marL="9525" marR="9525" marT="9525" marB="0" anchor="b"/>
                </a:tc>
                <a:tc>
                  <a:txBody>
                    <a:bodyPr/>
                    <a:lstStyle/>
                    <a:p>
                      <a:pPr algn="l" fontAlgn="b"/>
                      <a:r>
                        <a:rPr lang="fr-FR" sz="1000" u="none" strike="noStrike">
                          <a:effectLst/>
                        </a:rPr>
                        <a:t>-</a:t>
                      </a:r>
                      <a:endParaRPr lang="fr-FR" sz="1000" b="0" i="0" u="none" strike="noStrike">
                        <a:effectLst/>
                        <a:latin typeface="Arial"/>
                      </a:endParaRPr>
                    </a:p>
                  </a:txBody>
                  <a:tcPr marL="9525" marR="9525" marT="9525" marB="0" anchor="b"/>
                </a:tc>
                <a:tc>
                  <a:txBody>
                    <a:bodyPr/>
                    <a:lstStyle/>
                    <a:p>
                      <a:pPr algn="l" fontAlgn="b"/>
                      <a:r>
                        <a:rPr lang="fr-FR" sz="1000" u="none" strike="noStrike">
                          <a:effectLst/>
                        </a:rPr>
                        <a:t>20</a:t>
                      </a:r>
                      <a:endParaRPr lang="fr-FR" sz="1000" b="0" i="0" u="none" strike="noStrike">
                        <a:effectLst/>
                        <a:latin typeface="Arial"/>
                      </a:endParaRPr>
                    </a:p>
                  </a:txBody>
                  <a:tcPr marL="9525" marR="9525" marT="9525" marB="0" anchor="b"/>
                </a:tc>
                <a:tc>
                  <a:txBody>
                    <a:bodyPr/>
                    <a:lstStyle/>
                    <a:p>
                      <a:pPr algn="ctr" fontAlgn="b"/>
                      <a:r>
                        <a:rPr lang="fr-FR" sz="1000" u="none" strike="noStrike">
                          <a:effectLst/>
                        </a:rPr>
                        <a:t>35</a:t>
                      </a:r>
                      <a:endParaRPr lang="fr-FR" sz="1000" b="0" i="0" u="none" strike="noStrike">
                        <a:effectLst/>
                        <a:latin typeface="Arial"/>
                      </a:endParaRPr>
                    </a:p>
                  </a:txBody>
                  <a:tcPr marL="9525" marR="9525" marT="9525" marB="0" anchor="b"/>
                </a:tc>
                <a:tc>
                  <a:txBody>
                    <a:bodyPr/>
                    <a:lstStyle/>
                    <a:p>
                      <a:pPr algn="l" fontAlgn="b"/>
                      <a:endParaRPr lang="fr-FR" sz="1000" b="0" i="0" u="none" strike="noStrike">
                        <a:effectLst/>
                        <a:latin typeface="Arial"/>
                      </a:endParaRPr>
                    </a:p>
                  </a:txBody>
                  <a:tcPr marL="9525" marR="9525" marT="9525" marB="0" anchor="b"/>
                </a:tc>
                <a:tc>
                  <a:txBody>
                    <a:bodyPr/>
                    <a:lstStyle/>
                    <a:p>
                      <a:pPr algn="ctr" fontAlgn="b"/>
                      <a:r>
                        <a:rPr lang="fr-FR" sz="1000" u="none" strike="noStrike">
                          <a:effectLst/>
                        </a:rPr>
                        <a:t>19 300</a:t>
                      </a:r>
                      <a:endParaRPr lang="fr-FR" sz="1000" b="0" i="0" u="none" strike="noStrike">
                        <a:effectLst/>
                        <a:latin typeface="Arial"/>
                      </a:endParaRPr>
                    </a:p>
                  </a:txBody>
                  <a:tcPr marL="9525" marR="9525" marT="9525" marB="0" anchor="b"/>
                </a:tc>
                <a:tc>
                  <a:txBody>
                    <a:bodyPr/>
                    <a:lstStyle/>
                    <a:p>
                      <a:pPr algn="l" fontAlgn="b"/>
                      <a:r>
                        <a:rPr lang="fr-FR" sz="1000" u="none" strike="noStrike">
                          <a:effectLst/>
                        </a:rPr>
                        <a:t>-</a:t>
                      </a:r>
                      <a:endParaRPr lang="fr-FR" sz="1000" b="0" i="0" u="none" strike="noStrike">
                        <a:effectLst/>
                        <a:latin typeface="Arial"/>
                      </a:endParaRPr>
                    </a:p>
                  </a:txBody>
                  <a:tcPr marL="9525" marR="9525" marT="9525" marB="0" anchor="b"/>
                </a:tc>
                <a:tc>
                  <a:txBody>
                    <a:bodyPr/>
                    <a:lstStyle/>
                    <a:p>
                      <a:pPr algn="ctr" fontAlgn="b"/>
                      <a:r>
                        <a:rPr lang="fr-FR" sz="1000" u="none" strike="noStrike">
                          <a:effectLst/>
                        </a:rPr>
                        <a:t>19 850</a:t>
                      </a:r>
                      <a:endParaRPr lang="fr-FR" sz="1000" b="0" i="0" u="none" strike="noStrike">
                        <a:effectLst/>
                        <a:latin typeface="Arial"/>
                      </a:endParaRPr>
                    </a:p>
                  </a:txBody>
                  <a:tcPr marL="9525" marR="9525" marT="9525" marB="0" anchor="b"/>
                </a:tc>
                <a:tc>
                  <a:txBody>
                    <a:bodyPr/>
                    <a:lstStyle/>
                    <a:p>
                      <a:pPr algn="ctr" fontAlgn="b"/>
                      <a:r>
                        <a:rPr lang="fr-FR" sz="1000" u="none" strike="noStrike">
                          <a:effectLst/>
                        </a:rPr>
                        <a:t>364</a:t>
                      </a:r>
                      <a:endParaRPr lang="fr-FR" sz="1000" b="0" i="1" u="none" strike="noStrike">
                        <a:solidFill>
                          <a:srgbClr val="FF0000"/>
                        </a:solidFill>
                        <a:effectLst/>
                        <a:latin typeface="Arial"/>
                      </a:endParaRPr>
                    </a:p>
                  </a:txBody>
                  <a:tcPr marL="9525" marR="9525" marT="9525" marB="0" anchor="b"/>
                </a:tc>
                <a:tc>
                  <a:txBody>
                    <a:bodyPr/>
                    <a:lstStyle/>
                    <a:p>
                      <a:pPr algn="ctr" fontAlgn="b"/>
                      <a:r>
                        <a:rPr lang="fr-FR" sz="1000" u="none" strike="noStrike">
                          <a:effectLst/>
                        </a:rPr>
                        <a:t>6.36</a:t>
                      </a:r>
                      <a:endParaRPr lang="fr-FR" sz="1000" b="0" i="1" u="none" strike="noStrike">
                        <a:solidFill>
                          <a:srgbClr val="FF0000"/>
                        </a:solidFill>
                        <a:effectLst/>
                        <a:latin typeface="Arial"/>
                      </a:endParaRPr>
                    </a:p>
                  </a:txBody>
                  <a:tcPr marL="9525" marR="9525" marT="9525" marB="0" anchor="b"/>
                </a:tc>
                <a:extLst>
                  <a:ext uri="{0D108BD9-81ED-4DB2-BD59-A6C34878D82A}">
                    <a16:rowId xmlns="" xmlns:a16="http://schemas.microsoft.com/office/drawing/2014/main" val="10010"/>
                  </a:ext>
                </a:extLst>
              </a:tr>
              <a:tr h="161925">
                <a:tc>
                  <a:txBody>
                    <a:bodyPr/>
                    <a:lstStyle/>
                    <a:p>
                      <a:pPr algn="ctr" fontAlgn="b"/>
                      <a:r>
                        <a:rPr lang="fr-FR" sz="1000" u="none" strike="noStrike">
                          <a:effectLst/>
                        </a:rPr>
                        <a:t>20</a:t>
                      </a:r>
                      <a:endParaRPr lang="fr-FR" sz="1000" b="0" i="0" u="none" strike="noStrike">
                        <a:effectLst/>
                        <a:latin typeface="Arial"/>
                      </a:endParaRPr>
                    </a:p>
                  </a:txBody>
                  <a:tcPr marL="9525" marR="9525" marT="9525" marB="0" anchor="b"/>
                </a:tc>
                <a:tc>
                  <a:txBody>
                    <a:bodyPr/>
                    <a:lstStyle/>
                    <a:p>
                      <a:pPr algn="ctr" fontAlgn="b"/>
                      <a:r>
                        <a:rPr lang="fr-FR" sz="1000" u="none" strike="noStrike">
                          <a:effectLst/>
                        </a:rPr>
                        <a:t>19 850</a:t>
                      </a:r>
                      <a:endParaRPr lang="fr-FR" sz="1000" b="0" i="0" u="none" strike="noStrike">
                        <a:effectLst/>
                        <a:latin typeface="Arial"/>
                      </a:endParaRPr>
                    </a:p>
                  </a:txBody>
                  <a:tcPr marL="9525" marR="9525" marT="9525" marB="0" anchor="b"/>
                </a:tc>
                <a:tc>
                  <a:txBody>
                    <a:bodyPr/>
                    <a:lstStyle/>
                    <a:p>
                      <a:pPr algn="l" fontAlgn="b"/>
                      <a:endParaRPr lang="fr-FR" sz="1000" b="0" i="0" u="none" strike="noStrike">
                        <a:effectLst/>
                        <a:latin typeface="Arial"/>
                      </a:endParaRPr>
                    </a:p>
                  </a:txBody>
                  <a:tcPr marL="9525" marR="9525" marT="9525" marB="0" anchor="b"/>
                </a:tc>
                <a:tc>
                  <a:txBody>
                    <a:bodyPr/>
                    <a:lstStyle/>
                    <a:p>
                      <a:pPr algn="r" fontAlgn="b"/>
                      <a:r>
                        <a:rPr lang="fr-FR" sz="1000" u="none" strike="noStrike">
                          <a:effectLst/>
                        </a:rPr>
                        <a:t>20</a:t>
                      </a:r>
                      <a:endParaRPr lang="fr-FR" sz="1000" b="0" i="0" u="none" strike="noStrike">
                        <a:effectLst/>
                        <a:latin typeface="Arial"/>
                      </a:endParaRPr>
                    </a:p>
                  </a:txBody>
                  <a:tcPr marL="9525" marR="9525" marT="9525" marB="0" anchor="b"/>
                </a:tc>
                <a:tc>
                  <a:txBody>
                    <a:bodyPr/>
                    <a:lstStyle/>
                    <a:p>
                      <a:pPr algn="l" fontAlgn="b"/>
                      <a:r>
                        <a:rPr lang="fr-FR" sz="1000" u="none" strike="noStrike">
                          <a:effectLst/>
                        </a:rPr>
                        <a:t>-</a:t>
                      </a:r>
                      <a:endParaRPr lang="fr-FR" sz="1000" b="0" i="0" u="none" strike="noStrike">
                        <a:effectLst/>
                        <a:latin typeface="Arial"/>
                      </a:endParaRPr>
                    </a:p>
                  </a:txBody>
                  <a:tcPr marL="9525" marR="9525" marT="9525" marB="0" anchor="b"/>
                </a:tc>
                <a:tc>
                  <a:txBody>
                    <a:bodyPr/>
                    <a:lstStyle/>
                    <a:p>
                      <a:pPr algn="l" fontAlgn="b"/>
                      <a:r>
                        <a:rPr lang="fr-FR" sz="1000" u="none" strike="noStrike">
                          <a:effectLst/>
                        </a:rPr>
                        <a:t>22</a:t>
                      </a:r>
                      <a:endParaRPr lang="fr-FR" sz="1000" b="0" i="0" u="none" strike="noStrike">
                        <a:effectLst/>
                        <a:latin typeface="Arial"/>
                      </a:endParaRPr>
                    </a:p>
                  </a:txBody>
                  <a:tcPr marL="9525" marR="9525" marT="9525" marB="0" anchor="b"/>
                </a:tc>
                <a:tc>
                  <a:txBody>
                    <a:bodyPr/>
                    <a:lstStyle/>
                    <a:p>
                      <a:pPr algn="ctr" fontAlgn="b"/>
                      <a:r>
                        <a:rPr lang="fr-FR" sz="1000" u="none" strike="noStrike">
                          <a:effectLst/>
                        </a:rPr>
                        <a:t>50</a:t>
                      </a:r>
                      <a:endParaRPr lang="fr-FR" sz="1000" b="0" i="0" u="none" strike="noStrike">
                        <a:effectLst/>
                        <a:latin typeface="Arial"/>
                      </a:endParaRPr>
                    </a:p>
                  </a:txBody>
                  <a:tcPr marL="9525" marR="9525" marT="9525" marB="0" anchor="b"/>
                </a:tc>
                <a:tc>
                  <a:txBody>
                    <a:bodyPr/>
                    <a:lstStyle/>
                    <a:p>
                      <a:pPr algn="l" fontAlgn="b"/>
                      <a:endParaRPr lang="fr-FR" sz="1000" b="0" i="0" u="none" strike="noStrike">
                        <a:effectLst/>
                        <a:latin typeface="Arial"/>
                      </a:endParaRPr>
                    </a:p>
                  </a:txBody>
                  <a:tcPr marL="9525" marR="9525" marT="9525" marB="0" anchor="b"/>
                </a:tc>
                <a:tc>
                  <a:txBody>
                    <a:bodyPr/>
                    <a:lstStyle/>
                    <a:p>
                      <a:pPr algn="ctr" fontAlgn="b"/>
                      <a:r>
                        <a:rPr lang="fr-FR" sz="1000" u="none" strike="noStrike">
                          <a:effectLst/>
                        </a:rPr>
                        <a:t>19 850</a:t>
                      </a:r>
                      <a:endParaRPr lang="fr-FR" sz="1000" b="0" i="0" u="none" strike="noStrike">
                        <a:effectLst/>
                        <a:latin typeface="Arial"/>
                      </a:endParaRPr>
                    </a:p>
                  </a:txBody>
                  <a:tcPr marL="9525" marR="9525" marT="9525" marB="0" anchor="b"/>
                </a:tc>
                <a:tc>
                  <a:txBody>
                    <a:bodyPr/>
                    <a:lstStyle/>
                    <a:p>
                      <a:pPr algn="l" fontAlgn="b"/>
                      <a:r>
                        <a:rPr lang="fr-FR" sz="1000" u="none" strike="noStrike">
                          <a:effectLst/>
                        </a:rPr>
                        <a:t>-</a:t>
                      </a:r>
                      <a:endParaRPr lang="fr-FR" sz="1000" b="0" i="0" u="none" strike="noStrike">
                        <a:effectLst/>
                        <a:latin typeface="Arial"/>
                      </a:endParaRPr>
                    </a:p>
                  </a:txBody>
                  <a:tcPr marL="9525" marR="9525" marT="9525" marB="0" anchor="b"/>
                </a:tc>
                <a:tc>
                  <a:txBody>
                    <a:bodyPr/>
                    <a:lstStyle/>
                    <a:p>
                      <a:pPr algn="ctr" fontAlgn="b"/>
                      <a:r>
                        <a:rPr lang="fr-FR" sz="1000" u="none" strike="noStrike">
                          <a:effectLst/>
                        </a:rPr>
                        <a:t>21 100</a:t>
                      </a:r>
                      <a:endParaRPr lang="fr-FR" sz="1000" b="0" i="0" u="none" strike="noStrike">
                        <a:effectLst/>
                        <a:latin typeface="Arial"/>
                      </a:endParaRPr>
                    </a:p>
                  </a:txBody>
                  <a:tcPr marL="9525" marR="9525" marT="9525" marB="0" anchor="b"/>
                </a:tc>
                <a:tc>
                  <a:txBody>
                    <a:bodyPr/>
                    <a:lstStyle/>
                    <a:p>
                      <a:pPr algn="ctr" fontAlgn="b"/>
                      <a:r>
                        <a:rPr lang="fr-FR" sz="1000" u="none" strike="noStrike">
                          <a:effectLst/>
                        </a:rPr>
                        <a:t>160</a:t>
                      </a:r>
                      <a:endParaRPr lang="fr-FR" sz="1000" b="0" i="1" u="none" strike="noStrike">
                        <a:solidFill>
                          <a:srgbClr val="FF0000"/>
                        </a:solidFill>
                        <a:effectLst/>
                        <a:latin typeface="Arial"/>
                      </a:endParaRPr>
                    </a:p>
                  </a:txBody>
                  <a:tcPr marL="9525" marR="9525" marT="9525" marB="0" anchor="b"/>
                </a:tc>
                <a:tc>
                  <a:txBody>
                    <a:bodyPr/>
                    <a:lstStyle/>
                    <a:p>
                      <a:pPr algn="ctr" fontAlgn="b"/>
                      <a:r>
                        <a:rPr lang="fr-FR" sz="1000" u="none" strike="noStrike">
                          <a:effectLst/>
                        </a:rPr>
                        <a:t>4.00</a:t>
                      </a:r>
                      <a:endParaRPr lang="fr-FR" sz="1000" b="0" i="1" u="none" strike="noStrike">
                        <a:solidFill>
                          <a:srgbClr val="FF0000"/>
                        </a:solidFill>
                        <a:effectLst/>
                        <a:latin typeface="Arial"/>
                      </a:endParaRPr>
                    </a:p>
                  </a:txBody>
                  <a:tcPr marL="9525" marR="9525" marT="9525" marB="0" anchor="b"/>
                </a:tc>
                <a:extLst>
                  <a:ext uri="{0D108BD9-81ED-4DB2-BD59-A6C34878D82A}">
                    <a16:rowId xmlns="" xmlns:a16="http://schemas.microsoft.com/office/drawing/2014/main" val="10011"/>
                  </a:ext>
                </a:extLst>
              </a:tr>
              <a:tr h="171450">
                <a:tc>
                  <a:txBody>
                    <a:bodyPr/>
                    <a:lstStyle/>
                    <a:p>
                      <a:pPr algn="ctr" fontAlgn="b"/>
                      <a:r>
                        <a:rPr lang="fr-FR" sz="1000" u="none" strike="noStrike">
                          <a:effectLst/>
                        </a:rPr>
                        <a:t>22</a:t>
                      </a:r>
                      <a:endParaRPr lang="fr-FR" sz="1000" b="0" i="0" u="none" strike="noStrike">
                        <a:effectLst/>
                        <a:latin typeface="Arial"/>
                      </a:endParaRPr>
                    </a:p>
                  </a:txBody>
                  <a:tcPr marL="9525" marR="9525" marT="9525" marB="0" anchor="b"/>
                </a:tc>
                <a:tc>
                  <a:txBody>
                    <a:bodyPr/>
                    <a:lstStyle/>
                    <a:p>
                      <a:pPr algn="ctr" fontAlgn="b"/>
                      <a:r>
                        <a:rPr lang="fr-FR" sz="1000" u="none" strike="noStrike">
                          <a:effectLst/>
                        </a:rPr>
                        <a:t>21 100</a:t>
                      </a:r>
                      <a:endParaRPr lang="fr-FR" sz="1000" b="0" i="0" u="none" strike="noStrike">
                        <a:effectLst/>
                        <a:latin typeface="Arial"/>
                      </a:endParaRPr>
                    </a:p>
                  </a:txBody>
                  <a:tcPr marL="9525" marR="9525" marT="9525" marB="0" anchor="b"/>
                </a:tc>
                <a:tc>
                  <a:txBody>
                    <a:bodyPr/>
                    <a:lstStyle/>
                    <a:p>
                      <a:pPr algn="l" fontAlgn="b"/>
                      <a:endParaRPr lang="fr-FR" sz="1000" b="0" i="0" u="none" strike="noStrike">
                        <a:effectLst/>
                        <a:latin typeface="Arial"/>
                      </a:endParaRPr>
                    </a:p>
                  </a:txBody>
                  <a:tcPr marL="9525" marR="9525" marT="9525" marB="0" anchor="b"/>
                </a:tc>
                <a:tc>
                  <a:txBody>
                    <a:bodyPr/>
                    <a:lstStyle/>
                    <a:p>
                      <a:pPr algn="r" fontAlgn="b"/>
                      <a:r>
                        <a:rPr lang="fr-FR" sz="1000" u="none" strike="noStrike">
                          <a:effectLst/>
                        </a:rPr>
                        <a:t>22</a:t>
                      </a:r>
                      <a:endParaRPr lang="fr-FR" sz="1000" b="0" i="0" u="none" strike="noStrike">
                        <a:effectLst/>
                        <a:latin typeface="Arial"/>
                      </a:endParaRPr>
                    </a:p>
                  </a:txBody>
                  <a:tcPr marL="9525" marR="9525" marT="9525" marB="0" anchor="b"/>
                </a:tc>
                <a:tc>
                  <a:txBody>
                    <a:bodyPr/>
                    <a:lstStyle/>
                    <a:p>
                      <a:pPr algn="l" fontAlgn="b"/>
                      <a:r>
                        <a:rPr lang="fr-FR" sz="1000" u="none" strike="noStrike">
                          <a:effectLst/>
                        </a:rPr>
                        <a:t>-</a:t>
                      </a:r>
                      <a:endParaRPr lang="fr-FR" sz="1000" b="0" i="0" u="none" strike="noStrike">
                        <a:effectLst/>
                        <a:latin typeface="Arial"/>
                      </a:endParaRPr>
                    </a:p>
                  </a:txBody>
                  <a:tcPr marL="9525" marR="9525" marT="9525" marB="0" anchor="b"/>
                </a:tc>
                <a:tc>
                  <a:txBody>
                    <a:bodyPr/>
                    <a:lstStyle/>
                    <a:p>
                      <a:pPr algn="l" fontAlgn="b"/>
                      <a:r>
                        <a:rPr lang="fr-FR" sz="1000" u="none" strike="noStrike">
                          <a:effectLst/>
                        </a:rPr>
                        <a:t>24</a:t>
                      </a:r>
                      <a:endParaRPr lang="fr-FR" sz="1000" b="0" i="0" u="none" strike="noStrike">
                        <a:effectLst/>
                        <a:latin typeface="Arial"/>
                      </a:endParaRPr>
                    </a:p>
                  </a:txBody>
                  <a:tcPr marL="9525" marR="9525" marT="9525" marB="0" anchor="b"/>
                </a:tc>
                <a:tc>
                  <a:txBody>
                    <a:bodyPr/>
                    <a:lstStyle/>
                    <a:p>
                      <a:pPr algn="ctr" fontAlgn="b"/>
                      <a:r>
                        <a:rPr lang="fr-FR" sz="1000" u="none" strike="noStrike">
                          <a:effectLst/>
                        </a:rPr>
                        <a:t>42</a:t>
                      </a:r>
                      <a:endParaRPr lang="fr-FR" sz="1000" b="0" i="0" u="none" strike="noStrike">
                        <a:effectLst/>
                        <a:latin typeface="Arial"/>
                      </a:endParaRPr>
                    </a:p>
                  </a:txBody>
                  <a:tcPr marL="9525" marR="9525" marT="9525" marB="0" anchor="b"/>
                </a:tc>
                <a:tc>
                  <a:txBody>
                    <a:bodyPr/>
                    <a:lstStyle/>
                    <a:p>
                      <a:pPr algn="l" fontAlgn="b"/>
                      <a:endParaRPr lang="fr-FR" sz="1000" b="0" i="0" u="none" strike="noStrike">
                        <a:effectLst/>
                        <a:latin typeface="Arial"/>
                      </a:endParaRPr>
                    </a:p>
                  </a:txBody>
                  <a:tcPr marL="9525" marR="9525" marT="9525" marB="0" anchor="b"/>
                </a:tc>
                <a:tc>
                  <a:txBody>
                    <a:bodyPr/>
                    <a:lstStyle/>
                    <a:p>
                      <a:pPr algn="ctr" fontAlgn="b"/>
                      <a:r>
                        <a:rPr lang="fr-FR" sz="1000" u="none" strike="noStrike">
                          <a:effectLst/>
                        </a:rPr>
                        <a:t>21 100</a:t>
                      </a:r>
                      <a:endParaRPr lang="fr-FR" sz="1000" b="0" i="0" u="none" strike="noStrike">
                        <a:effectLst/>
                        <a:latin typeface="Arial"/>
                      </a:endParaRPr>
                    </a:p>
                  </a:txBody>
                  <a:tcPr marL="9525" marR="9525" marT="9525" marB="0" anchor="b"/>
                </a:tc>
                <a:tc>
                  <a:txBody>
                    <a:bodyPr/>
                    <a:lstStyle/>
                    <a:p>
                      <a:pPr algn="l" fontAlgn="b"/>
                      <a:r>
                        <a:rPr lang="fr-FR" sz="1000" u="none" strike="noStrike">
                          <a:effectLst/>
                        </a:rPr>
                        <a:t>-</a:t>
                      </a:r>
                      <a:endParaRPr lang="fr-FR" sz="1000" b="0" i="0" u="none" strike="noStrike">
                        <a:effectLst/>
                        <a:latin typeface="Arial"/>
                      </a:endParaRPr>
                    </a:p>
                  </a:txBody>
                  <a:tcPr marL="9525" marR="9525" marT="9525" marB="0" anchor="b"/>
                </a:tc>
                <a:tc>
                  <a:txBody>
                    <a:bodyPr/>
                    <a:lstStyle/>
                    <a:p>
                      <a:pPr algn="ctr" fontAlgn="b"/>
                      <a:r>
                        <a:rPr lang="fr-FR" sz="1000" u="none" strike="noStrike">
                          <a:effectLst/>
                        </a:rPr>
                        <a:t>23200</a:t>
                      </a:r>
                      <a:endParaRPr lang="fr-FR" sz="1000" b="0" i="0" u="none" strike="noStrike">
                        <a:effectLst/>
                        <a:latin typeface="Arial"/>
                      </a:endParaRPr>
                    </a:p>
                  </a:txBody>
                  <a:tcPr marL="9525" marR="9525" marT="9525" marB="0" anchor="b"/>
                </a:tc>
                <a:tc>
                  <a:txBody>
                    <a:bodyPr/>
                    <a:lstStyle/>
                    <a:p>
                      <a:pPr algn="ctr" fontAlgn="b"/>
                      <a:r>
                        <a:rPr lang="fr-FR" sz="1000" u="none" strike="noStrike">
                          <a:effectLst/>
                        </a:rPr>
                        <a:t>95</a:t>
                      </a:r>
                      <a:endParaRPr lang="fr-FR" sz="1000" b="0" i="1" u="none" strike="noStrike">
                        <a:solidFill>
                          <a:srgbClr val="FF0000"/>
                        </a:solidFill>
                        <a:effectLst/>
                        <a:latin typeface="Arial"/>
                      </a:endParaRPr>
                    </a:p>
                  </a:txBody>
                  <a:tcPr marL="9525" marR="9525" marT="9525" marB="0" anchor="b"/>
                </a:tc>
                <a:tc>
                  <a:txBody>
                    <a:bodyPr/>
                    <a:lstStyle/>
                    <a:p>
                      <a:pPr algn="ctr" fontAlgn="b"/>
                      <a:r>
                        <a:rPr lang="fr-FR" sz="1000" u="none" strike="noStrike">
                          <a:effectLst/>
                        </a:rPr>
                        <a:t>2.00</a:t>
                      </a:r>
                      <a:endParaRPr lang="fr-FR" sz="1000" b="0" i="1" u="none" strike="noStrike">
                        <a:solidFill>
                          <a:srgbClr val="FF0000"/>
                        </a:solidFill>
                        <a:effectLst/>
                        <a:latin typeface="Arial"/>
                      </a:endParaRPr>
                    </a:p>
                  </a:txBody>
                  <a:tcPr marL="9525" marR="9525" marT="9525" marB="0" anchor="b"/>
                </a:tc>
                <a:extLst>
                  <a:ext uri="{0D108BD9-81ED-4DB2-BD59-A6C34878D82A}">
                    <a16:rowId xmlns="" xmlns:a16="http://schemas.microsoft.com/office/drawing/2014/main" val="10012"/>
                  </a:ext>
                </a:extLst>
              </a:tr>
              <a:tr h="171450">
                <a:tc>
                  <a:txBody>
                    <a:bodyPr/>
                    <a:lstStyle/>
                    <a:p>
                      <a:pPr algn="ctr" fontAlgn="b"/>
                      <a:r>
                        <a:rPr lang="fr-FR" sz="1000" u="none" strike="noStrike">
                          <a:effectLst/>
                        </a:rPr>
                        <a:t>24</a:t>
                      </a:r>
                      <a:endParaRPr lang="fr-FR" sz="1000" b="0" i="0" u="none" strike="noStrike">
                        <a:effectLst/>
                        <a:latin typeface="Arial"/>
                      </a:endParaRPr>
                    </a:p>
                  </a:txBody>
                  <a:tcPr marL="9525" marR="9525" marT="9525" marB="0" anchor="b"/>
                </a:tc>
                <a:tc>
                  <a:txBody>
                    <a:bodyPr/>
                    <a:lstStyle/>
                    <a:p>
                      <a:pPr algn="ctr" fontAlgn="b"/>
                      <a:r>
                        <a:rPr lang="fr-FR" sz="1000" u="none" strike="noStrike" dirty="0">
                          <a:effectLst/>
                        </a:rPr>
                        <a:t>23200</a:t>
                      </a:r>
                      <a:endParaRPr lang="fr-FR" sz="1000" b="0" i="0" u="none" strike="noStrike" dirty="0">
                        <a:effectLst/>
                        <a:latin typeface="Arial"/>
                      </a:endParaRPr>
                    </a:p>
                  </a:txBody>
                  <a:tcPr marL="9525" marR="9525" marT="9525" marB="0" anchor="b"/>
                </a:tc>
                <a:tc>
                  <a:txBody>
                    <a:bodyPr/>
                    <a:lstStyle/>
                    <a:p>
                      <a:pPr algn="l" fontAlgn="b"/>
                      <a:endParaRPr lang="fr-FR" sz="1000" b="0" i="0" u="none" strike="noStrike">
                        <a:effectLst/>
                        <a:latin typeface="Arial"/>
                      </a:endParaRPr>
                    </a:p>
                  </a:txBody>
                  <a:tcPr marL="9525" marR="9525" marT="9525" marB="0" anchor="b"/>
                </a:tc>
                <a:tc>
                  <a:txBody>
                    <a:bodyPr/>
                    <a:lstStyle/>
                    <a:p>
                      <a:pPr algn="l" fontAlgn="b"/>
                      <a:endParaRPr lang="fr-FR" sz="1000" b="0" i="0" u="none" strike="noStrike">
                        <a:effectLst/>
                        <a:latin typeface="Arial"/>
                      </a:endParaRPr>
                    </a:p>
                  </a:txBody>
                  <a:tcPr marL="9525" marR="9525" marT="9525" marB="0" anchor="b"/>
                </a:tc>
                <a:tc>
                  <a:txBody>
                    <a:bodyPr/>
                    <a:lstStyle/>
                    <a:p>
                      <a:pPr algn="l" fontAlgn="b"/>
                      <a:endParaRPr lang="fr-FR" sz="1000" b="0" i="0" u="none" strike="noStrike">
                        <a:effectLst/>
                        <a:latin typeface="Arial"/>
                      </a:endParaRPr>
                    </a:p>
                  </a:txBody>
                  <a:tcPr marL="9525" marR="9525" marT="9525" marB="0" anchor="b"/>
                </a:tc>
                <a:tc>
                  <a:txBody>
                    <a:bodyPr/>
                    <a:lstStyle/>
                    <a:p>
                      <a:pPr algn="l" fontAlgn="b"/>
                      <a:endParaRPr lang="fr-FR" sz="1000" b="0" i="0" u="none" strike="noStrike">
                        <a:effectLst/>
                        <a:latin typeface="Arial"/>
                      </a:endParaRPr>
                    </a:p>
                  </a:txBody>
                  <a:tcPr marL="9525" marR="9525" marT="9525" marB="0" anchor="b"/>
                </a:tc>
                <a:tc>
                  <a:txBody>
                    <a:bodyPr/>
                    <a:lstStyle/>
                    <a:p>
                      <a:pPr algn="l" fontAlgn="b"/>
                      <a:endParaRPr lang="fr-FR" sz="1000" b="0" i="0" u="none" strike="noStrike">
                        <a:effectLst/>
                        <a:latin typeface="Arial"/>
                      </a:endParaRPr>
                    </a:p>
                  </a:txBody>
                  <a:tcPr marL="9525" marR="9525" marT="9525" marB="0" anchor="b"/>
                </a:tc>
                <a:tc>
                  <a:txBody>
                    <a:bodyPr/>
                    <a:lstStyle/>
                    <a:p>
                      <a:pPr algn="l" fontAlgn="b"/>
                      <a:endParaRPr lang="fr-FR" sz="1000" b="0" i="0" u="none" strike="noStrike">
                        <a:effectLst/>
                        <a:latin typeface="Arial"/>
                      </a:endParaRPr>
                    </a:p>
                  </a:txBody>
                  <a:tcPr marL="9525" marR="9525" marT="9525" marB="0" anchor="b"/>
                </a:tc>
                <a:tc>
                  <a:txBody>
                    <a:bodyPr/>
                    <a:lstStyle/>
                    <a:p>
                      <a:pPr algn="l" fontAlgn="b"/>
                      <a:endParaRPr lang="fr-FR" sz="1000" b="0" i="0" u="none" strike="noStrike">
                        <a:effectLst/>
                        <a:latin typeface="Arial"/>
                      </a:endParaRPr>
                    </a:p>
                  </a:txBody>
                  <a:tcPr marL="9525" marR="9525" marT="9525" marB="0" anchor="b"/>
                </a:tc>
                <a:tc>
                  <a:txBody>
                    <a:bodyPr/>
                    <a:lstStyle/>
                    <a:p>
                      <a:pPr algn="l" fontAlgn="b"/>
                      <a:endParaRPr lang="fr-FR" sz="1000" b="0" i="0" u="none" strike="noStrike">
                        <a:effectLst/>
                        <a:latin typeface="Arial"/>
                      </a:endParaRPr>
                    </a:p>
                  </a:txBody>
                  <a:tcPr marL="9525" marR="9525" marT="9525" marB="0" anchor="b"/>
                </a:tc>
                <a:tc>
                  <a:txBody>
                    <a:bodyPr/>
                    <a:lstStyle/>
                    <a:p>
                      <a:pPr algn="l" fontAlgn="b"/>
                      <a:endParaRPr lang="fr-FR" sz="1000" b="0" i="0" u="none" strike="noStrike">
                        <a:effectLst/>
                        <a:latin typeface="Arial"/>
                      </a:endParaRPr>
                    </a:p>
                  </a:txBody>
                  <a:tcPr marL="9525" marR="9525" marT="9525" marB="0" anchor="b"/>
                </a:tc>
                <a:tc>
                  <a:txBody>
                    <a:bodyPr/>
                    <a:lstStyle/>
                    <a:p>
                      <a:pPr algn="l" fontAlgn="b"/>
                      <a:endParaRPr lang="fr-FR" sz="1000" b="0" i="0" u="none" strike="noStrike">
                        <a:effectLst/>
                        <a:latin typeface="Arial"/>
                      </a:endParaRPr>
                    </a:p>
                  </a:txBody>
                  <a:tcPr marL="9525" marR="9525" marT="9525" marB="0" anchor="b"/>
                </a:tc>
                <a:tc>
                  <a:txBody>
                    <a:bodyPr/>
                    <a:lstStyle/>
                    <a:p>
                      <a:pPr algn="l" fontAlgn="b"/>
                      <a:endParaRPr lang="fr-FR" sz="1000" b="0" i="0" u="none" strike="noStrike" dirty="0">
                        <a:effectLst/>
                        <a:latin typeface="Arial"/>
                      </a:endParaRPr>
                    </a:p>
                  </a:txBody>
                  <a:tcPr marL="9525" marR="9525" marT="9525" marB="0" anchor="b"/>
                </a:tc>
                <a:extLst>
                  <a:ext uri="{0D108BD9-81ED-4DB2-BD59-A6C34878D82A}">
                    <a16:rowId xmlns="" xmlns:a16="http://schemas.microsoft.com/office/drawing/2014/main" val="10013"/>
                  </a:ext>
                </a:extLst>
              </a:tr>
            </a:tbl>
          </a:graphicData>
        </a:graphic>
      </p:graphicFrame>
    </p:spTree>
    <p:extLst>
      <p:ext uri="{BB962C8B-B14F-4D97-AF65-F5344CB8AC3E}">
        <p14:creationId xmlns:p14="http://schemas.microsoft.com/office/powerpoint/2010/main" val="721747292"/>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J:\SE2021_2022_2017\Seance_Golfe_Gascogne\taux_sedim_correction.pn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73843" y="692696"/>
            <a:ext cx="8624069" cy="48965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3438430"/>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1520" y="548680"/>
            <a:ext cx="8101012" cy="5605462"/>
          </a:xfrm>
          <a:prstGeom prst="rect">
            <a:avLst/>
          </a:prstGeom>
          <a:noFill/>
          <a:ln w="25400">
            <a:solidFill>
              <a:srgbClr val="422A22"/>
            </a:solidFill>
            <a:miter lim="800000"/>
            <a:headEnd/>
            <a:tailEnd/>
          </a:ln>
          <a:extLst>
            <a:ext uri="{909E8E84-426E-40DD-AFC4-6F175D3DCCD1}">
              <a14:hiddenFill xmlns:a14="http://schemas.microsoft.com/office/drawing/2010/main">
                <a:solidFill>
                  <a:srgbClr val="FFFFFF"/>
                </a:solidFill>
              </a14:hiddenFill>
            </a:ext>
          </a:extLst>
        </p:spPr>
      </p:pic>
      <p:sp>
        <p:nvSpPr>
          <p:cNvPr id="71685" name="Text Box 5"/>
          <p:cNvSpPr txBox="1">
            <a:spLocks noChangeArrowheads="1"/>
          </p:cNvSpPr>
          <p:nvPr/>
        </p:nvSpPr>
        <p:spPr bwMode="auto">
          <a:xfrm>
            <a:off x="5724128" y="692696"/>
            <a:ext cx="2468563" cy="83185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fr-FR" sz="2400" dirty="0">
                <a:latin typeface="Times New Roman" pitchFamily="18" charset="0"/>
              </a:rPr>
              <a:t>L'Europe il y a</a:t>
            </a:r>
            <a:br>
              <a:rPr lang="fr-FR" sz="2400" dirty="0">
                <a:latin typeface="Times New Roman" pitchFamily="18" charset="0"/>
              </a:rPr>
            </a:br>
            <a:r>
              <a:rPr lang="fr-FR" sz="2400" dirty="0">
                <a:latin typeface="Times New Roman" pitchFamily="18" charset="0"/>
              </a:rPr>
              <a:t>-18 000 ans</a:t>
            </a:r>
          </a:p>
        </p:txBody>
      </p:sp>
      <p:sp>
        <p:nvSpPr>
          <p:cNvPr id="5" name="Text Box 7"/>
          <p:cNvSpPr txBox="1">
            <a:spLocks noChangeArrowheads="1"/>
          </p:cNvSpPr>
          <p:nvPr/>
        </p:nvSpPr>
        <p:spPr bwMode="auto">
          <a:xfrm>
            <a:off x="0" y="-27384"/>
            <a:ext cx="9144000" cy="332656"/>
          </a:xfrm>
          <a:prstGeom prst="rect">
            <a:avLst/>
          </a:prstGeom>
          <a:gradFill rotWithShape="0">
            <a:gsLst>
              <a:gs pos="78000">
                <a:srgbClr val="443A31"/>
              </a:gs>
              <a:gs pos="100000">
                <a:srgbClr val="009DE0"/>
              </a:gs>
            </a:gsLst>
            <a:lin ang="0" scaled="1"/>
          </a:gradFill>
          <a:ln w="9525">
            <a:noFill/>
            <a:miter lim="800000"/>
            <a:headEnd/>
            <a:tailEnd/>
          </a:ln>
          <a:effectLst/>
        </p:spPr>
        <p:txBody>
          <a:bodyPr wrap="none" anchor="ctr"/>
          <a:lstStyle/>
          <a:p>
            <a:pPr defTabSz="787400">
              <a:spcBef>
                <a:spcPct val="50000"/>
              </a:spcBef>
              <a:tabLst>
                <a:tab pos="8380413" algn="l"/>
                <a:tab pos="8482013" algn="l"/>
              </a:tabLst>
              <a:defRPr/>
            </a:pPr>
            <a:r>
              <a:rPr lang="fr-FR" sz="1600" dirty="0">
                <a:solidFill>
                  <a:schemeClr val="bg1"/>
                </a:solidFill>
                <a:latin typeface="OpenDyslexic" pitchFamily="50" charset="0"/>
              </a:rPr>
              <a:t>Les systèmes turbiditiques profonds du golfe de Gascogne</a:t>
            </a:r>
          </a:p>
        </p:txBody>
      </p:sp>
      <p:sp>
        <p:nvSpPr>
          <p:cNvPr id="7" name="Ellipse 6"/>
          <p:cNvSpPr/>
          <p:nvPr/>
        </p:nvSpPr>
        <p:spPr bwMode="auto">
          <a:xfrm>
            <a:off x="683568" y="4149080"/>
            <a:ext cx="144016" cy="144016"/>
          </a:xfrm>
          <a:prstGeom prst="ellipse">
            <a:avLst/>
          </a:prstGeom>
          <a:solidFill>
            <a:srgbClr val="FF330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1"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800382380"/>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1520" y="548680"/>
            <a:ext cx="8101012" cy="5605462"/>
          </a:xfrm>
          <a:prstGeom prst="rect">
            <a:avLst/>
          </a:prstGeom>
          <a:noFill/>
          <a:ln w="25400">
            <a:solidFill>
              <a:srgbClr val="422A22"/>
            </a:solidFill>
            <a:miter lim="800000"/>
            <a:headEnd/>
            <a:tailEnd/>
          </a:ln>
          <a:extLst>
            <a:ext uri="{909E8E84-426E-40DD-AFC4-6F175D3DCCD1}">
              <a14:hiddenFill xmlns:a14="http://schemas.microsoft.com/office/drawing/2010/main">
                <a:solidFill>
                  <a:srgbClr val="FFFFFF"/>
                </a:solidFill>
              </a14:hiddenFill>
            </a:ext>
          </a:extLst>
        </p:spPr>
      </p:pic>
      <p:sp>
        <p:nvSpPr>
          <p:cNvPr id="71685" name="Text Box 5"/>
          <p:cNvSpPr txBox="1">
            <a:spLocks noChangeArrowheads="1"/>
          </p:cNvSpPr>
          <p:nvPr/>
        </p:nvSpPr>
        <p:spPr bwMode="auto">
          <a:xfrm>
            <a:off x="5724128" y="692696"/>
            <a:ext cx="2468563" cy="83185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fr-FR" sz="2400" dirty="0">
                <a:latin typeface="Times New Roman" pitchFamily="18" charset="0"/>
              </a:rPr>
              <a:t>L'Europe il y a</a:t>
            </a:r>
            <a:br>
              <a:rPr lang="fr-FR" sz="2400" dirty="0">
                <a:latin typeface="Times New Roman" pitchFamily="18" charset="0"/>
              </a:rPr>
            </a:br>
            <a:r>
              <a:rPr lang="fr-FR" sz="2400" dirty="0">
                <a:latin typeface="Times New Roman" pitchFamily="18" charset="0"/>
              </a:rPr>
              <a:t>-18 000 ans</a:t>
            </a:r>
          </a:p>
        </p:txBody>
      </p:sp>
      <p:sp>
        <p:nvSpPr>
          <p:cNvPr id="5" name="Text Box 7"/>
          <p:cNvSpPr txBox="1">
            <a:spLocks noChangeArrowheads="1"/>
          </p:cNvSpPr>
          <p:nvPr/>
        </p:nvSpPr>
        <p:spPr bwMode="auto">
          <a:xfrm>
            <a:off x="0" y="-27384"/>
            <a:ext cx="9144000" cy="332656"/>
          </a:xfrm>
          <a:prstGeom prst="rect">
            <a:avLst/>
          </a:prstGeom>
          <a:gradFill rotWithShape="0">
            <a:gsLst>
              <a:gs pos="78000">
                <a:srgbClr val="443A31"/>
              </a:gs>
              <a:gs pos="100000">
                <a:srgbClr val="009DE0"/>
              </a:gs>
            </a:gsLst>
            <a:lin ang="0" scaled="1"/>
          </a:gradFill>
          <a:ln w="9525">
            <a:noFill/>
            <a:miter lim="800000"/>
            <a:headEnd/>
            <a:tailEnd/>
          </a:ln>
          <a:effectLst/>
        </p:spPr>
        <p:txBody>
          <a:bodyPr wrap="none" anchor="ctr"/>
          <a:lstStyle/>
          <a:p>
            <a:pPr defTabSz="787400">
              <a:spcBef>
                <a:spcPct val="50000"/>
              </a:spcBef>
              <a:tabLst>
                <a:tab pos="8380413" algn="l"/>
                <a:tab pos="8482013" algn="l"/>
              </a:tabLst>
              <a:defRPr/>
            </a:pPr>
            <a:r>
              <a:rPr lang="fr-FR" sz="1600" dirty="0">
                <a:solidFill>
                  <a:schemeClr val="bg1"/>
                </a:solidFill>
                <a:latin typeface="OpenDyslexic" pitchFamily="50" charset="0"/>
              </a:rPr>
              <a:t>Les systèmes turbiditiques profonds du golfe de Gascogne</a:t>
            </a:r>
          </a:p>
        </p:txBody>
      </p:sp>
      <p:sp>
        <p:nvSpPr>
          <p:cNvPr id="7" name="Ellipse 6"/>
          <p:cNvSpPr/>
          <p:nvPr/>
        </p:nvSpPr>
        <p:spPr bwMode="auto">
          <a:xfrm>
            <a:off x="683568" y="4149080"/>
            <a:ext cx="144016" cy="144016"/>
          </a:xfrm>
          <a:prstGeom prst="ellipse">
            <a:avLst/>
          </a:prstGeom>
          <a:solidFill>
            <a:srgbClr val="FF330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1" i="0" u="none" strike="noStrike" cap="none" normalizeH="0" baseline="0">
              <a:ln>
                <a:noFill/>
              </a:ln>
              <a:solidFill>
                <a:schemeClr val="tx1"/>
              </a:solidFill>
              <a:effectLst/>
              <a:latin typeface="Arial" charset="0"/>
            </a:endParaRPr>
          </a:p>
        </p:txBody>
      </p:sp>
      <p:sp>
        <p:nvSpPr>
          <p:cNvPr id="8" name="Ellipse 7"/>
          <p:cNvSpPr/>
          <p:nvPr/>
        </p:nvSpPr>
        <p:spPr bwMode="auto">
          <a:xfrm>
            <a:off x="467544" y="4725144"/>
            <a:ext cx="144016" cy="144016"/>
          </a:xfrm>
          <a:prstGeom prst="ellipse">
            <a:avLst/>
          </a:prstGeom>
          <a:solidFill>
            <a:srgbClr val="FF330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1"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3103611338"/>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J:\SE2021_2022_2017\Seance_Golfe_Gascogne\flux.p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95536" y="237930"/>
            <a:ext cx="4032448" cy="62315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4167152"/>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au 1"/>
          <p:cNvGraphicFramePr>
            <a:graphicFrameLocks noGrp="1"/>
          </p:cNvGraphicFramePr>
          <p:nvPr>
            <p:extLst>
              <p:ext uri="{D42A27DB-BD31-4B8C-83A1-F6EECF244321}">
                <p14:modId xmlns:p14="http://schemas.microsoft.com/office/powerpoint/2010/main" val="1435626501"/>
              </p:ext>
            </p:extLst>
          </p:nvPr>
        </p:nvGraphicFramePr>
        <p:xfrm>
          <a:off x="395536" y="260648"/>
          <a:ext cx="5487746" cy="5612302"/>
        </p:xfrm>
        <a:graphic>
          <a:graphicData uri="http://schemas.openxmlformats.org/drawingml/2006/table">
            <a:tbl>
              <a:tblPr>
                <a:tableStyleId>{5C22544A-7EE6-4342-B048-85BDC9FD1C3A}</a:tableStyleId>
              </a:tblPr>
              <a:tblGrid>
                <a:gridCol w="595611">
                  <a:extLst>
                    <a:ext uri="{9D8B030D-6E8A-4147-A177-3AD203B41FA5}">
                      <a16:colId xmlns="" xmlns:a16="http://schemas.microsoft.com/office/drawing/2014/main" val="20000"/>
                    </a:ext>
                  </a:extLst>
                </a:gridCol>
                <a:gridCol w="316757">
                  <a:extLst>
                    <a:ext uri="{9D8B030D-6E8A-4147-A177-3AD203B41FA5}">
                      <a16:colId xmlns="" xmlns:a16="http://schemas.microsoft.com/office/drawing/2014/main" val="20001"/>
                    </a:ext>
                  </a:extLst>
                </a:gridCol>
                <a:gridCol w="89341">
                  <a:extLst>
                    <a:ext uri="{9D8B030D-6E8A-4147-A177-3AD203B41FA5}">
                      <a16:colId xmlns="" xmlns:a16="http://schemas.microsoft.com/office/drawing/2014/main" val="20002"/>
                    </a:ext>
                  </a:extLst>
                </a:gridCol>
                <a:gridCol w="316757">
                  <a:extLst>
                    <a:ext uri="{9D8B030D-6E8A-4147-A177-3AD203B41FA5}">
                      <a16:colId xmlns="" xmlns:a16="http://schemas.microsoft.com/office/drawing/2014/main" val="20003"/>
                    </a:ext>
                  </a:extLst>
                </a:gridCol>
                <a:gridCol w="595611">
                  <a:extLst>
                    <a:ext uri="{9D8B030D-6E8A-4147-A177-3AD203B41FA5}">
                      <a16:colId xmlns="" xmlns:a16="http://schemas.microsoft.com/office/drawing/2014/main" val="20004"/>
                    </a:ext>
                  </a:extLst>
                </a:gridCol>
                <a:gridCol w="544171">
                  <a:extLst>
                    <a:ext uri="{9D8B030D-6E8A-4147-A177-3AD203B41FA5}">
                      <a16:colId xmlns="" xmlns:a16="http://schemas.microsoft.com/office/drawing/2014/main" val="20005"/>
                    </a:ext>
                  </a:extLst>
                </a:gridCol>
                <a:gridCol w="576661">
                  <a:extLst>
                    <a:ext uri="{9D8B030D-6E8A-4147-A177-3AD203B41FA5}">
                      <a16:colId xmlns="" xmlns:a16="http://schemas.microsoft.com/office/drawing/2014/main" val="20006"/>
                    </a:ext>
                  </a:extLst>
                </a:gridCol>
                <a:gridCol w="725563">
                  <a:extLst>
                    <a:ext uri="{9D8B030D-6E8A-4147-A177-3AD203B41FA5}">
                      <a16:colId xmlns="" xmlns:a16="http://schemas.microsoft.com/office/drawing/2014/main" val="20007"/>
                    </a:ext>
                  </a:extLst>
                </a:gridCol>
                <a:gridCol w="609148">
                  <a:extLst>
                    <a:ext uri="{9D8B030D-6E8A-4147-A177-3AD203B41FA5}">
                      <a16:colId xmlns="" xmlns:a16="http://schemas.microsoft.com/office/drawing/2014/main" val="20008"/>
                    </a:ext>
                  </a:extLst>
                </a:gridCol>
                <a:gridCol w="576661">
                  <a:extLst>
                    <a:ext uri="{9D8B030D-6E8A-4147-A177-3AD203B41FA5}">
                      <a16:colId xmlns="" xmlns:a16="http://schemas.microsoft.com/office/drawing/2014/main" val="20009"/>
                    </a:ext>
                  </a:extLst>
                </a:gridCol>
                <a:gridCol w="541465">
                  <a:extLst>
                    <a:ext uri="{9D8B030D-6E8A-4147-A177-3AD203B41FA5}">
                      <a16:colId xmlns="" xmlns:a16="http://schemas.microsoft.com/office/drawing/2014/main" val="20010"/>
                    </a:ext>
                  </a:extLst>
                </a:gridCol>
              </a:tblGrid>
              <a:tr h="597144">
                <a:tc>
                  <a:txBody>
                    <a:bodyPr/>
                    <a:lstStyle/>
                    <a:p>
                      <a:pPr algn="ctr" fontAlgn="ctr"/>
                      <a:r>
                        <a:rPr lang="fr-FR" sz="700" u="none" strike="noStrike" dirty="0">
                          <a:effectLst/>
                        </a:rPr>
                        <a:t>Stades isotopiques</a:t>
                      </a:r>
                      <a:endParaRPr lang="fr-FR" sz="700" b="0" i="0" u="none" strike="noStrike" dirty="0">
                        <a:effectLst/>
                        <a:latin typeface="Arial"/>
                      </a:endParaRPr>
                    </a:p>
                  </a:txBody>
                  <a:tcPr marL="6974" marR="6974" marT="6974" marB="0" anchor="ctr"/>
                </a:tc>
                <a:tc gridSpan="3">
                  <a:txBody>
                    <a:bodyPr/>
                    <a:lstStyle/>
                    <a:p>
                      <a:pPr algn="ctr" fontAlgn="ctr"/>
                      <a:r>
                        <a:rPr lang="fr-FR" sz="700" u="none" strike="noStrike">
                          <a:effectLst/>
                        </a:rPr>
                        <a:t>Limites des stades isotopiques</a:t>
                      </a:r>
                      <a:endParaRPr lang="fr-FR" sz="700" b="0" i="0" u="none" strike="noStrike">
                        <a:effectLst/>
                        <a:latin typeface="Arial"/>
                      </a:endParaRPr>
                    </a:p>
                  </a:txBody>
                  <a:tcPr marL="6974" marR="6974" marT="6974" marB="0" anchor="ctr"/>
                </a:tc>
                <a:tc hMerge="1">
                  <a:txBody>
                    <a:bodyPr/>
                    <a:lstStyle/>
                    <a:p>
                      <a:endParaRPr lang="fr-FR"/>
                    </a:p>
                  </a:txBody>
                  <a:tcPr/>
                </a:tc>
                <a:tc hMerge="1">
                  <a:txBody>
                    <a:bodyPr/>
                    <a:lstStyle/>
                    <a:p>
                      <a:endParaRPr lang="fr-FR"/>
                    </a:p>
                  </a:txBody>
                  <a:tcPr/>
                </a:tc>
                <a:tc>
                  <a:txBody>
                    <a:bodyPr/>
                    <a:lstStyle/>
                    <a:p>
                      <a:pPr algn="ctr" fontAlgn="ctr"/>
                      <a:r>
                        <a:rPr lang="fr-FR" sz="700" u="none" strike="noStrike">
                          <a:effectLst/>
                        </a:rPr>
                        <a:t>Durée des stades isotopiques</a:t>
                      </a:r>
                      <a:endParaRPr lang="fr-FR" sz="700" b="0" i="0" u="none" strike="noStrike">
                        <a:effectLst/>
                        <a:latin typeface="Arial"/>
                      </a:endParaRPr>
                    </a:p>
                  </a:txBody>
                  <a:tcPr marL="6974" marR="6974" marT="6974" marB="0" anchor="ctr"/>
                </a:tc>
                <a:tc>
                  <a:txBody>
                    <a:bodyPr/>
                    <a:lstStyle/>
                    <a:p>
                      <a:pPr algn="ctr" fontAlgn="ctr"/>
                      <a:r>
                        <a:rPr lang="fr-FR" sz="700" u="none" strike="noStrike">
                          <a:effectLst/>
                        </a:rPr>
                        <a:t>Poids sédiments secs</a:t>
                      </a:r>
                      <a:endParaRPr lang="fr-FR" sz="700" b="0" i="0" u="none" strike="noStrike">
                        <a:effectLst/>
                        <a:latin typeface="Arial"/>
                      </a:endParaRPr>
                    </a:p>
                  </a:txBody>
                  <a:tcPr marL="6974" marR="6974" marT="6974" marB="0" anchor="ctr"/>
                </a:tc>
                <a:tc>
                  <a:txBody>
                    <a:bodyPr/>
                    <a:lstStyle/>
                    <a:p>
                      <a:pPr algn="ctr" fontAlgn="ctr"/>
                      <a:r>
                        <a:rPr lang="fr-FR" sz="700" u="none" strike="noStrike">
                          <a:effectLst/>
                        </a:rPr>
                        <a:t>Teneur en carbonates</a:t>
                      </a:r>
                      <a:endParaRPr lang="fr-FR" sz="700" b="0" i="0" u="none" strike="noStrike">
                        <a:effectLst/>
                        <a:latin typeface="Arial"/>
                      </a:endParaRPr>
                    </a:p>
                  </a:txBody>
                  <a:tcPr marL="6974" marR="6974" marT="6974" marB="0" anchor="ctr"/>
                </a:tc>
                <a:tc>
                  <a:txBody>
                    <a:bodyPr/>
                    <a:lstStyle/>
                    <a:p>
                      <a:pPr algn="ctr" fontAlgn="ctr"/>
                      <a:r>
                        <a:rPr lang="fr-FR" sz="700" u="none" strike="noStrike">
                          <a:effectLst/>
                        </a:rPr>
                        <a:t>Poids de la fraction carbonatée du sédiment</a:t>
                      </a:r>
                      <a:endParaRPr lang="fr-FR" sz="700" b="0" i="0" u="none" strike="noStrike">
                        <a:effectLst/>
                        <a:latin typeface="Arial"/>
                      </a:endParaRPr>
                    </a:p>
                  </a:txBody>
                  <a:tcPr marL="6974" marR="6974" marT="6974" marB="0" anchor="ctr"/>
                </a:tc>
                <a:tc>
                  <a:txBody>
                    <a:bodyPr/>
                    <a:lstStyle/>
                    <a:p>
                      <a:pPr algn="ctr" fontAlgn="ctr"/>
                      <a:r>
                        <a:rPr lang="fr-FR" sz="700" u="none" strike="noStrike">
                          <a:effectLst/>
                        </a:rPr>
                        <a:t>Poids de la fraction terrigène du sédiment</a:t>
                      </a:r>
                      <a:endParaRPr lang="fr-FR" sz="700" b="0" i="0" u="none" strike="noStrike">
                        <a:effectLst/>
                        <a:latin typeface="Arial"/>
                      </a:endParaRPr>
                    </a:p>
                  </a:txBody>
                  <a:tcPr marL="6974" marR="6974" marT="6974" marB="0" anchor="ctr"/>
                </a:tc>
                <a:tc>
                  <a:txBody>
                    <a:bodyPr/>
                    <a:lstStyle/>
                    <a:p>
                      <a:pPr algn="ctr" fontAlgn="ctr"/>
                      <a:r>
                        <a:rPr lang="fr-FR" sz="700" u="none" strike="noStrike">
                          <a:effectLst/>
                        </a:rPr>
                        <a:t>Flux carbonates</a:t>
                      </a:r>
                      <a:endParaRPr lang="fr-FR" sz="700" b="0" i="0" u="none" strike="noStrike">
                        <a:effectLst/>
                        <a:latin typeface="Arial"/>
                      </a:endParaRPr>
                    </a:p>
                  </a:txBody>
                  <a:tcPr marL="6974" marR="6974" marT="6974" marB="0" anchor="ctr"/>
                </a:tc>
                <a:tc>
                  <a:txBody>
                    <a:bodyPr/>
                    <a:lstStyle/>
                    <a:p>
                      <a:pPr algn="ctr" fontAlgn="ctr"/>
                      <a:r>
                        <a:rPr lang="fr-FR" sz="700" u="none" strike="noStrike">
                          <a:effectLst/>
                        </a:rPr>
                        <a:t>Flux terrigènes</a:t>
                      </a:r>
                      <a:endParaRPr lang="fr-FR" sz="700" b="0" i="0" u="none" strike="noStrike">
                        <a:effectLst/>
                        <a:latin typeface="Arial"/>
                      </a:endParaRPr>
                    </a:p>
                  </a:txBody>
                  <a:tcPr marL="6974" marR="6974" marT="6974" marB="0" anchor="ctr"/>
                </a:tc>
                <a:extLst>
                  <a:ext uri="{0D108BD9-81ED-4DB2-BD59-A6C34878D82A}">
                    <a16:rowId xmlns="" xmlns:a16="http://schemas.microsoft.com/office/drawing/2014/main" val="10000"/>
                  </a:ext>
                </a:extLst>
              </a:tr>
              <a:tr h="155776">
                <a:tc>
                  <a:txBody>
                    <a:bodyPr/>
                    <a:lstStyle/>
                    <a:p>
                      <a:pPr algn="ctr" fontAlgn="ctr"/>
                      <a:r>
                        <a:rPr lang="fr-FR" sz="700" u="none" strike="noStrike">
                          <a:effectLst/>
                        </a:rPr>
                        <a:t> </a:t>
                      </a:r>
                      <a:endParaRPr lang="fr-FR" sz="700" b="0" i="0" u="none" strike="noStrike">
                        <a:effectLst/>
                        <a:latin typeface="Arial"/>
                      </a:endParaRPr>
                    </a:p>
                  </a:txBody>
                  <a:tcPr marL="6974" marR="6974" marT="6974" marB="0" anchor="ctr"/>
                </a:tc>
                <a:tc gridSpan="3">
                  <a:txBody>
                    <a:bodyPr/>
                    <a:lstStyle/>
                    <a:p>
                      <a:pPr algn="ctr" fontAlgn="ctr"/>
                      <a:r>
                        <a:rPr lang="fr-FR" sz="700" u="none" strike="noStrike" dirty="0">
                          <a:effectLst/>
                        </a:rPr>
                        <a:t>(ka)</a:t>
                      </a:r>
                      <a:endParaRPr lang="fr-FR" sz="700" b="0" i="0" u="none" strike="noStrike" dirty="0">
                        <a:effectLst/>
                        <a:latin typeface="Arial"/>
                      </a:endParaRPr>
                    </a:p>
                  </a:txBody>
                  <a:tcPr marL="6974" marR="6974" marT="6974" marB="0" anchor="ctr"/>
                </a:tc>
                <a:tc hMerge="1">
                  <a:txBody>
                    <a:bodyPr/>
                    <a:lstStyle/>
                    <a:p>
                      <a:endParaRPr lang="fr-FR"/>
                    </a:p>
                  </a:txBody>
                  <a:tcPr/>
                </a:tc>
                <a:tc hMerge="1">
                  <a:txBody>
                    <a:bodyPr/>
                    <a:lstStyle/>
                    <a:p>
                      <a:endParaRPr lang="fr-FR"/>
                    </a:p>
                  </a:txBody>
                  <a:tcPr/>
                </a:tc>
                <a:tc>
                  <a:txBody>
                    <a:bodyPr/>
                    <a:lstStyle/>
                    <a:p>
                      <a:pPr algn="ctr" fontAlgn="ctr"/>
                      <a:r>
                        <a:rPr lang="fr-FR" sz="700" u="none" strike="noStrike">
                          <a:effectLst/>
                        </a:rPr>
                        <a:t>(ka)</a:t>
                      </a:r>
                      <a:endParaRPr lang="fr-FR" sz="700" b="0" i="0" u="none" strike="noStrike">
                        <a:effectLst/>
                        <a:latin typeface="Arial"/>
                      </a:endParaRPr>
                    </a:p>
                  </a:txBody>
                  <a:tcPr marL="6974" marR="6974" marT="6974" marB="0" anchor="ctr"/>
                </a:tc>
                <a:tc>
                  <a:txBody>
                    <a:bodyPr/>
                    <a:lstStyle/>
                    <a:p>
                      <a:pPr algn="ctr" fontAlgn="ctr"/>
                      <a:r>
                        <a:rPr lang="fr-FR" sz="700" u="none" strike="noStrike" dirty="0">
                          <a:effectLst/>
                        </a:rPr>
                        <a:t>(g/cm²)</a:t>
                      </a:r>
                      <a:endParaRPr lang="fr-FR" sz="700" b="0" i="0" u="none" strike="noStrike" dirty="0">
                        <a:effectLst/>
                        <a:latin typeface="Arial"/>
                      </a:endParaRPr>
                    </a:p>
                  </a:txBody>
                  <a:tcPr marL="6974" marR="6974" marT="6974" marB="0" anchor="ctr"/>
                </a:tc>
                <a:tc>
                  <a:txBody>
                    <a:bodyPr/>
                    <a:lstStyle/>
                    <a:p>
                      <a:pPr algn="ctr" fontAlgn="ctr"/>
                      <a:r>
                        <a:rPr lang="fr-FR" sz="700" u="none" strike="noStrike">
                          <a:effectLst/>
                        </a:rPr>
                        <a:t>(%)</a:t>
                      </a:r>
                      <a:endParaRPr lang="fr-FR" sz="700" b="0" i="0" u="none" strike="noStrike">
                        <a:effectLst/>
                        <a:latin typeface="Arial"/>
                      </a:endParaRPr>
                    </a:p>
                  </a:txBody>
                  <a:tcPr marL="6974" marR="6974" marT="6974" marB="0" anchor="ctr"/>
                </a:tc>
                <a:tc>
                  <a:txBody>
                    <a:bodyPr/>
                    <a:lstStyle/>
                    <a:p>
                      <a:pPr algn="ctr" fontAlgn="ctr"/>
                      <a:r>
                        <a:rPr lang="fr-FR" sz="700" u="none" strike="noStrike">
                          <a:effectLst/>
                        </a:rPr>
                        <a:t>(g/cm²)</a:t>
                      </a:r>
                      <a:endParaRPr lang="fr-FR" sz="700" b="0" i="0" u="none" strike="noStrike">
                        <a:effectLst/>
                        <a:latin typeface="Arial"/>
                      </a:endParaRPr>
                    </a:p>
                  </a:txBody>
                  <a:tcPr marL="6974" marR="6974" marT="6974" marB="0" anchor="ctr"/>
                </a:tc>
                <a:tc>
                  <a:txBody>
                    <a:bodyPr/>
                    <a:lstStyle/>
                    <a:p>
                      <a:pPr algn="ctr" fontAlgn="ctr"/>
                      <a:r>
                        <a:rPr lang="fr-FR" sz="700" u="none" strike="noStrike">
                          <a:effectLst/>
                        </a:rPr>
                        <a:t>(g/cm²)</a:t>
                      </a:r>
                      <a:endParaRPr lang="fr-FR" sz="700" b="0" i="0" u="none" strike="noStrike">
                        <a:effectLst/>
                        <a:latin typeface="Arial"/>
                      </a:endParaRPr>
                    </a:p>
                  </a:txBody>
                  <a:tcPr marL="6974" marR="6974" marT="6974" marB="0" anchor="ctr"/>
                </a:tc>
                <a:tc>
                  <a:txBody>
                    <a:bodyPr/>
                    <a:lstStyle/>
                    <a:p>
                      <a:pPr algn="ctr" fontAlgn="ctr"/>
                      <a:r>
                        <a:rPr lang="fr-FR" sz="700" u="none" strike="noStrike">
                          <a:effectLst/>
                        </a:rPr>
                        <a:t>(g/cm²/ka)</a:t>
                      </a:r>
                      <a:endParaRPr lang="fr-FR" sz="700" b="0" i="0" u="none" strike="noStrike">
                        <a:effectLst/>
                        <a:latin typeface="Arial"/>
                      </a:endParaRPr>
                    </a:p>
                  </a:txBody>
                  <a:tcPr marL="6974" marR="6974" marT="6974" marB="0" anchor="ctr"/>
                </a:tc>
                <a:tc>
                  <a:txBody>
                    <a:bodyPr/>
                    <a:lstStyle/>
                    <a:p>
                      <a:pPr algn="ctr" fontAlgn="ctr"/>
                      <a:r>
                        <a:rPr lang="fr-FR" sz="700" u="none" strike="noStrike">
                          <a:effectLst/>
                        </a:rPr>
                        <a:t>(g/cm²/ka)</a:t>
                      </a:r>
                      <a:endParaRPr lang="fr-FR" sz="700" b="0" i="0" u="none" strike="noStrike">
                        <a:effectLst/>
                        <a:latin typeface="Arial"/>
                      </a:endParaRPr>
                    </a:p>
                  </a:txBody>
                  <a:tcPr marL="6974" marR="6974" marT="6974" marB="0" anchor="ctr"/>
                </a:tc>
                <a:extLst>
                  <a:ext uri="{0D108BD9-81ED-4DB2-BD59-A6C34878D82A}">
                    <a16:rowId xmlns="" xmlns:a16="http://schemas.microsoft.com/office/drawing/2014/main" val="10001"/>
                  </a:ext>
                </a:extLst>
              </a:tr>
              <a:tr h="147123">
                <a:tc>
                  <a:txBody>
                    <a:bodyPr/>
                    <a:lstStyle/>
                    <a:p>
                      <a:pPr algn="ctr" fontAlgn="b"/>
                      <a:r>
                        <a:rPr lang="fr-FR" sz="700" u="none" strike="noStrike">
                          <a:effectLst/>
                        </a:rPr>
                        <a:t>1</a:t>
                      </a:r>
                      <a:endParaRPr lang="fr-FR" sz="700" b="0" i="0" u="none" strike="noStrike">
                        <a:effectLst/>
                        <a:latin typeface="Arial"/>
                      </a:endParaRPr>
                    </a:p>
                  </a:txBody>
                  <a:tcPr marL="6974" marR="6974" marT="6974" marB="0" anchor="b"/>
                </a:tc>
                <a:tc>
                  <a:txBody>
                    <a:bodyPr/>
                    <a:lstStyle/>
                    <a:p>
                      <a:pPr algn="ctr" fontAlgn="b"/>
                      <a:r>
                        <a:rPr lang="fr-FR" sz="700" u="none" strike="noStrike">
                          <a:effectLst/>
                        </a:rPr>
                        <a:t>0</a:t>
                      </a:r>
                      <a:endParaRPr lang="fr-FR" sz="700" b="0" i="0" u="none" strike="noStrike">
                        <a:effectLst/>
                        <a:latin typeface="Arial"/>
                      </a:endParaRPr>
                    </a:p>
                  </a:txBody>
                  <a:tcPr marL="6974" marR="6974" marT="6974" marB="0" anchor="b"/>
                </a:tc>
                <a:tc>
                  <a:txBody>
                    <a:bodyPr/>
                    <a:lstStyle/>
                    <a:p>
                      <a:pPr algn="ctr" fontAlgn="b"/>
                      <a:r>
                        <a:rPr lang="fr-FR" sz="700" u="none" strike="noStrike">
                          <a:effectLst/>
                        </a:rPr>
                        <a:t>-</a:t>
                      </a:r>
                      <a:endParaRPr lang="fr-FR" sz="700" b="0" i="0" u="none" strike="noStrike">
                        <a:effectLst/>
                        <a:latin typeface="Arial"/>
                      </a:endParaRPr>
                    </a:p>
                  </a:txBody>
                  <a:tcPr marL="6974" marR="6974" marT="6974" marB="0" anchor="b"/>
                </a:tc>
                <a:tc>
                  <a:txBody>
                    <a:bodyPr/>
                    <a:lstStyle/>
                    <a:p>
                      <a:pPr algn="ctr" fontAlgn="b"/>
                      <a:r>
                        <a:rPr lang="fr-FR" sz="700" u="none" strike="noStrike">
                          <a:effectLst/>
                        </a:rPr>
                        <a:t>14</a:t>
                      </a:r>
                      <a:endParaRPr lang="fr-FR" sz="700" b="0" i="0" u="none" strike="noStrike">
                        <a:effectLst/>
                        <a:latin typeface="Arial"/>
                      </a:endParaRPr>
                    </a:p>
                  </a:txBody>
                  <a:tcPr marL="6974" marR="6974" marT="6974" marB="0" anchor="b"/>
                </a:tc>
                <a:tc>
                  <a:txBody>
                    <a:bodyPr/>
                    <a:lstStyle/>
                    <a:p>
                      <a:pPr algn="ctr" fontAlgn="b"/>
                      <a:r>
                        <a:rPr lang="fr-FR" sz="700" u="none" strike="noStrike">
                          <a:effectLst/>
                        </a:rPr>
                        <a:t>14</a:t>
                      </a:r>
                      <a:endParaRPr lang="fr-FR" sz="700" b="0" i="0" u="none" strike="noStrike">
                        <a:effectLst/>
                        <a:latin typeface="Arial"/>
                      </a:endParaRPr>
                    </a:p>
                  </a:txBody>
                  <a:tcPr marL="6974" marR="6974" marT="6974" marB="0" anchor="b"/>
                </a:tc>
                <a:tc>
                  <a:txBody>
                    <a:bodyPr/>
                    <a:lstStyle/>
                    <a:p>
                      <a:pPr algn="ctr" fontAlgn="b"/>
                      <a:r>
                        <a:rPr lang="fr-FR" sz="700" u="none" strike="noStrike">
                          <a:effectLst/>
                        </a:rPr>
                        <a:t>20</a:t>
                      </a:r>
                      <a:endParaRPr lang="fr-FR" sz="700" b="0" i="0" u="none" strike="noStrike">
                        <a:effectLst/>
                        <a:latin typeface="Arial"/>
                      </a:endParaRPr>
                    </a:p>
                  </a:txBody>
                  <a:tcPr marL="6974" marR="6974" marT="6974" marB="0" anchor="b"/>
                </a:tc>
                <a:tc>
                  <a:txBody>
                    <a:bodyPr/>
                    <a:lstStyle/>
                    <a:p>
                      <a:pPr algn="ctr" fontAlgn="b"/>
                      <a:r>
                        <a:rPr lang="fr-FR" sz="700" u="none" strike="noStrike" dirty="0">
                          <a:effectLst/>
                        </a:rPr>
                        <a:t>74</a:t>
                      </a:r>
                      <a:endParaRPr lang="fr-FR" sz="700" b="0" i="0" u="none" strike="noStrike" dirty="0">
                        <a:effectLst/>
                        <a:latin typeface="Arial"/>
                      </a:endParaRPr>
                    </a:p>
                  </a:txBody>
                  <a:tcPr marL="6974" marR="6974" marT="6974" marB="0" anchor="b"/>
                </a:tc>
                <a:tc>
                  <a:txBody>
                    <a:bodyPr/>
                    <a:lstStyle/>
                    <a:p>
                      <a:pPr algn="ctr" fontAlgn="b"/>
                      <a:r>
                        <a:rPr lang="fr-FR" sz="700" u="none" strike="noStrike" dirty="0">
                          <a:effectLst/>
                        </a:rPr>
                        <a:t> </a:t>
                      </a:r>
                      <a:endParaRPr lang="fr-FR" sz="700" b="0" i="1" u="none" strike="noStrike" dirty="0">
                        <a:solidFill>
                          <a:srgbClr val="FF0000"/>
                        </a:solidFill>
                        <a:effectLst/>
                        <a:latin typeface="Arial"/>
                      </a:endParaRPr>
                    </a:p>
                  </a:txBody>
                  <a:tcPr marL="6974" marR="6974" marT="6974" marB="0" anchor="b"/>
                </a:tc>
                <a:tc>
                  <a:txBody>
                    <a:bodyPr/>
                    <a:lstStyle/>
                    <a:p>
                      <a:pPr algn="ctr" fontAlgn="b"/>
                      <a:r>
                        <a:rPr lang="fr-FR" sz="700" u="none" strike="noStrike">
                          <a:effectLst/>
                        </a:rPr>
                        <a:t> </a:t>
                      </a:r>
                      <a:endParaRPr lang="fr-FR" sz="700" b="0" i="1" u="none" strike="noStrike">
                        <a:solidFill>
                          <a:srgbClr val="FF0000"/>
                        </a:solidFill>
                        <a:effectLst/>
                        <a:latin typeface="Arial"/>
                      </a:endParaRPr>
                    </a:p>
                  </a:txBody>
                  <a:tcPr marL="6974" marR="6974" marT="6974" marB="0" anchor="b"/>
                </a:tc>
                <a:tc>
                  <a:txBody>
                    <a:bodyPr/>
                    <a:lstStyle/>
                    <a:p>
                      <a:pPr algn="ctr" fontAlgn="b"/>
                      <a:r>
                        <a:rPr lang="fr-FR" sz="700" u="none" strike="noStrike">
                          <a:effectLst/>
                        </a:rPr>
                        <a:t> </a:t>
                      </a:r>
                      <a:endParaRPr lang="fr-FR" sz="700" b="0" i="1" u="none" strike="noStrike">
                        <a:solidFill>
                          <a:srgbClr val="FF0000"/>
                        </a:solidFill>
                        <a:effectLst/>
                        <a:latin typeface="Arial"/>
                      </a:endParaRPr>
                    </a:p>
                  </a:txBody>
                  <a:tcPr marL="6974" marR="6974" marT="6974" marB="0" anchor="b"/>
                </a:tc>
                <a:tc>
                  <a:txBody>
                    <a:bodyPr/>
                    <a:lstStyle/>
                    <a:p>
                      <a:pPr algn="ctr" fontAlgn="b"/>
                      <a:r>
                        <a:rPr lang="fr-FR" sz="700" u="none" strike="noStrike">
                          <a:effectLst/>
                        </a:rPr>
                        <a:t> </a:t>
                      </a:r>
                      <a:endParaRPr lang="fr-FR" sz="700" b="0" i="1" u="none" strike="noStrike">
                        <a:solidFill>
                          <a:srgbClr val="FF0000"/>
                        </a:solidFill>
                        <a:effectLst/>
                        <a:latin typeface="Arial"/>
                      </a:endParaRPr>
                    </a:p>
                  </a:txBody>
                  <a:tcPr marL="6974" marR="6974" marT="6974" marB="0" anchor="b"/>
                </a:tc>
                <a:extLst>
                  <a:ext uri="{0D108BD9-81ED-4DB2-BD59-A6C34878D82A}">
                    <a16:rowId xmlns="" xmlns:a16="http://schemas.microsoft.com/office/drawing/2014/main" val="10002"/>
                  </a:ext>
                </a:extLst>
              </a:tr>
              <a:tr h="147123">
                <a:tc>
                  <a:txBody>
                    <a:bodyPr/>
                    <a:lstStyle/>
                    <a:p>
                      <a:pPr algn="ctr" fontAlgn="b"/>
                      <a:r>
                        <a:rPr lang="fr-FR" sz="700" u="none" strike="noStrike">
                          <a:effectLst/>
                        </a:rPr>
                        <a:t>2</a:t>
                      </a:r>
                      <a:endParaRPr lang="fr-FR" sz="700" b="0" i="0" u="none" strike="noStrike">
                        <a:effectLst/>
                        <a:latin typeface="Arial"/>
                      </a:endParaRPr>
                    </a:p>
                  </a:txBody>
                  <a:tcPr marL="6974" marR="6974" marT="6974" marB="0" anchor="b"/>
                </a:tc>
                <a:tc>
                  <a:txBody>
                    <a:bodyPr/>
                    <a:lstStyle/>
                    <a:p>
                      <a:pPr algn="ctr" fontAlgn="b"/>
                      <a:r>
                        <a:rPr lang="fr-FR" sz="700" u="none" strike="noStrike">
                          <a:effectLst/>
                        </a:rPr>
                        <a:t>14</a:t>
                      </a:r>
                      <a:endParaRPr lang="fr-FR" sz="700" b="0" i="0" u="none" strike="noStrike">
                        <a:effectLst/>
                        <a:latin typeface="Arial"/>
                      </a:endParaRPr>
                    </a:p>
                  </a:txBody>
                  <a:tcPr marL="6974" marR="6974" marT="6974" marB="0" anchor="b"/>
                </a:tc>
                <a:tc>
                  <a:txBody>
                    <a:bodyPr/>
                    <a:lstStyle/>
                    <a:p>
                      <a:pPr algn="ctr" fontAlgn="b"/>
                      <a:r>
                        <a:rPr lang="fr-FR" sz="700" u="none" strike="noStrike">
                          <a:effectLst/>
                        </a:rPr>
                        <a:t>-</a:t>
                      </a:r>
                      <a:endParaRPr lang="fr-FR" sz="700" b="0" i="0" u="none" strike="noStrike">
                        <a:effectLst/>
                        <a:latin typeface="Arial"/>
                      </a:endParaRPr>
                    </a:p>
                  </a:txBody>
                  <a:tcPr marL="6974" marR="6974" marT="6974" marB="0" anchor="b"/>
                </a:tc>
                <a:tc>
                  <a:txBody>
                    <a:bodyPr/>
                    <a:lstStyle/>
                    <a:p>
                      <a:pPr algn="ctr" fontAlgn="b"/>
                      <a:r>
                        <a:rPr lang="fr-FR" sz="700" u="none" strike="noStrike">
                          <a:effectLst/>
                        </a:rPr>
                        <a:t>29</a:t>
                      </a:r>
                      <a:endParaRPr lang="fr-FR" sz="700" b="0" i="0" u="none" strike="noStrike">
                        <a:effectLst/>
                        <a:latin typeface="Arial"/>
                      </a:endParaRPr>
                    </a:p>
                  </a:txBody>
                  <a:tcPr marL="6974" marR="6974" marT="6974" marB="0" anchor="b"/>
                </a:tc>
                <a:tc>
                  <a:txBody>
                    <a:bodyPr/>
                    <a:lstStyle/>
                    <a:p>
                      <a:pPr algn="ctr" fontAlgn="b"/>
                      <a:r>
                        <a:rPr lang="fr-FR" sz="700" u="none" strike="noStrike">
                          <a:effectLst/>
                        </a:rPr>
                        <a:t>15</a:t>
                      </a:r>
                      <a:endParaRPr lang="fr-FR" sz="700" b="0" i="0" u="none" strike="noStrike">
                        <a:effectLst/>
                        <a:latin typeface="Arial"/>
                      </a:endParaRPr>
                    </a:p>
                  </a:txBody>
                  <a:tcPr marL="6974" marR="6974" marT="6974" marB="0" anchor="b"/>
                </a:tc>
                <a:tc>
                  <a:txBody>
                    <a:bodyPr/>
                    <a:lstStyle/>
                    <a:p>
                      <a:pPr algn="ctr" fontAlgn="b"/>
                      <a:r>
                        <a:rPr lang="fr-FR" sz="700" u="none" strike="noStrike">
                          <a:effectLst/>
                        </a:rPr>
                        <a:t>45</a:t>
                      </a:r>
                      <a:endParaRPr lang="fr-FR" sz="700" b="0" i="0" u="none" strike="noStrike">
                        <a:effectLst/>
                        <a:latin typeface="Arial"/>
                      </a:endParaRPr>
                    </a:p>
                  </a:txBody>
                  <a:tcPr marL="6974" marR="6974" marT="6974" marB="0" anchor="b"/>
                </a:tc>
                <a:tc>
                  <a:txBody>
                    <a:bodyPr/>
                    <a:lstStyle/>
                    <a:p>
                      <a:pPr algn="ctr" fontAlgn="b"/>
                      <a:r>
                        <a:rPr lang="fr-FR" sz="700" u="none" strike="noStrike">
                          <a:effectLst/>
                        </a:rPr>
                        <a:t>29</a:t>
                      </a:r>
                      <a:endParaRPr lang="fr-FR" sz="700" b="0" i="0" u="none" strike="noStrike">
                        <a:effectLst/>
                        <a:latin typeface="Arial"/>
                      </a:endParaRPr>
                    </a:p>
                  </a:txBody>
                  <a:tcPr marL="6974" marR="6974" marT="6974" marB="0" anchor="b"/>
                </a:tc>
                <a:tc>
                  <a:txBody>
                    <a:bodyPr/>
                    <a:lstStyle/>
                    <a:p>
                      <a:pPr algn="ctr" fontAlgn="b"/>
                      <a:r>
                        <a:rPr lang="fr-FR" sz="700" u="none" strike="noStrike">
                          <a:effectLst/>
                        </a:rPr>
                        <a:t> </a:t>
                      </a:r>
                      <a:endParaRPr lang="fr-FR" sz="700" b="0" i="1" u="none" strike="noStrike">
                        <a:solidFill>
                          <a:srgbClr val="FF0000"/>
                        </a:solidFill>
                        <a:effectLst/>
                        <a:latin typeface="Arial"/>
                      </a:endParaRPr>
                    </a:p>
                  </a:txBody>
                  <a:tcPr marL="6974" marR="6974" marT="6974" marB="0" anchor="b"/>
                </a:tc>
                <a:tc>
                  <a:txBody>
                    <a:bodyPr/>
                    <a:lstStyle/>
                    <a:p>
                      <a:pPr algn="ctr" fontAlgn="b"/>
                      <a:r>
                        <a:rPr lang="fr-FR" sz="700" u="none" strike="noStrike">
                          <a:effectLst/>
                        </a:rPr>
                        <a:t> </a:t>
                      </a:r>
                      <a:endParaRPr lang="fr-FR" sz="700" b="0" i="1" u="none" strike="noStrike">
                        <a:solidFill>
                          <a:srgbClr val="FF0000"/>
                        </a:solidFill>
                        <a:effectLst/>
                        <a:latin typeface="Arial"/>
                      </a:endParaRPr>
                    </a:p>
                  </a:txBody>
                  <a:tcPr marL="6974" marR="6974" marT="6974" marB="0" anchor="b"/>
                </a:tc>
                <a:tc>
                  <a:txBody>
                    <a:bodyPr/>
                    <a:lstStyle/>
                    <a:p>
                      <a:pPr algn="ctr" fontAlgn="b"/>
                      <a:r>
                        <a:rPr lang="fr-FR" sz="700" u="none" strike="noStrike">
                          <a:effectLst/>
                        </a:rPr>
                        <a:t> </a:t>
                      </a:r>
                      <a:endParaRPr lang="fr-FR" sz="700" b="0" i="1" u="none" strike="noStrike">
                        <a:solidFill>
                          <a:srgbClr val="FF0000"/>
                        </a:solidFill>
                        <a:effectLst/>
                        <a:latin typeface="Arial"/>
                      </a:endParaRPr>
                    </a:p>
                  </a:txBody>
                  <a:tcPr marL="6974" marR="6974" marT="6974" marB="0" anchor="b"/>
                </a:tc>
                <a:tc>
                  <a:txBody>
                    <a:bodyPr/>
                    <a:lstStyle/>
                    <a:p>
                      <a:pPr algn="ctr" fontAlgn="b"/>
                      <a:r>
                        <a:rPr lang="fr-FR" sz="700" u="none" strike="noStrike">
                          <a:effectLst/>
                        </a:rPr>
                        <a:t> </a:t>
                      </a:r>
                      <a:endParaRPr lang="fr-FR" sz="700" b="0" i="1" u="none" strike="noStrike">
                        <a:solidFill>
                          <a:srgbClr val="FF0000"/>
                        </a:solidFill>
                        <a:effectLst/>
                        <a:latin typeface="Arial"/>
                      </a:endParaRPr>
                    </a:p>
                  </a:txBody>
                  <a:tcPr marL="6974" marR="6974" marT="6974" marB="0" anchor="b"/>
                </a:tc>
                <a:extLst>
                  <a:ext uri="{0D108BD9-81ED-4DB2-BD59-A6C34878D82A}">
                    <a16:rowId xmlns="" xmlns:a16="http://schemas.microsoft.com/office/drawing/2014/main" val="10003"/>
                  </a:ext>
                </a:extLst>
              </a:tr>
              <a:tr h="147123">
                <a:tc>
                  <a:txBody>
                    <a:bodyPr/>
                    <a:lstStyle/>
                    <a:p>
                      <a:pPr algn="ctr" fontAlgn="b"/>
                      <a:r>
                        <a:rPr lang="fr-FR" sz="700" u="none" strike="noStrike">
                          <a:effectLst/>
                        </a:rPr>
                        <a:t>3</a:t>
                      </a:r>
                      <a:endParaRPr lang="fr-FR" sz="700" b="0" i="0" u="none" strike="noStrike">
                        <a:effectLst/>
                        <a:latin typeface="Arial"/>
                      </a:endParaRPr>
                    </a:p>
                  </a:txBody>
                  <a:tcPr marL="6974" marR="6974" marT="6974" marB="0" anchor="b"/>
                </a:tc>
                <a:tc>
                  <a:txBody>
                    <a:bodyPr/>
                    <a:lstStyle/>
                    <a:p>
                      <a:pPr algn="ctr" fontAlgn="b"/>
                      <a:r>
                        <a:rPr lang="fr-FR" sz="700" u="none" strike="noStrike">
                          <a:effectLst/>
                        </a:rPr>
                        <a:t>29</a:t>
                      </a:r>
                      <a:endParaRPr lang="fr-FR" sz="700" b="0" i="0" u="none" strike="noStrike">
                        <a:effectLst/>
                        <a:latin typeface="Arial"/>
                      </a:endParaRPr>
                    </a:p>
                  </a:txBody>
                  <a:tcPr marL="6974" marR="6974" marT="6974" marB="0" anchor="b"/>
                </a:tc>
                <a:tc>
                  <a:txBody>
                    <a:bodyPr/>
                    <a:lstStyle/>
                    <a:p>
                      <a:pPr algn="ctr" fontAlgn="b"/>
                      <a:r>
                        <a:rPr lang="fr-FR" sz="700" u="none" strike="noStrike">
                          <a:effectLst/>
                        </a:rPr>
                        <a:t>-</a:t>
                      </a:r>
                      <a:endParaRPr lang="fr-FR" sz="700" b="0" i="0" u="none" strike="noStrike">
                        <a:effectLst/>
                        <a:latin typeface="Arial"/>
                      </a:endParaRPr>
                    </a:p>
                  </a:txBody>
                  <a:tcPr marL="6974" marR="6974" marT="6974" marB="0" anchor="b"/>
                </a:tc>
                <a:tc>
                  <a:txBody>
                    <a:bodyPr/>
                    <a:lstStyle/>
                    <a:p>
                      <a:pPr algn="ctr" fontAlgn="b"/>
                      <a:r>
                        <a:rPr lang="fr-FR" sz="700" u="none" strike="noStrike">
                          <a:effectLst/>
                        </a:rPr>
                        <a:t>57</a:t>
                      </a:r>
                      <a:endParaRPr lang="fr-FR" sz="700" b="0" i="0" u="none" strike="noStrike">
                        <a:effectLst/>
                        <a:latin typeface="Arial"/>
                      </a:endParaRPr>
                    </a:p>
                  </a:txBody>
                  <a:tcPr marL="6974" marR="6974" marT="6974" marB="0" anchor="b"/>
                </a:tc>
                <a:tc>
                  <a:txBody>
                    <a:bodyPr/>
                    <a:lstStyle/>
                    <a:p>
                      <a:pPr algn="ctr" fontAlgn="b"/>
                      <a:r>
                        <a:rPr lang="fr-FR" sz="700" u="none" strike="noStrike">
                          <a:effectLst/>
                        </a:rPr>
                        <a:t>28</a:t>
                      </a:r>
                      <a:endParaRPr lang="fr-FR" sz="700" b="0" i="0" u="none" strike="noStrike">
                        <a:effectLst/>
                        <a:latin typeface="Arial"/>
                      </a:endParaRPr>
                    </a:p>
                  </a:txBody>
                  <a:tcPr marL="6974" marR="6974" marT="6974" marB="0" anchor="b"/>
                </a:tc>
                <a:tc>
                  <a:txBody>
                    <a:bodyPr/>
                    <a:lstStyle/>
                    <a:p>
                      <a:pPr algn="ctr" fontAlgn="b"/>
                      <a:r>
                        <a:rPr lang="fr-FR" sz="700" u="none" strike="noStrike">
                          <a:effectLst/>
                        </a:rPr>
                        <a:t>54</a:t>
                      </a:r>
                      <a:endParaRPr lang="fr-FR" sz="700" b="0" i="0" u="none" strike="noStrike">
                        <a:effectLst/>
                        <a:latin typeface="Arial"/>
                      </a:endParaRPr>
                    </a:p>
                  </a:txBody>
                  <a:tcPr marL="6974" marR="6974" marT="6974" marB="0" anchor="b"/>
                </a:tc>
                <a:tc>
                  <a:txBody>
                    <a:bodyPr/>
                    <a:lstStyle/>
                    <a:p>
                      <a:pPr algn="ctr" fontAlgn="b"/>
                      <a:r>
                        <a:rPr lang="fr-FR" sz="700" u="none" strike="noStrike">
                          <a:effectLst/>
                        </a:rPr>
                        <a:t>43</a:t>
                      </a:r>
                      <a:endParaRPr lang="fr-FR" sz="700" b="0" i="0" u="none" strike="noStrike">
                        <a:effectLst/>
                        <a:latin typeface="Arial"/>
                      </a:endParaRPr>
                    </a:p>
                  </a:txBody>
                  <a:tcPr marL="6974" marR="6974" marT="6974" marB="0" anchor="b"/>
                </a:tc>
                <a:tc>
                  <a:txBody>
                    <a:bodyPr/>
                    <a:lstStyle/>
                    <a:p>
                      <a:pPr algn="ctr" fontAlgn="b"/>
                      <a:r>
                        <a:rPr lang="fr-FR" sz="700" u="none" strike="noStrike">
                          <a:effectLst/>
                        </a:rPr>
                        <a:t> </a:t>
                      </a:r>
                      <a:endParaRPr lang="fr-FR" sz="700" b="0" i="1" u="none" strike="noStrike">
                        <a:solidFill>
                          <a:srgbClr val="FF0000"/>
                        </a:solidFill>
                        <a:effectLst/>
                        <a:latin typeface="Arial"/>
                      </a:endParaRPr>
                    </a:p>
                  </a:txBody>
                  <a:tcPr marL="6974" marR="6974" marT="6974" marB="0" anchor="b"/>
                </a:tc>
                <a:tc>
                  <a:txBody>
                    <a:bodyPr/>
                    <a:lstStyle/>
                    <a:p>
                      <a:pPr algn="ctr" fontAlgn="b"/>
                      <a:r>
                        <a:rPr lang="fr-FR" sz="700" u="none" strike="noStrike">
                          <a:effectLst/>
                        </a:rPr>
                        <a:t> </a:t>
                      </a:r>
                      <a:endParaRPr lang="fr-FR" sz="700" b="0" i="1" u="none" strike="noStrike">
                        <a:solidFill>
                          <a:srgbClr val="FF0000"/>
                        </a:solidFill>
                        <a:effectLst/>
                        <a:latin typeface="Arial"/>
                      </a:endParaRPr>
                    </a:p>
                  </a:txBody>
                  <a:tcPr marL="6974" marR="6974" marT="6974" marB="0" anchor="b"/>
                </a:tc>
                <a:tc>
                  <a:txBody>
                    <a:bodyPr/>
                    <a:lstStyle/>
                    <a:p>
                      <a:pPr algn="ctr" fontAlgn="b"/>
                      <a:r>
                        <a:rPr lang="fr-FR" sz="700" u="none" strike="noStrike">
                          <a:effectLst/>
                        </a:rPr>
                        <a:t> </a:t>
                      </a:r>
                      <a:endParaRPr lang="fr-FR" sz="700" b="0" i="1" u="none" strike="noStrike">
                        <a:solidFill>
                          <a:srgbClr val="FF0000"/>
                        </a:solidFill>
                        <a:effectLst/>
                        <a:latin typeface="Arial"/>
                      </a:endParaRPr>
                    </a:p>
                  </a:txBody>
                  <a:tcPr marL="6974" marR="6974" marT="6974" marB="0" anchor="b"/>
                </a:tc>
                <a:tc>
                  <a:txBody>
                    <a:bodyPr/>
                    <a:lstStyle/>
                    <a:p>
                      <a:pPr algn="ctr" fontAlgn="b"/>
                      <a:r>
                        <a:rPr lang="fr-FR" sz="700" u="none" strike="noStrike">
                          <a:effectLst/>
                        </a:rPr>
                        <a:t> </a:t>
                      </a:r>
                      <a:endParaRPr lang="fr-FR" sz="700" b="0" i="1" u="none" strike="noStrike">
                        <a:solidFill>
                          <a:srgbClr val="FF0000"/>
                        </a:solidFill>
                        <a:effectLst/>
                        <a:latin typeface="Arial"/>
                      </a:endParaRPr>
                    </a:p>
                  </a:txBody>
                  <a:tcPr marL="6974" marR="6974" marT="6974" marB="0" anchor="b"/>
                </a:tc>
                <a:extLst>
                  <a:ext uri="{0D108BD9-81ED-4DB2-BD59-A6C34878D82A}">
                    <a16:rowId xmlns="" xmlns:a16="http://schemas.microsoft.com/office/drawing/2014/main" val="10004"/>
                  </a:ext>
                </a:extLst>
              </a:tr>
              <a:tr h="147123">
                <a:tc>
                  <a:txBody>
                    <a:bodyPr/>
                    <a:lstStyle/>
                    <a:p>
                      <a:pPr algn="ctr" fontAlgn="b"/>
                      <a:r>
                        <a:rPr lang="fr-FR" sz="700" u="none" strike="noStrike">
                          <a:effectLst/>
                        </a:rPr>
                        <a:t>4</a:t>
                      </a:r>
                      <a:endParaRPr lang="fr-FR" sz="700" b="0" i="0" u="none" strike="noStrike">
                        <a:effectLst/>
                        <a:latin typeface="Arial"/>
                      </a:endParaRPr>
                    </a:p>
                  </a:txBody>
                  <a:tcPr marL="6974" marR="6974" marT="6974" marB="0" anchor="b"/>
                </a:tc>
                <a:tc>
                  <a:txBody>
                    <a:bodyPr/>
                    <a:lstStyle/>
                    <a:p>
                      <a:pPr algn="ctr" fontAlgn="b"/>
                      <a:r>
                        <a:rPr lang="fr-FR" sz="700" u="none" strike="noStrike">
                          <a:effectLst/>
                        </a:rPr>
                        <a:t>57</a:t>
                      </a:r>
                      <a:endParaRPr lang="fr-FR" sz="700" b="0" i="0" u="none" strike="noStrike">
                        <a:effectLst/>
                        <a:latin typeface="Arial"/>
                      </a:endParaRPr>
                    </a:p>
                  </a:txBody>
                  <a:tcPr marL="6974" marR="6974" marT="6974" marB="0" anchor="b"/>
                </a:tc>
                <a:tc>
                  <a:txBody>
                    <a:bodyPr/>
                    <a:lstStyle/>
                    <a:p>
                      <a:pPr algn="ctr" fontAlgn="b"/>
                      <a:r>
                        <a:rPr lang="fr-FR" sz="700" u="none" strike="noStrike">
                          <a:effectLst/>
                        </a:rPr>
                        <a:t>-</a:t>
                      </a:r>
                      <a:endParaRPr lang="fr-FR" sz="700" b="0" i="0" u="none" strike="noStrike">
                        <a:effectLst/>
                        <a:latin typeface="Arial"/>
                      </a:endParaRPr>
                    </a:p>
                  </a:txBody>
                  <a:tcPr marL="6974" marR="6974" marT="6974" marB="0" anchor="b"/>
                </a:tc>
                <a:tc>
                  <a:txBody>
                    <a:bodyPr/>
                    <a:lstStyle/>
                    <a:p>
                      <a:pPr algn="ctr" fontAlgn="b"/>
                      <a:r>
                        <a:rPr lang="fr-FR" sz="700" u="none" strike="noStrike">
                          <a:effectLst/>
                        </a:rPr>
                        <a:t>71</a:t>
                      </a:r>
                      <a:endParaRPr lang="fr-FR" sz="700" b="0" i="0" u="none" strike="noStrike">
                        <a:effectLst/>
                        <a:latin typeface="Arial"/>
                      </a:endParaRPr>
                    </a:p>
                  </a:txBody>
                  <a:tcPr marL="6974" marR="6974" marT="6974" marB="0" anchor="b"/>
                </a:tc>
                <a:tc>
                  <a:txBody>
                    <a:bodyPr/>
                    <a:lstStyle/>
                    <a:p>
                      <a:pPr algn="ctr" fontAlgn="b"/>
                      <a:r>
                        <a:rPr lang="fr-FR" sz="700" u="none" strike="noStrike">
                          <a:effectLst/>
                        </a:rPr>
                        <a:t>14</a:t>
                      </a:r>
                      <a:endParaRPr lang="fr-FR" sz="700" b="0" i="0" u="none" strike="noStrike">
                        <a:effectLst/>
                        <a:latin typeface="Arial"/>
                      </a:endParaRPr>
                    </a:p>
                  </a:txBody>
                  <a:tcPr marL="6974" marR="6974" marT="6974" marB="0" anchor="b"/>
                </a:tc>
                <a:tc>
                  <a:txBody>
                    <a:bodyPr/>
                    <a:lstStyle/>
                    <a:p>
                      <a:pPr algn="ctr" fontAlgn="b"/>
                      <a:r>
                        <a:rPr lang="fr-FR" sz="700" u="none" strike="noStrike">
                          <a:effectLst/>
                        </a:rPr>
                        <a:t>20</a:t>
                      </a:r>
                      <a:endParaRPr lang="fr-FR" sz="700" b="0" i="0" u="none" strike="noStrike">
                        <a:effectLst/>
                        <a:latin typeface="Arial"/>
                      </a:endParaRPr>
                    </a:p>
                  </a:txBody>
                  <a:tcPr marL="6974" marR="6974" marT="6974" marB="0" anchor="b"/>
                </a:tc>
                <a:tc>
                  <a:txBody>
                    <a:bodyPr/>
                    <a:lstStyle/>
                    <a:p>
                      <a:pPr algn="ctr" fontAlgn="b"/>
                      <a:r>
                        <a:rPr lang="fr-FR" sz="700" u="none" strike="noStrike">
                          <a:effectLst/>
                        </a:rPr>
                        <a:t>34</a:t>
                      </a:r>
                      <a:endParaRPr lang="fr-FR" sz="700" b="0" i="0" u="none" strike="noStrike">
                        <a:effectLst/>
                        <a:latin typeface="Arial"/>
                      </a:endParaRPr>
                    </a:p>
                  </a:txBody>
                  <a:tcPr marL="6974" marR="6974" marT="6974" marB="0" anchor="b"/>
                </a:tc>
                <a:tc>
                  <a:txBody>
                    <a:bodyPr/>
                    <a:lstStyle/>
                    <a:p>
                      <a:pPr algn="ctr" fontAlgn="b"/>
                      <a:r>
                        <a:rPr lang="fr-FR" sz="700" u="none" strike="noStrike">
                          <a:effectLst/>
                        </a:rPr>
                        <a:t> </a:t>
                      </a:r>
                      <a:endParaRPr lang="fr-FR" sz="700" b="0" i="1" u="none" strike="noStrike">
                        <a:solidFill>
                          <a:srgbClr val="FF0000"/>
                        </a:solidFill>
                        <a:effectLst/>
                        <a:latin typeface="Arial"/>
                      </a:endParaRPr>
                    </a:p>
                  </a:txBody>
                  <a:tcPr marL="6974" marR="6974" marT="6974" marB="0" anchor="b"/>
                </a:tc>
                <a:tc>
                  <a:txBody>
                    <a:bodyPr/>
                    <a:lstStyle/>
                    <a:p>
                      <a:pPr algn="ctr" fontAlgn="b"/>
                      <a:r>
                        <a:rPr lang="fr-FR" sz="700" u="none" strike="noStrike">
                          <a:effectLst/>
                        </a:rPr>
                        <a:t> </a:t>
                      </a:r>
                      <a:endParaRPr lang="fr-FR" sz="700" b="0" i="1" u="none" strike="noStrike">
                        <a:solidFill>
                          <a:srgbClr val="FF0000"/>
                        </a:solidFill>
                        <a:effectLst/>
                        <a:latin typeface="Arial"/>
                      </a:endParaRPr>
                    </a:p>
                  </a:txBody>
                  <a:tcPr marL="6974" marR="6974" marT="6974" marB="0" anchor="b"/>
                </a:tc>
                <a:tc>
                  <a:txBody>
                    <a:bodyPr/>
                    <a:lstStyle/>
                    <a:p>
                      <a:pPr algn="ctr" fontAlgn="b"/>
                      <a:r>
                        <a:rPr lang="fr-FR" sz="700" u="none" strike="noStrike">
                          <a:effectLst/>
                        </a:rPr>
                        <a:t> </a:t>
                      </a:r>
                      <a:endParaRPr lang="fr-FR" sz="700" b="0" i="1" u="none" strike="noStrike">
                        <a:solidFill>
                          <a:srgbClr val="FF0000"/>
                        </a:solidFill>
                        <a:effectLst/>
                        <a:latin typeface="Arial"/>
                      </a:endParaRPr>
                    </a:p>
                  </a:txBody>
                  <a:tcPr marL="6974" marR="6974" marT="6974" marB="0" anchor="b"/>
                </a:tc>
                <a:tc>
                  <a:txBody>
                    <a:bodyPr/>
                    <a:lstStyle/>
                    <a:p>
                      <a:pPr algn="ctr" fontAlgn="b"/>
                      <a:r>
                        <a:rPr lang="fr-FR" sz="700" u="none" strike="noStrike">
                          <a:effectLst/>
                        </a:rPr>
                        <a:t> </a:t>
                      </a:r>
                      <a:endParaRPr lang="fr-FR" sz="700" b="0" i="1" u="none" strike="noStrike">
                        <a:solidFill>
                          <a:srgbClr val="FF0000"/>
                        </a:solidFill>
                        <a:effectLst/>
                        <a:latin typeface="Arial"/>
                      </a:endParaRPr>
                    </a:p>
                  </a:txBody>
                  <a:tcPr marL="6974" marR="6974" marT="6974" marB="0" anchor="b"/>
                </a:tc>
                <a:extLst>
                  <a:ext uri="{0D108BD9-81ED-4DB2-BD59-A6C34878D82A}">
                    <a16:rowId xmlns="" xmlns:a16="http://schemas.microsoft.com/office/drawing/2014/main" val="10005"/>
                  </a:ext>
                </a:extLst>
              </a:tr>
              <a:tr h="147123">
                <a:tc>
                  <a:txBody>
                    <a:bodyPr/>
                    <a:lstStyle/>
                    <a:p>
                      <a:pPr algn="ctr" fontAlgn="b"/>
                      <a:r>
                        <a:rPr lang="fr-FR" sz="700" u="none" strike="noStrike">
                          <a:effectLst/>
                        </a:rPr>
                        <a:t>5</a:t>
                      </a:r>
                      <a:endParaRPr lang="fr-FR" sz="700" b="0" i="0" u="none" strike="noStrike">
                        <a:effectLst/>
                        <a:latin typeface="Arial"/>
                      </a:endParaRPr>
                    </a:p>
                  </a:txBody>
                  <a:tcPr marL="6974" marR="6974" marT="6974" marB="0" anchor="b"/>
                </a:tc>
                <a:tc>
                  <a:txBody>
                    <a:bodyPr/>
                    <a:lstStyle/>
                    <a:p>
                      <a:pPr algn="ctr" fontAlgn="b"/>
                      <a:r>
                        <a:rPr lang="fr-FR" sz="700" u="none" strike="noStrike">
                          <a:effectLst/>
                        </a:rPr>
                        <a:t>71</a:t>
                      </a:r>
                      <a:endParaRPr lang="fr-FR" sz="700" b="0" i="0" u="none" strike="noStrike">
                        <a:effectLst/>
                        <a:latin typeface="Arial"/>
                      </a:endParaRPr>
                    </a:p>
                  </a:txBody>
                  <a:tcPr marL="6974" marR="6974" marT="6974" marB="0" anchor="b"/>
                </a:tc>
                <a:tc>
                  <a:txBody>
                    <a:bodyPr/>
                    <a:lstStyle/>
                    <a:p>
                      <a:pPr algn="ctr" fontAlgn="b"/>
                      <a:r>
                        <a:rPr lang="fr-FR" sz="700" u="none" strike="noStrike">
                          <a:effectLst/>
                        </a:rPr>
                        <a:t>-</a:t>
                      </a:r>
                      <a:endParaRPr lang="fr-FR" sz="700" b="0" i="0" u="none" strike="noStrike">
                        <a:effectLst/>
                        <a:latin typeface="Arial"/>
                      </a:endParaRPr>
                    </a:p>
                  </a:txBody>
                  <a:tcPr marL="6974" marR="6974" marT="6974" marB="0" anchor="b"/>
                </a:tc>
                <a:tc>
                  <a:txBody>
                    <a:bodyPr/>
                    <a:lstStyle/>
                    <a:p>
                      <a:pPr algn="ctr" fontAlgn="b"/>
                      <a:r>
                        <a:rPr lang="fr-FR" sz="700" u="none" strike="noStrike">
                          <a:effectLst/>
                        </a:rPr>
                        <a:t>130</a:t>
                      </a:r>
                      <a:endParaRPr lang="fr-FR" sz="700" b="0" i="0" u="none" strike="noStrike">
                        <a:effectLst/>
                        <a:latin typeface="Arial"/>
                      </a:endParaRPr>
                    </a:p>
                  </a:txBody>
                  <a:tcPr marL="6974" marR="6974" marT="6974" marB="0" anchor="b"/>
                </a:tc>
                <a:tc>
                  <a:txBody>
                    <a:bodyPr/>
                    <a:lstStyle/>
                    <a:p>
                      <a:pPr algn="ctr" fontAlgn="b"/>
                      <a:r>
                        <a:rPr lang="fr-FR" sz="700" u="none" strike="noStrike">
                          <a:effectLst/>
                        </a:rPr>
                        <a:t>59</a:t>
                      </a:r>
                      <a:endParaRPr lang="fr-FR" sz="700" b="0" i="0" u="none" strike="noStrike">
                        <a:effectLst/>
                        <a:latin typeface="Arial"/>
                      </a:endParaRPr>
                    </a:p>
                  </a:txBody>
                  <a:tcPr marL="6974" marR="6974" marT="6974" marB="0" anchor="b"/>
                </a:tc>
                <a:tc>
                  <a:txBody>
                    <a:bodyPr/>
                    <a:lstStyle/>
                    <a:p>
                      <a:pPr algn="ctr" fontAlgn="b"/>
                      <a:r>
                        <a:rPr lang="fr-FR" sz="700" u="none" strike="noStrike">
                          <a:effectLst/>
                        </a:rPr>
                        <a:t>162</a:t>
                      </a:r>
                      <a:endParaRPr lang="fr-FR" sz="700" b="0" i="0" u="none" strike="noStrike">
                        <a:effectLst/>
                        <a:latin typeface="Arial"/>
                      </a:endParaRPr>
                    </a:p>
                  </a:txBody>
                  <a:tcPr marL="6974" marR="6974" marT="6974" marB="0" anchor="b"/>
                </a:tc>
                <a:tc>
                  <a:txBody>
                    <a:bodyPr/>
                    <a:lstStyle/>
                    <a:p>
                      <a:pPr algn="ctr" fontAlgn="b"/>
                      <a:r>
                        <a:rPr lang="fr-FR" sz="700" u="none" strike="noStrike">
                          <a:effectLst/>
                        </a:rPr>
                        <a:t>77</a:t>
                      </a:r>
                      <a:endParaRPr lang="fr-FR" sz="700" b="0" i="0" u="none" strike="noStrike">
                        <a:effectLst/>
                        <a:latin typeface="Arial"/>
                      </a:endParaRPr>
                    </a:p>
                  </a:txBody>
                  <a:tcPr marL="6974" marR="6974" marT="6974" marB="0" anchor="b"/>
                </a:tc>
                <a:tc>
                  <a:txBody>
                    <a:bodyPr/>
                    <a:lstStyle/>
                    <a:p>
                      <a:pPr algn="ctr" fontAlgn="b"/>
                      <a:r>
                        <a:rPr lang="fr-FR" sz="700" u="none" strike="noStrike">
                          <a:effectLst/>
                        </a:rPr>
                        <a:t> </a:t>
                      </a:r>
                      <a:endParaRPr lang="fr-FR" sz="700" b="0" i="1" u="none" strike="noStrike">
                        <a:solidFill>
                          <a:srgbClr val="FF0000"/>
                        </a:solidFill>
                        <a:effectLst/>
                        <a:latin typeface="Arial"/>
                      </a:endParaRPr>
                    </a:p>
                  </a:txBody>
                  <a:tcPr marL="6974" marR="6974" marT="6974" marB="0" anchor="b"/>
                </a:tc>
                <a:tc>
                  <a:txBody>
                    <a:bodyPr/>
                    <a:lstStyle/>
                    <a:p>
                      <a:pPr algn="ctr" fontAlgn="b"/>
                      <a:r>
                        <a:rPr lang="fr-FR" sz="700" u="none" strike="noStrike">
                          <a:effectLst/>
                        </a:rPr>
                        <a:t> </a:t>
                      </a:r>
                      <a:endParaRPr lang="fr-FR" sz="700" b="0" i="1" u="none" strike="noStrike">
                        <a:solidFill>
                          <a:srgbClr val="FF0000"/>
                        </a:solidFill>
                        <a:effectLst/>
                        <a:latin typeface="Arial"/>
                      </a:endParaRPr>
                    </a:p>
                  </a:txBody>
                  <a:tcPr marL="6974" marR="6974" marT="6974" marB="0" anchor="b"/>
                </a:tc>
                <a:tc>
                  <a:txBody>
                    <a:bodyPr/>
                    <a:lstStyle/>
                    <a:p>
                      <a:pPr algn="ctr" fontAlgn="b"/>
                      <a:r>
                        <a:rPr lang="fr-FR" sz="700" u="none" strike="noStrike">
                          <a:effectLst/>
                        </a:rPr>
                        <a:t> </a:t>
                      </a:r>
                      <a:endParaRPr lang="fr-FR" sz="700" b="0" i="1" u="none" strike="noStrike">
                        <a:solidFill>
                          <a:srgbClr val="FF0000"/>
                        </a:solidFill>
                        <a:effectLst/>
                        <a:latin typeface="Arial"/>
                      </a:endParaRPr>
                    </a:p>
                  </a:txBody>
                  <a:tcPr marL="6974" marR="6974" marT="6974" marB="0" anchor="b"/>
                </a:tc>
                <a:tc>
                  <a:txBody>
                    <a:bodyPr/>
                    <a:lstStyle/>
                    <a:p>
                      <a:pPr algn="ctr" fontAlgn="b"/>
                      <a:r>
                        <a:rPr lang="fr-FR" sz="700" u="none" strike="noStrike">
                          <a:effectLst/>
                        </a:rPr>
                        <a:t> </a:t>
                      </a:r>
                      <a:endParaRPr lang="fr-FR" sz="700" b="0" i="1" u="none" strike="noStrike">
                        <a:solidFill>
                          <a:srgbClr val="FF0000"/>
                        </a:solidFill>
                        <a:effectLst/>
                        <a:latin typeface="Arial"/>
                      </a:endParaRPr>
                    </a:p>
                  </a:txBody>
                  <a:tcPr marL="6974" marR="6974" marT="6974" marB="0" anchor="b"/>
                </a:tc>
                <a:extLst>
                  <a:ext uri="{0D108BD9-81ED-4DB2-BD59-A6C34878D82A}">
                    <a16:rowId xmlns="" xmlns:a16="http://schemas.microsoft.com/office/drawing/2014/main" val="10006"/>
                  </a:ext>
                </a:extLst>
              </a:tr>
              <a:tr h="147123">
                <a:tc>
                  <a:txBody>
                    <a:bodyPr/>
                    <a:lstStyle/>
                    <a:p>
                      <a:pPr algn="ctr" fontAlgn="b"/>
                      <a:r>
                        <a:rPr lang="fr-FR" sz="700" u="none" strike="noStrike">
                          <a:effectLst/>
                        </a:rPr>
                        <a:t>6</a:t>
                      </a:r>
                      <a:endParaRPr lang="fr-FR" sz="700" b="0" i="0" u="none" strike="noStrike">
                        <a:effectLst/>
                        <a:latin typeface="Arial"/>
                      </a:endParaRPr>
                    </a:p>
                  </a:txBody>
                  <a:tcPr marL="6974" marR="6974" marT="6974" marB="0" anchor="b"/>
                </a:tc>
                <a:tc>
                  <a:txBody>
                    <a:bodyPr/>
                    <a:lstStyle/>
                    <a:p>
                      <a:pPr algn="ctr" fontAlgn="b"/>
                      <a:r>
                        <a:rPr lang="fr-FR" sz="700" u="none" strike="noStrike">
                          <a:effectLst/>
                        </a:rPr>
                        <a:t>130</a:t>
                      </a:r>
                      <a:endParaRPr lang="fr-FR" sz="700" b="0" i="0" u="none" strike="noStrike">
                        <a:effectLst/>
                        <a:latin typeface="Arial"/>
                      </a:endParaRPr>
                    </a:p>
                  </a:txBody>
                  <a:tcPr marL="6974" marR="6974" marT="6974" marB="0" anchor="b"/>
                </a:tc>
                <a:tc>
                  <a:txBody>
                    <a:bodyPr/>
                    <a:lstStyle/>
                    <a:p>
                      <a:pPr algn="ctr" fontAlgn="b"/>
                      <a:r>
                        <a:rPr lang="fr-FR" sz="700" u="none" strike="noStrike">
                          <a:effectLst/>
                        </a:rPr>
                        <a:t>-</a:t>
                      </a:r>
                      <a:endParaRPr lang="fr-FR" sz="700" b="0" i="0" u="none" strike="noStrike">
                        <a:effectLst/>
                        <a:latin typeface="Arial"/>
                      </a:endParaRPr>
                    </a:p>
                  </a:txBody>
                  <a:tcPr marL="6974" marR="6974" marT="6974" marB="0" anchor="b"/>
                </a:tc>
                <a:tc>
                  <a:txBody>
                    <a:bodyPr/>
                    <a:lstStyle/>
                    <a:p>
                      <a:pPr algn="ctr" fontAlgn="b"/>
                      <a:r>
                        <a:rPr lang="fr-FR" sz="700" u="none" strike="noStrike">
                          <a:effectLst/>
                        </a:rPr>
                        <a:t>191</a:t>
                      </a:r>
                      <a:endParaRPr lang="fr-FR" sz="700" b="0" i="0" u="none" strike="noStrike">
                        <a:effectLst/>
                        <a:latin typeface="Arial"/>
                      </a:endParaRPr>
                    </a:p>
                  </a:txBody>
                  <a:tcPr marL="6974" marR="6974" marT="6974" marB="0" anchor="b"/>
                </a:tc>
                <a:tc>
                  <a:txBody>
                    <a:bodyPr/>
                    <a:lstStyle/>
                    <a:p>
                      <a:pPr algn="ctr" fontAlgn="b"/>
                      <a:r>
                        <a:rPr lang="fr-FR" sz="700" u="none" strike="noStrike">
                          <a:effectLst/>
                        </a:rPr>
                        <a:t>61</a:t>
                      </a:r>
                      <a:endParaRPr lang="fr-FR" sz="700" b="0" i="0" u="none" strike="noStrike">
                        <a:effectLst/>
                        <a:latin typeface="Arial"/>
                      </a:endParaRPr>
                    </a:p>
                  </a:txBody>
                  <a:tcPr marL="6974" marR="6974" marT="6974" marB="0" anchor="b"/>
                </a:tc>
                <a:tc>
                  <a:txBody>
                    <a:bodyPr/>
                    <a:lstStyle/>
                    <a:p>
                      <a:pPr algn="ctr" fontAlgn="b"/>
                      <a:r>
                        <a:rPr lang="fr-FR" sz="700" u="none" strike="noStrike">
                          <a:effectLst/>
                        </a:rPr>
                        <a:t>192</a:t>
                      </a:r>
                      <a:endParaRPr lang="fr-FR" sz="700" b="0" i="0" u="none" strike="noStrike">
                        <a:effectLst/>
                        <a:latin typeface="Arial"/>
                      </a:endParaRPr>
                    </a:p>
                  </a:txBody>
                  <a:tcPr marL="6974" marR="6974" marT="6974" marB="0" anchor="b"/>
                </a:tc>
                <a:tc>
                  <a:txBody>
                    <a:bodyPr/>
                    <a:lstStyle/>
                    <a:p>
                      <a:pPr algn="ctr" fontAlgn="b"/>
                      <a:r>
                        <a:rPr lang="fr-FR" sz="700" u="none" strike="noStrike">
                          <a:effectLst/>
                        </a:rPr>
                        <a:t>39</a:t>
                      </a:r>
                      <a:endParaRPr lang="fr-FR" sz="700" b="0" i="0" u="none" strike="noStrike">
                        <a:effectLst/>
                        <a:latin typeface="Arial"/>
                      </a:endParaRPr>
                    </a:p>
                  </a:txBody>
                  <a:tcPr marL="6974" marR="6974" marT="6974" marB="0" anchor="b"/>
                </a:tc>
                <a:tc>
                  <a:txBody>
                    <a:bodyPr/>
                    <a:lstStyle/>
                    <a:p>
                      <a:pPr algn="ctr" fontAlgn="b"/>
                      <a:r>
                        <a:rPr lang="fr-FR" sz="700" u="none" strike="noStrike">
                          <a:effectLst/>
                        </a:rPr>
                        <a:t> </a:t>
                      </a:r>
                      <a:endParaRPr lang="fr-FR" sz="700" b="0" i="1" u="none" strike="noStrike">
                        <a:solidFill>
                          <a:srgbClr val="FF0000"/>
                        </a:solidFill>
                        <a:effectLst/>
                        <a:latin typeface="Arial"/>
                      </a:endParaRPr>
                    </a:p>
                  </a:txBody>
                  <a:tcPr marL="6974" marR="6974" marT="6974" marB="0" anchor="b"/>
                </a:tc>
                <a:tc>
                  <a:txBody>
                    <a:bodyPr/>
                    <a:lstStyle/>
                    <a:p>
                      <a:pPr algn="ctr" fontAlgn="b"/>
                      <a:r>
                        <a:rPr lang="fr-FR" sz="700" u="none" strike="noStrike">
                          <a:effectLst/>
                        </a:rPr>
                        <a:t> </a:t>
                      </a:r>
                      <a:endParaRPr lang="fr-FR" sz="700" b="0" i="1" u="none" strike="noStrike">
                        <a:solidFill>
                          <a:srgbClr val="FF0000"/>
                        </a:solidFill>
                        <a:effectLst/>
                        <a:latin typeface="Arial"/>
                      </a:endParaRPr>
                    </a:p>
                  </a:txBody>
                  <a:tcPr marL="6974" marR="6974" marT="6974" marB="0" anchor="b"/>
                </a:tc>
                <a:tc>
                  <a:txBody>
                    <a:bodyPr/>
                    <a:lstStyle/>
                    <a:p>
                      <a:pPr algn="ctr" fontAlgn="b"/>
                      <a:r>
                        <a:rPr lang="fr-FR" sz="700" u="none" strike="noStrike">
                          <a:effectLst/>
                        </a:rPr>
                        <a:t> </a:t>
                      </a:r>
                      <a:endParaRPr lang="fr-FR" sz="700" b="0" i="1" u="none" strike="noStrike">
                        <a:solidFill>
                          <a:srgbClr val="FF0000"/>
                        </a:solidFill>
                        <a:effectLst/>
                        <a:latin typeface="Arial"/>
                      </a:endParaRPr>
                    </a:p>
                  </a:txBody>
                  <a:tcPr marL="6974" marR="6974" marT="6974" marB="0" anchor="b"/>
                </a:tc>
                <a:tc>
                  <a:txBody>
                    <a:bodyPr/>
                    <a:lstStyle/>
                    <a:p>
                      <a:pPr algn="ctr" fontAlgn="b"/>
                      <a:r>
                        <a:rPr lang="fr-FR" sz="700" u="none" strike="noStrike">
                          <a:effectLst/>
                        </a:rPr>
                        <a:t> </a:t>
                      </a:r>
                      <a:endParaRPr lang="fr-FR" sz="700" b="0" i="1" u="none" strike="noStrike">
                        <a:solidFill>
                          <a:srgbClr val="FF0000"/>
                        </a:solidFill>
                        <a:effectLst/>
                        <a:latin typeface="Arial"/>
                      </a:endParaRPr>
                    </a:p>
                  </a:txBody>
                  <a:tcPr marL="6974" marR="6974" marT="6974" marB="0" anchor="b"/>
                </a:tc>
                <a:extLst>
                  <a:ext uri="{0D108BD9-81ED-4DB2-BD59-A6C34878D82A}">
                    <a16:rowId xmlns="" xmlns:a16="http://schemas.microsoft.com/office/drawing/2014/main" val="10007"/>
                  </a:ext>
                </a:extLst>
              </a:tr>
              <a:tr h="147123">
                <a:tc>
                  <a:txBody>
                    <a:bodyPr/>
                    <a:lstStyle/>
                    <a:p>
                      <a:pPr algn="ctr" fontAlgn="b"/>
                      <a:r>
                        <a:rPr lang="fr-FR" sz="700" u="none" strike="noStrike">
                          <a:effectLst/>
                        </a:rPr>
                        <a:t>7</a:t>
                      </a:r>
                      <a:endParaRPr lang="fr-FR" sz="700" b="0" i="0" u="none" strike="noStrike">
                        <a:effectLst/>
                        <a:latin typeface="Arial"/>
                      </a:endParaRPr>
                    </a:p>
                  </a:txBody>
                  <a:tcPr marL="6974" marR="6974" marT="6974" marB="0" anchor="b"/>
                </a:tc>
                <a:tc>
                  <a:txBody>
                    <a:bodyPr/>
                    <a:lstStyle/>
                    <a:p>
                      <a:pPr algn="ctr" fontAlgn="b"/>
                      <a:r>
                        <a:rPr lang="fr-FR" sz="700" u="none" strike="noStrike">
                          <a:effectLst/>
                        </a:rPr>
                        <a:t>191</a:t>
                      </a:r>
                      <a:endParaRPr lang="fr-FR" sz="700" b="0" i="0" u="none" strike="noStrike">
                        <a:effectLst/>
                        <a:latin typeface="Arial"/>
                      </a:endParaRPr>
                    </a:p>
                  </a:txBody>
                  <a:tcPr marL="6974" marR="6974" marT="6974" marB="0" anchor="b"/>
                </a:tc>
                <a:tc>
                  <a:txBody>
                    <a:bodyPr/>
                    <a:lstStyle/>
                    <a:p>
                      <a:pPr algn="ctr" fontAlgn="b"/>
                      <a:r>
                        <a:rPr lang="fr-FR" sz="700" u="none" strike="noStrike">
                          <a:effectLst/>
                        </a:rPr>
                        <a:t>-</a:t>
                      </a:r>
                      <a:endParaRPr lang="fr-FR" sz="700" b="0" i="0" u="none" strike="noStrike">
                        <a:effectLst/>
                        <a:latin typeface="Arial"/>
                      </a:endParaRPr>
                    </a:p>
                  </a:txBody>
                  <a:tcPr marL="6974" marR="6974" marT="6974" marB="0" anchor="b"/>
                </a:tc>
                <a:tc>
                  <a:txBody>
                    <a:bodyPr/>
                    <a:lstStyle/>
                    <a:p>
                      <a:pPr algn="ctr" fontAlgn="b"/>
                      <a:r>
                        <a:rPr lang="fr-FR" sz="700" u="none" strike="noStrike">
                          <a:effectLst/>
                        </a:rPr>
                        <a:t>243</a:t>
                      </a:r>
                      <a:endParaRPr lang="fr-FR" sz="700" b="0" i="0" u="none" strike="noStrike">
                        <a:effectLst/>
                        <a:latin typeface="Arial"/>
                      </a:endParaRPr>
                    </a:p>
                  </a:txBody>
                  <a:tcPr marL="6974" marR="6974" marT="6974" marB="0" anchor="b"/>
                </a:tc>
                <a:tc>
                  <a:txBody>
                    <a:bodyPr/>
                    <a:lstStyle/>
                    <a:p>
                      <a:pPr algn="ctr" fontAlgn="b"/>
                      <a:r>
                        <a:rPr lang="fr-FR" sz="700" u="none" strike="noStrike">
                          <a:effectLst/>
                        </a:rPr>
                        <a:t>52</a:t>
                      </a:r>
                      <a:endParaRPr lang="fr-FR" sz="700" b="0" i="0" u="none" strike="noStrike">
                        <a:effectLst/>
                        <a:latin typeface="Arial"/>
                      </a:endParaRPr>
                    </a:p>
                  </a:txBody>
                  <a:tcPr marL="6974" marR="6974" marT="6974" marB="0" anchor="b"/>
                </a:tc>
                <a:tc>
                  <a:txBody>
                    <a:bodyPr/>
                    <a:lstStyle/>
                    <a:p>
                      <a:pPr algn="ctr" fontAlgn="b"/>
                      <a:r>
                        <a:rPr lang="fr-FR" sz="700" u="none" strike="noStrike">
                          <a:effectLst/>
                        </a:rPr>
                        <a:t>155</a:t>
                      </a:r>
                      <a:endParaRPr lang="fr-FR" sz="700" b="0" i="0" u="none" strike="noStrike">
                        <a:effectLst/>
                        <a:latin typeface="Arial"/>
                      </a:endParaRPr>
                    </a:p>
                  </a:txBody>
                  <a:tcPr marL="6974" marR="6974" marT="6974" marB="0" anchor="b"/>
                </a:tc>
                <a:tc>
                  <a:txBody>
                    <a:bodyPr/>
                    <a:lstStyle/>
                    <a:p>
                      <a:pPr algn="ctr" fontAlgn="b"/>
                      <a:r>
                        <a:rPr lang="fr-FR" sz="700" u="none" strike="noStrike">
                          <a:effectLst/>
                        </a:rPr>
                        <a:t>69</a:t>
                      </a:r>
                      <a:endParaRPr lang="fr-FR" sz="700" b="0" i="0" u="none" strike="noStrike">
                        <a:effectLst/>
                        <a:latin typeface="Arial"/>
                      </a:endParaRPr>
                    </a:p>
                  </a:txBody>
                  <a:tcPr marL="6974" marR="6974" marT="6974" marB="0" anchor="b"/>
                </a:tc>
                <a:tc>
                  <a:txBody>
                    <a:bodyPr/>
                    <a:lstStyle/>
                    <a:p>
                      <a:pPr algn="ctr" fontAlgn="b"/>
                      <a:r>
                        <a:rPr lang="fr-FR" sz="700" u="none" strike="noStrike">
                          <a:effectLst/>
                        </a:rPr>
                        <a:t> </a:t>
                      </a:r>
                      <a:endParaRPr lang="fr-FR" sz="700" b="0" i="1" u="none" strike="noStrike">
                        <a:solidFill>
                          <a:srgbClr val="FF0000"/>
                        </a:solidFill>
                        <a:effectLst/>
                        <a:latin typeface="Arial"/>
                      </a:endParaRPr>
                    </a:p>
                  </a:txBody>
                  <a:tcPr marL="6974" marR="6974" marT="6974" marB="0" anchor="b"/>
                </a:tc>
                <a:tc>
                  <a:txBody>
                    <a:bodyPr/>
                    <a:lstStyle/>
                    <a:p>
                      <a:pPr algn="ctr" fontAlgn="b"/>
                      <a:r>
                        <a:rPr lang="fr-FR" sz="700" u="none" strike="noStrike">
                          <a:effectLst/>
                        </a:rPr>
                        <a:t> </a:t>
                      </a:r>
                      <a:endParaRPr lang="fr-FR" sz="700" b="0" i="1" u="none" strike="noStrike">
                        <a:solidFill>
                          <a:srgbClr val="FF0000"/>
                        </a:solidFill>
                        <a:effectLst/>
                        <a:latin typeface="Arial"/>
                      </a:endParaRPr>
                    </a:p>
                  </a:txBody>
                  <a:tcPr marL="6974" marR="6974" marT="6974" marB="0" anchor="b"/>
                </a:tc>
                <a:tc>
                  <a:txBody>
                    <a:bodyPr/>
                    <a:lstStyle/>
                    <a:p>
                      <a:pPr algn="ctr" fontAlgn="b"/>
                      <a:r>
                        <a:rPr lang="fr-FR" sz="700" u="none" strike="noStrike">
                          <a:effectLst/>
                        </a:rPr>
                        <a:t> </a:t>
                      </a:r>
                      <a:endParaRPr lang="fr-FR" sz="700" b="0" i="1" u="none" strike="noStrike">
                        <a:solidFill>
                          <a:srgbClr val="FF0000"/>
                        </a:solidFill>
                        <a:effectLst/>
                        <a:latin typeface="Arial"/>
                      </a:endParaRPr>
                    </a:p>
                  </a:txBody>
                  <a:tcPr marL="6974" marR="6974" marT="6974" marB="0" anchor="b"/>
                </a:tc>
                <a:tc>
                  <a:txBody>
                    <a:bodyPr/>
                    <a:lstStyle/>
                    <a:p>
                      <a:pPr algn="ctr" fontAlgn="b"/>
                      <a:r>
                        <a:rPr lang="fr-FR" sz="700" u="none" strike="noStrike">
                          <a:effectLst/>
                        </a:rPr>
                        <a:t> </a:t>
                      </a:r>
                      <a:endParaRPr lang="fr-FR" sz="700" b="0" i="1" u="none" strike="noStrike">
                        <a:solidFill>
                          <a:srgbClr val="FF0000"/>
                        </a:solidFill>
                        <a:effectLst/>
                        <a:latin typeface="Arial"/>
                      </a:endParaRPr>
                    </a:p>
                  </a:txBody>
                  <a:tcPr marL="6974" marR="6974" marT="6974" marB="0" anchor="b"/>
                </a:tc>
                <a:extLst>
                  <a:ext uri="{0D108BD9-81ED-4DB2-BD59-A6C34878D82A}">
                    <a16:rowId xmlns="" xmlns:a16="http://schemas.microsoft.com/office/drawing/2014/main" val="10008"/>
                  </a:ext>
                </a:extLst>
              </a:tr>
              <a:tr h="147123">
                <a:tc>
                  <a:txBody>
                    <a:bodyPr/>
                    <a:lstStyle/>
                    <a:p>
                      <a:pPr algn="ctr" fontAlgn="b"/>
                      <a:r>
                        <a:rPr lang="fr-FR" sz="700" u="none" strike="noStrike">
                          <a:effectLst/>
                        </a:rPr>
                        <a:t>8</a:t>
                      </a:r>
                      <a:endParaRPr lang="fr-FR" sz="700" b="0" i="0" u="none" strike="noStrike">
                        <a:effectLst/>
                        <a:latin typeface="Arial"/>
                      </a:endParaRPr>
                    </a:p>
                  </a:txBody>
                  <a:tcPr marL="6974" marR="6974" marT="6974" marB="0" anchor="b"/>
                </a:tc>
                <a:tc>
                  <a:txBody>
                    <a:bodyPr/>
                    <a:lstStyle/>
                    <a:p>
                      <a:pPr algn="ctr" fontAlgn="b"/>
                      <a:r>
                        <a:rPr lang="fr-FR" sz="700" u="none" strike="noStrike">
                          <a:effectLst/>
                        </a:rPr>
                        <a:t>243</a:t>
                      </a:r>
                      <a:endParaRPr lang="fr-FR" sz="700" b="0" i="0" u="none" strike="noStrike">
                        <a:effectLst/>
                        <a:latin typeface="Arial"/>
                      </a:endParaRPr>
                    </a:p>
                  </a:txBody>
                  <a:tcPr marL="6974" marR="6974" marT="6974" marB="0" anchor="b"/>
                </a:tc>
                <a:tc>
                  <a:txBody>
                    <a:bodyPr/>
                    <a:lstStyle/>
                    <a:p>
                      <a:pPr algn="ctr" fontAlgn="b"/>
                      <a:r>
                        <a:rPr lang="fr-FR" sz="700" u="none" strike="noStrike">
                          <a:effectLst/>
                        </a:rPr>
                        <a:t>-</a:t>
                      </a:r>
                      <a:endParaRPr lang="fr-FR" sz="700" b="0" i="0" u="none" strike="noStrike">
                        <a:effectLst/>
                        <a:latin typeface="Arial"/>
                      </a:endParaRPr>
                    </a:p>
                  </a:txBody>
                  <a:tcPr marL="6974" marR="6974" marT="6974" marB="0" anchor="b"/>
                </a:tc>
                <a:tc>
                  <a:txBody>
                    <a:bodyPr/>
                    <a:lstStyle/>
                    <a:p>
                      <a:pPr algn="ctr" fontAlgn="b"/>
                      <a:r>
                        <a:rPr lang="fr-FR" sz="700" u="none" strike="noStrike">
                          <a:effectLst/>
                        </a:rPr>
                        <a:t>300</a:t>
                      </a:r>
                      <a:endParaRPr lang="fr-FR" sz="700" b="0" i="0" u="none" strike="noStrike">
                        <a:effectLst/>
                        <a:latin typeface="Arial"/>
                      </a:endParaRPr>
                    </a:p>
                  </a:txBody>
                  <a:tcPr marL="6974" marR="6974" marT="6974" marB="0" anchor="b"/>
                </a:tc>
                <a:tc>
                  <a:txBody>
                    <a:bodyPr/>
                    <a:lstStyle/>
                    <a:p>
                      <a:pPr algn="ctr" fontAlgn="b"/>
                      <a:r>
                        <a:rPr lang="fr-FR" sz="700" u="none" strike="noStrike">
                          <a:effectLst/>
                        </a:rPr>
                        <a:t>57</a:t>
                      </a:r>
                      <a:endParaRPr lang="fr-FR" sz="700" b="0" i="0" u="none" strike="noStrike">
                        <a:effectLst/>
                        <a:latin typeface="Arial"/>
                      </a:endParaRPr>
                    </a:p>
                  </a:txBody>
                  <a:tcPr marL="6974" marR="6974" marT="6974" marB="0" anchor="b"/>
                </a:tc>
                <a:tc>
                  <a:txBody>
                    <a:bodyPr/>
                    <a:lstStyle/>
                    <a:p>
                      <a:pPr algn="ctr" fontAlgn="b"/>
                      <a:r>
                        <a:rPr lang="fr-FR" sz="700" u="none" strike="noStrike">
                          <a:effectLst/>
                        </a:rPr>
                        <a:t>150</a:t>
                      </a:r>
                      <a:endParaRPr lang="fr-FR" sz="700" b="0" i="0" u="none" strike="noStrike">
                        <a:effectLst/>
                        <a:latin typeface="Arial"/>
                      </a:endParaRPr>
                    </a:p>
                  </a:txBody>
                  <a:tcPr marL="6974" marR="6974" marT="6974" marB="0" anchor="b"/>
                </a:tc>
                <a:tc>
                  <a:txBody>
                    <a:bodyPr/>
                    <a:lstStyle/>
                    <a:p>
                      <a:pPr algn="ctr" fontAlgn="b"/>
                      <a:r>
                        <a:rPr lang="fr-FR" sz="700" u="none" strike="noStrike">
                          <a:effectLst/>
                        </a:rPr>
                        <a:t>48</a:t>
                      </a:r>
                      <a:endParaRPr lang="fr-FR" sz="700" b="0" i="0" u="none" strike="noStrike">
                        <a:effectLst/>
                        <a:latin typeface="Arial"/>
                      </a:endParaRPr>
                    </a:p>
                  </a:txBody>
                  <a:tcPr marL="6974" marR="6974" marT="6974" marB="0" anchor="b"/>
                </a:tc>
                <a:tc>
                  <a:txBody>
                    <a:bodyPr/>
                    <a:lstStyle/>
                    <a:p>
                      <a:pPr algn="ctr" fontAlgn="b"/>
                      <a:r>
                        <a:rPr lang="fr-FR" sz="700" u="none" strike="noStrike">
                          <a:effectLst/>
                        </a:rPr>
                        <a:t> </a:t>
                      </a:r>
                      <a:endParaRPr lang="fr-FR" sz="700" b="0" i="1" u="none" strike="noStrike">
                        <a:solidFill>
                          <a:srgbClr val="FF0000"/>
                        </a:solidFill>
                        <a:effectLst/>
                        <a:latin typeface="Arial"/>
                      </a:endParaRPr>
                    </a:p>
                  </a:txBody>
                  <a:tcPr marL="6974" marR="6974" marT="6974" marB="0" anchor="b"/>
                </a:tc>
                <a:tc>
                  <a:txBody>
                    <a:bodyPr/>
                    <a:lstStyle/>
                    <a:p>
                      <a:pPr algn="ctr" fontAlgn="b"/>
                      <a:r>
                        <a:rPr lang="fr-FR" sz="700" u="none" strike="noStrike">
                          <a:effectLst/>
                        </a:rPr>
                        <a:t> </a:t>
                      </a:r>
                      <a:endParaRPr lang="fr-FR" sz="700" b="0" i="1" u="none" strike="noStrike">
                        <a:solidFill>
                          <a:srgbClr val="FF0000"/>
                        </a:solidFill>
                        <a:effectLst/>
                        <a:latin typeface="Arial"/>
                      </a:endParaRPr>
                    </a:p>
                  </a:txBody>
                  <a:tcPr marL="6974" marR="6974" marT="6974" marB="0" anchor="b"/>
                </a:tc>
                <a:tc>
                  <a:txBody>
                    <a:bodyPr/>
                    <a:lstStyle/>
                    <a:p>
                      <a:pPr algn="ctr" fontAlgn="b"/>
                      <a:r>
                        <a:rPr lang="fr-FR" sz="700" u="none" strike="noStrike">
                          <a:effectLst/>
                        </a:rPr>
                        <a:t> </a:t>
                      </a:r>
                      <a:endParaRPr lang="fr-FR" sz="700" b="0" i="1" u="none" strike="noStrike">
                        <a:solidFill>
                          <a:srgbClr val="FF0000"/>
                        </a:solidFill>
                        <a:effectLst/>
                        <a:latin typeface="Arial"/>
                      </a:endParaRPr>
                    </a:p>
                  </a:txBody>
                  <a:tcPr marL="6974" marR="6974" marT="6974" marB="0" anchor="b"/>
                </a:tc>
                <a:tc>
                  <a:txBody>
                    <a:bodyPr/>
                    <a:lstStyle/>
                    <a:p>
                      <a:pPr algn="ctr" fontAlgn="b"/>
                      <a:r>
                        <a:rPr lang="fr-FR" sz="700" u="none" strike="noStrike">
                          <a:effectLst/>
                        </a:rPr>
                        <a:t> </a:t>
                      </a:r>
                      <a:endParaRPr lang="fr-FR" sz="700" b="0" i="1" u="none" strike="noStrike">
                        <a:solidFill>
                          <a:srgbClr val="FF0000"/>
                        </a:solidFill>
                        <a:effectLst/>
                        <a:latin typeface="Arial"/>
                      </a:endParaRPr>
                    </a:p>
                  </a:txBody>
                  <a:tcPr marL="6974" marR="6974" marT="6974" marB="0" anchor="b"/>
                </a:tc>
                <a:extLst>
                  <a:ext uri="{0D108BD9-81ED-4DB2-BD59-A6C34878D82A}">
                    <a16:rowId xmlns="" xmlns:a16="http://schemas.microsoft.com/office/drawing/2014/main" val="10009"/>
                  </a:ext>
                </a:extLst>
              </a:tr>
              <a:tr h="147123">
                <a:tc>
                  <a:txBody>
                    <a:bodyPr/>
                    <a:lstStyle/>
                    <a:p>
                      <a:pPr algn="ctr" fontAlgn="b"/>
                      <a:r>
                        <a:rPr lang="fr-FR" sz="700" u="none" strike="noStrike">
                          <a:effectLst/>
                        </a:rPr>
                        <a:t>9</a:t>
                      </a:r>
                      <a:endParaRPr lang="fr-FR" sz="700" b="0" i="0" u="none" strike="noStrike">
                        <a:effectLst/>
                        <a:latin typeface="Arial"/>
                      </a:endParaRPr>
                    </a:p>
                  </a:txBody>
                  <a:tcPr marL="6974" marR="6974" marT="6974" marB="0" anchor="b"/>
                </a:tc>
                <a:tc>
                  <a:txBody>
                    <a:bodyPr/>
                    <a:lstStyle/>
                    <a:p>
                      <a:pPr algn="ctr" fontAlgn="b"/>
                      <a:r>
                        <a:rPr lang="fr-FR" sz="700" u="none" strike="noStrike">
                          <a:effectLst/>
                        </a:rPr>
                        <a:t>300</a:t>
                      </a:r>
                      <a:endParaRPr lang="fr-FR" sz="700" b="0" i="0" u="none" strike="noStrike">
                        <a:effectLst/>
                        <a:latin typeface="Arial"/>
                      </a:endParaRPr>
                    </a:p>
                  </a:txBody>
                  <a:tcPr marL="6974" marR="6974" marT="6974" marB="0" anchor="b"/>
                </a:tc>
                <a:tc>
                  <a:txBody>
                    <a:bodyPr/>
                    <a:lstStyle/>
                    <a:p>
                      <a:pPr algn="ctr" fontAlgn="b"/>
                      <a:r>
                        <a:rPr lang="fr-FR" sz="700" u="none" strike="noStrike">
                          <a:effectLst/>
                        </a:rPr>
                        <a:t>-</a:t>
                      </a:r>
                      <a:endParaRPr lang="fr-FR" sz="700" b="0" i="0" u="none" strike="noStrike">
                        <a:effectLst/>
                        <a:latin typeface="Arial"/>
                      </a:endParaRPr>
                    </a:p>
                  </a:txBody>
                  <a:tcPr marL="6974" marR="6974" marT="6974" marB="0" anchor="b"/>
                </a:tc>
                <a:tc>
                  <a:txBody>
                    <a:bodyPr/>
                    <a:lstStyle/>
                    <a:p>
                      <a:pPr algn="ctr" fontAlgn="b"/>
                      <a:r>
                        <a:rPr lang="fr-FR" sz="700" u="none" strike="noStrike">
                          <a:effectLst/>
                        </a:rPr>
                        <a:t>337</a:t>
                      </a:r>
                      <a:endParaRPr lang="fr-FR" sz="700" b="0" i="0" u="none" strike="noStrike">
                        <a:effectLst/>
                        <a:latin typeface="Arial"/>
                      </a:endParaRPr>
                    </a:p>
                  </a:txBody>
                  <a:tcPr marL="6974" marR="6974" marT="6974" marB="0" anchor="b"/>
                </a:tc>
                <a:tc>
                  <a:txBody>
                    <a:bodyPr/>
                    <a:lstStyle/>
                    <a:p>
                      <a:pPr algn="ctr" fontAlgn="b"/>
                      <a:r>
                        <a:rPr lang="fr-FR" sz="700" u="none" strike="noStrike">
                          <a:effectLst/>
                        </a:rPr>
                        <a:t>37</a:t>
                      </a:r>
                      <a:endParaRPr lang="fr-FR" sz="700" b="0" i="0" u="none" strike="noStrike">
                        <a:effectLst/>
                        <a:latin typeface="Arial"/>
                      </a:endParaRPr>
                    </a:p>
                  </a:txBody>
                  <a:tcPr marL="6974" marR="6974" marT="6974" marB="0" anchor="b"/>
                </a:tc>
                <a:tc>
                  <a:txBody>
                    <a:bodyPr/>
                    <a:lstStyle/>
                    <a:p>
                      <a:pPr algn="ctr" fontAlgn="b"/>
                      <a:r>
                        <a:rPr lang="fr-FR" sz="700" u="none" strike="noStrike">
                          <a:effectLst/>
                        </a:rPr>
                        <a:t>81</a:t>
                      </a:r>
                      <a:endParaRPr lang="fr-FR" sz="700" b="0" i="0" u="none" strike="noStrike">
                        <a:effectLst/>
                        <a:latin typeface="Arial"/>
                      </a:endParaRPr>
                    </a:p>
                  </a:txBody>
                  <a:tcPr marL="6974" marR="6974" marT="6974" marB="0" anchor="b"/>
                </a:tc>
                <a:tc>
                  <a:txBody>
                    <a:bodyPr/>
                    <a:lstStyle/>
                    <a:p>
                      <a:pPr algn="ctr" fontAlgn="b"/>
                      <a:r>
                        <a:rPr lang="fr-FR" sz="700" u="none" strike="noStrike">
                          <a:effectLst/>
                        </a:rPr>
                        <a:t>78</a:t>
                      </a:r>
                      <a:endParaRPr lang="fr-FR" sz="700" b="0" i="0" u="none" strike="noStrike">
                        <a:effectLst/>
                        <a:latin typeface="Arial"/>
                      </a:endParaRPr>
                    </a:p>
                  </a:txBody>
                  <a:tcPr marL="6974" marR="6974" marT="6974" marB="0" anchor="b"/>
                </a:tc>
                <a:tc>
                  <a:txBody>
                    <a:bodyPr/>
                    <a:lstStyle/>
                    <a:p>
                      <a:pPr algn="ctr" fontAlgn="b"/>
                      <a:r>
                        <a:rPr lang="fr-FR" sz="700" u="none" strike="noStrike">
                          <a:effectLst/>
                        </a:rPr>
                        <a:t> </a:t>
                      </a:r>
                      <a:endParaRPr lang="fr-FR" sz="700" b="0" i="1" u="none" strike="noStrike">
                        <a:solidFill>
                          <a:srgbClr val="FF0000"/>
                        </a:solidFill>
                        <a:effectLst/>
                        <a:latin typeface="Arial"/>
                      </a:endParaRPr>
                    </a:p>
                  </a:txBody>
                  <a:tcPr marL="6974" marR="6974" marT="6974" marB="0" anchor="b"/>
                </a:tc>
                <a:tc>
                  <a:txBody>
                    <a:bodyPr/>
                    <a:lstStyle/>
                    <a:p>
                      <a:pPr algn="ctr" fontAlgn="b"/>
                      <a:r>
                        <a:rPr lang="fr-FR" sz="700" u="none" strike="noStrike">
                          <a:effectLst/>
                        </a:rPr>
                        <a:t> </a:t>
                      </a:r>
                      <a:endParaRPr lang="fr-FR" sz="700" b="0" i="1" u="none" strike="noStrike">
                        <a:solidFill>
                          <a:srgbClr val="FF0000"/>
                        </a:solidFill>
                        <a:effectLst/>
                        <a:latin typeface="Arial"/>
                      </a:endParaRPr>
                    </a:p>
                  </a:txBody>
                  <a:tcPr marL="6974" marR="6974" marT="6974" marB="0" anchor="b"/>
                </a:tc>
                <a:tc>
                  <a:txBody>
                    <a:bodyPr/>
                    <a:lstStyle/>
                    <a:p>
                      <a:pPr algn="ctr" fontAlgn="b"/>
                      <a:r>
                        <a:rPr lang="fr-FR" sz="700" u="none" strike="noStrike">
                          <a:effectLst/>
                        </a:rPr>
                        <a:t> </a:t>
                      </a:r>
                      <a:endParaRPr lang="fr-FR" sz="700" b="0" i="1" u="none" strike="noStrike">
                        <a:solidFill>
                          <a:srgbClr val="FF0000"/>
                        </a:solidFill>
                        <a:effectLst/>
                        <a:latin typeface="Arial"/>
                      </a:endParaRPr>
                    </a:p>
                  </a:txBody>
                  <a:tcPr marL="6974" marR="6974" marT="6974" marB="0" anchor="b"/>
                </a:tc>
                <a:tc>
                  <a:txBody>
                    <a:bodyPr/>
                    <a:lstStyle/>
                    <a:p>
                      <a:pPr algn="ctr" fontAlgn="b"/>
                      <a:r>
                        <a:rPr lang="fr-FR" sz="700" u="none" strike="noStrike">
                          <a:effectLst/>
                        </a:rPr>
                        <a:t> </a:t>
                      </a:r>
                      <a:endParaRPr lang="fr-FR" sz="700" b="0" i="1" u="none" strike="noStrike">
                        <a:solidFill>
                          <a:srgbClr val="FF0000"/>
                        </a:solidFill>
                        <a:effectLst/>
                        <a:latin typeface="Arial"/>
                      </a:endParaRPr>
                    </a:p>
                  </a:txBody>
                  <a:tcPr marL="6974" marR="6974" marT="6974" marB="0" anchor="b"/>
                </a:tc>
                <a:extLst>
                  <a:ext uri="{0D108BD9-81ED-4DB2-BD59-A6C34878D82A}">
                    <a16:rowId xmlns="" xmlns:a16="http://schemas.microsoft.com/office/drawing/2014/main" val="10010"/>
                  </a:ext>
                </a:extLst>
              </a:tr>
              <a:tr h="147123">
                <a:tc>
                  <a:txBody>
                    <a:bodyPr/>
                    <a:lstStyle/>
                    <a:p>
                      <a:pPr algn="ctr" fontAlgn="b"/>
                      <a:r>
                        <a:rPr lang="fr-FR" sz="700" u="none" strike="noStrike">
                          <a:effectLst/>
                        </a:rPr>
                        <a:t>10</a:t>
                      </a:r>
                      <a:endParaRPr lang="fr-FR" sz="700" b="0" i="0" u="none" strike="noStrike">
                        <a:effectLst/>
                        <a:latin typeface="Arial"/>
                      </a:endParaRPr>
                    </a:p>
                  </a:txBody>
                  <a:tcPr marL="6974" marR="6974" marT="6974" marB="0" anchor="b"/>
                </a:tc>
                <a:tc>
                  <a:txBody>
                    <a:bodyPr/>
                    <a:lstStyle/>
                    <a:p>
                      <a:pPr algn="ctr" fontAlgn="b"/>
                      <a:r>
                        <a:rPr lang="fr-FR" sz="700" u="none" strike="noStrike">
                          <a:effectLst/>
                        </a:rPr>
                        <a:t>337</a:t>
                      </a:r>
                      <a:endParaRPr lang="fr-FR" sz="700" b="0" i="0" u="none" strike="noStrike">
                        <a:effectLst/>
                        <a:latin typeface="Arial"/>
                      </a:endParaRPr>
                    </a:p>
                  </a:txBody>
                  <a:tcPr marL="6974" marR="6974" marT="6974" marB="0" anchor="b"/>
                </a:tc>
                <a:tc>
                  <a:txBody>
                    <a:bodyPr/>
                    <a:lstStyle/>
                    <a:p>
                      <a:pPr algn="ctr" fontAlgn="b"/>
                      <a:r>
                        <a:rPr lang="fr-FR" sz="700" u="none" strike="noStrike">
                          <a:effectLst/>
                        </a:rPr>
                        <a:t>-</a:t>
                      </a:r>
                      <a:endParaRPr lang="fr-FR" sz="700" b="0" i="0" u="none" strike="noStrike">
                        <a:effectLst/>
                        <a:latin typeface="Arial"/>
                      </a:endParaRPr>
                    </a:p>
                  </a:txBody>
                  <a:tcPr marL="6974" marR="6974" marT="6974" marB="0" anchor="b"/>
                </a:tc>
                <a:tc>
                  <a:txBody>
                    <a:bodyPr/>
                    <a:lstStyle/>
                    <a:p>
                      <a:pPr algn="ctr" fontAlgn="b"/>
                      <a:r>
                        <a:rPr lang="fr-FR" sz="700" u="none" strike="noStrike">
                          <a:effectLst/>
                        </a:rPr>
                        <a:t>374</a:t>
                      </a:r>
                      <a:endParaRPr lang="fr-FR" sz="700" b="0" i="0" u="none" strike="noStrike">
                        <a:effectLst/>
                        <a:latin typeface="Arial"/>
                      </a:endParaRPr>
                    </a:p>
                  </a:txBody>
                  <a:tcPr marL="6974" marR="6974" marT="6974" marB="0" anchor="b"/>
                </a:tc>
                <a:tc>
                  <a:txBody>
                    <a:bodyPr/>
                    <a:lstStyle/>
                    <a:p>
                      <a:pPr algn="ctr" fontAlgn="b"/>
                      <a:r>
                        <a:rPr lang="fr-FR" sz="700" u="none" strike="noStrike">
                          <a:effectLst/>
                        </a:rPr>
                        <a:t>37</a:t>
                      </a:r>
                      <a:endParaRPr lang="fr-FR" sz="700" b="0" i="0" u="none" strike="noStrike">
                        <a:effectLst/>
                        <a:latin typeface="Arial"/>
                      </a:endParaRPr>
                    </a:p>
                  </a:txBody>
                  <a:tcPr marL="6974" marR="6974" marT="6974" marB="0" anchor="b"/>
                </a:tc>
                <a:tc>
                  <a:txBody>
                    <a:bodyPr/>
                    <a:lstStyle/>
                    <a:p>
                      <a:pPr algn="ctr" fontAlgn="b"/>
                      <a:r>
                        <a:rPr lang="fr-FR" sz="700" u="none" strike="noStrike">
                          <a:effectLst/>
                        </a:rPr>
                        <a:t>98</a:t>
                      </a:r>
                      <a:endParaRPr lang="fr-FR" sz="700" b="0" i="0" u="none" strike="noStrike">
                        <a:effectLst/>
                        <a:latin typeface="Arial"/>
                      </a:endParaRPr>
                    </a:p>
                  </a:txBody>
                  <a:tcPr marL="6974" marR="6974" marT="6974" marB="0" anchor="b"/>
                </a:tc>
                <a:tc>
                  <a:txBody>
                    <a:bodyPr/>
                    <a:lstStyle/>
                    <a:p>
                      <a:pPr algn="ctr" fontAlgn="b"/>
                      <a:r>
                        <a:rPr lang="fr-FR" sz="700" u="none" strike="noStrike">
                          <a:effectLst/>
                        </a:rPr>
                        <a:t>42</a:t>
                      </a:r>
                      <a:endParaRPr lang="fr-FR" sz="700" b="0" i="0" u="none" strike="noStrike">
                        <a:effectLst/>
                        <a:latin typeface="Arial"/>
                      </a:endParaRPr>
                    </a:p>
                  </a:txBody>
                  <a:tcPr marL="6974" marR="6974" marT="6974" marB="0" anchor="b"/>
                </a:tc>
                <a:tc>
                  <a:txBody>
                    <a:bodyPr/>
                    <a:lstStyle/>
                    <a:p>
                      <a:pPr algn="ctr" fontAlgn="b"/>
                      <a:r>
                        <a:rPr lang="fr-FR" sz="700" u="none" strike="noStrike">
                          <a:effectLst/>
                        </a:rPr>
                        <a:t> </a:t>
                      </a:r>
                      <a:endParaRPr lang="fr-FR" sz="700" b="0" i="1" u="none" strike="noStrike">
                        <a:solidFill>
                          <a:srgbClr val="FF0000"/>
                        </a:solidFill>
                        <a:effectLst/>
                        <a:latin typeface="Arial"/>
                      </a:endParaRPr>
                    </a:p>
                  </a:txBody>
                  <a:tcPr marL="6974" marR="6974" marT="6974" marB="0" anchor="b"/>
                </a:tc>
                <a:tc>
                  <a:txBody>
                    <a:bodyPr/>
                    <a:lstStyle/>
                    <a:p>
                      <a:pPr algn="ctr" fontAlgn="b"/>
                      <a:r>
                        <a:rPr lang="fr-FR" sz="700" u="none" strike="noStrike">
                          <a:effectLst/>
                        </a:rPr>
                        <a:t> </a:t>
                      </a:r>
                      <a:endParaRPr lang="fr-FR" sz="700" b="0" i="1" u="none" strike="noStrike">
                        <a:solidFill>
                          <a:srgbClr val="FF0000"/>
                        </a:solidFill>
                        <a:effectLst/>
                        <a:latin typeface="Arial"/>
                      </a:endParaRPr>
                    </a:p>
                  </a:txBody>
                  <a:tcPr marL="6974" marR="6974" marT="6974" marB="0" anchor="b"/>
                </a:tc>
                <a:tc>
                  <a:txBody>
                    <a:bodyPr/>
                    <a:lstStyle/>
                    <a:p>
                      <a:pPr algn="ctr" fontAlgn="b"/>
                      <a:r>
                        <a:rPr lang="fr-FR" sz="700" u="none" strike="noStrike">
                          <a:effectLst/>
                        </a:rPr>
                        <a:t> </a:t>
                      </a:r>
                      <a:endParaRPr lang="fr-FR" sz="700" b="0" i="1" u="none" strike="noStrike">
                        <a:solidFill>
                          <a:srgbClr val="FF0000"/>
                        </a:solidFill>
                        <a:effectLst/>
                        <a:latin typeface="Arial"/>
                      </a:endParaRPr>
                    </a:p>
                  </a:txBody>
                  <a:tcPr marL="6974" marR="6974" marT="6974" marB="0" anchor="b"/>
                </a:tc>
                <a:tc>
                  <a:txBody>
                    <a:bodyPr/>
                    <a:lstStyle/>
                    <a:p>
                      <a:pPr algn="ctr" fontAlgn="b"/>
                      <a:r>
                        <a:rPr lang="fr-FR" sz="700" u="none" strike="noStrike">
                          <a:effectLst/>
                        </a:rPr>
                        <a:t> </a:t>
                      </a:r>
                      <a:endParaRPr lang="fr-FR" sz="700" b="0" i="1" u="none" strike="noStrike">
                        <a:solidFill>
                          <a:srgbClr val="FF0000"/>
                        </a:solidFill>
                        <a:effectLst/>
                        <a:latin typeface="Arial"/>
                      </a:endParaRPr>
                    </a:p>
                  </a:txBody>
                  <a:tcPr marL="6974" marR="6974" marT="6974" marB="0" anchor="b"/>
                </a:tc>
                <a:extLst>
                  <a:ext uri="{0D108BD9-81ED-4DB2-BD59-A6C34878D82A}">
                    <a16:rowId xmlns="" xmlns:a16="http://schemas.microsoft.com/office/drawing/2014/main" val="10011"/>
                  </a:ext>
                </a:extLst>
              </a:tr>
              <a:tr h="147123">
                <a:tc>
                  <a:txBody>
                    <a:bodyPr/>
                    <a:lstStyle/>
                    <a:p>
                      <a:pPr algn="ctr" fontAlgn="b"/>
                      <a:r>
                        <a:rPr lang="fr-FR" sz="700" u="none" strike="noStrike">
                          <a:effectLst/>
                        </a:rPr>
                        <a:t>11</a:t>
                      </a:r>
                      <a:endParaRPr lang="fr-FR" sz="700" b="0" i="0" u="none" strike="noStrike">
                        <a:effectLst/>
                        <a:latin typeface="Arial"/>
                      </a:endParaRPr>
                    </a:p>
                  </a:txBody>
                  <a:tcPr marL="6974" marR="6974" marT="6974" marB="0" anchor="b"/>
                </a:tc>
                <a:tc>
                  <a:txBody>
                    <a:bodyPr/>
                    <a:lstStyle/>
                    <a:p>
                      <a:pPr algn="ctr" fontAlgn="b"/>
                      <a:r>
                        <a:rPr lang="fr-FR" sz="700" u="none" strike="noStrike">
                          <a:effectLst/>
                        </a:rPr>
                        <a:t>374</a:t>
                      </a:r>
                      <a:endParaRPr lang="fr-FR" sz="700" b="0" i="0" u="none" strike="noStrike">
                        <a:effectLst/>
                        <a:latin typeface="Arial"/>
                      </a:endParaRPr>
                    </a:p>
                  </a:txBody>
                  <a:tcPr marL="6974" marR="6974" marT="6974" marB="0" anchor="b"/>
                </a:tc>
                <a:tc>
                  <a:txBody>
                    <a:bodyPr/>
                    <a:lstStyle/>
                    <a:p>
                      <a:pPr algn="ctr" fontAlgn="b"/>
                      <a:r>
                        <a:rPr lang="fr-FR" sz="700" u="none" strike="noStrike">
                          <a:effectLst/>
                        </a:rPr>
                        <a:t>-</a:t>
                      </a:r>
                      <a:endParaRPr lang="fr-FR" sz="700" b="0" i="0" u="none" strike="noStrike">
                        <a:effectLst/>
                        <a:latin typeface="Arial"/>
                      </a:endParaRPr>
                    </a:p>
                  </a:txBody>
                  <a:tcPr marL="6974" marR="6974" marT="6974" marB="0" anchor="b"/>
                </a:tc>
                <a:tc>
                  <a:txBody>
                    <a:bodyPr/>
                    <a:lstStyle/>
                    <a:p>
                      <a:pPr algn="ctr" fontAlgn="b"/>
                      <a:r>
                        <a:rPr lang="fr-FR" sz="700" u="none" strike="noStrike">
                          <a:effectLst/>
                        </a:rPr>
                        <a:t>424</a:t>
                      </a:r>
                      <a:endParaRPr lang="fr-FR" sz="700" b="0" i="0" u="none" strike="noStrike">
                        <a:effectLst/>
                        <a:latin typeface="Arial"/>
                      </a:endParaRPr>
                    </a:p>
                  </a:txBody>
                  <a:tcPr marL="6974" marR="6974" marT="6974" marB="0" anchor="b"/>
                </a:tc>
                <a:tc>
                  <a:txBody>
                    <a:bodyPr/>
                    <a:lstStyle/>
                    <a:p>
                      <a:pPr algn="ctr" fontAlgn="b"/>
                      <a:r>
                        <a:rPr lang="fr-FR" sz="700" u="none" strike="noStrike">
                          <a:effectLst/>
                        </a:rPr>
                        <a:t>50</a:t>
                      </a:r>
                      <a:endParaRPr lang="fr-FR" sz="700" b="0" i="0" u="none" strike="noStrike">
                        <a:effectLst/>
                        <a:latin typeface="Arial"/>
                      </a:endParaRPr>
                    </a:p>
                  </a:txBody>
                  <a:tcPr marL="6974" marR="6974" marT="6974" marB="0" anchor="b"/>
                </a:tc>
                <a:tc>
                  <a:txBody>
                    <a:bodyPr/>
                    <a:lstStyle/>
                    <a:p>
                      <a:pPr algn="ctr" fontAlgn="b"/>
                      <a:r>
                        <a:rPr lang="fr-FR" sz="700" u="none" strike="noStrike">
                          <a:effectLst/>
                        </a:rPr>
                        <a:t>173</a:t>
                      </a:r>
                      <a:endParaRPr lang="fr-FR" sz="700" b="0" i="0" u="none" strike="noStrike">
                        <a:effectLst/>
                        <a:latin typeface="Arial"/>
                      </a:endParaRPr>
                    </a:p>
                  </a:txBody>
                  <a:tcPr marL="6974" marR="6974" marT="6974" marB="0" anchor="b"/>
                </a:tc>
                <a:tc>
                  <a:txBody>
                    <a:bodyPr/>
                    <a:lstStyle/>
                    <a:p>
                      <a:pPr algn="ctr" fontAlgn="b"/>
                      <a:r>
                        <a:rPr lang="fr-FR" sz="700" u="none" strike="noStrike">
                          <a:effectLst/>
                        </a:rPr>
                        <a:t>85</a:t>
                      </a:r>
                      <a:endParaRPr lang="fr-FR" sz="700" b="0" i="0" u="none" strike="noStrike">
                        <a:effectLst/>
                        <a:latin typeface="Arial"/>
                      </a:endParaRPr>
                    </a:p>
                  </a:txBody>
                  <a:tcPr marL="6974" marR="6974" marT="6974" marB="0" anchor="b"/>
                </a:tc>
                <a:tc>
                  <a:txBody>
                    <a:bodyPr/>
                    <a:lstStyle/>
                    <a:p>
                      <a:pPr algn="ctr" fontAlgn="b"/>
                      <a:r>
                        <a:rPr lang="fr-FR" sz="700" u="none" strike="noStrike">
                          <a:effectLst/>
                        </a:rPr>
                        <a:t> </a:t>
                      </a:r>
                      <a:endParaRPr lang="fr-FR" sz="700" b="0" i="1" u="none" strike="noStrike">
                        <a:solidFill>
                          <a:srgbClr val="FF0000"/>
                        </a:solidFill>
                        <a:effectLst/>
                        <a:latin typeface="Arial"/>
                      </a:endParaRPr>
                    </a:p>
                  </a:txBody>
                  <a:tcPr marL="6974" marR="6974" marT="6974" marB="0" anchor="b"/>
                </a:tc>
                <a:tc>
                  <a:txBody>
                    <a:bodyPr/>
                    <a:lstStyle/>
                    <a:p>
                      <a:pPr algn="ctr" fontAlgn="b"/>
                      <a:r>
                        <a:rPr lang="fr-FR" sz="700" u="none" strike="noStrike">
                          <a:effectLst/>
                        </a:rPr>
                        <a:t> </a:t>
                      </a:r>
                      <a:endParaRPr lang="fr-FR" sz="700" b="0" i="1" u="none" strike="noStrike">
                        <a:solidFill>
                          <a:srgbClr val="FF0000"/>
                        </a:solidFill>
                        <a:effectLst/>
                        <a:latin typeface="Arial"/>
                      </a:endParaRPr>
                    </a:p>
                  </a:txBody>
                  <a:tcPr marL="6974" marR="6974" marT="6974" marB="0" anchor="b"/>
                </a:tc>
                <a:tc>
                  <a:txBody>
                    <a:bodyPr/>
                    <a:lstStyle/>
                    <a:p>
                      <a:pPr algn="ctr" fontAlgn="b"/>
                      <a:r>
                        <a:rPr lang="fr-FR" sz="700" u="none" strike="noStrike">
                          <a:effectLst/>
                        </a:rPr>
                        <a:t> </a:t>
                      </a:r>
                      <a:endParaRPr lang="fr-FR" sz="700" b="0" i="1" u="none" strike="noStrike">
                        <a:solidFill>
                          <a:srgbClr val="FF0000"/>
                        </a:solidFill>
                        <a:effectLst/>
                        <a:latin typeface="Arial"/>
                      </a:endParaRPr>
                    </a:p>
                  </a:txBody>
                  <a:tcPr marL="6974" marR="6974" marT="6974" marB="0" anchor="b"/>
                </a:tc>
                <a:tc>
                  <a:txBody>
                    <a:bodyPr/>
                    <a:lstStyle/>
                    <a:p>
                      <a:pPr algn="ctr" fontAlgn="b"/>
                      <a:r>
                        <a:rPr lang="fr-FR" sz="700" u="none" strike="noStrike">
                          <a:effectLst/>
                        </a:rPr>
                        <a:t> </a:t>
                      </a:r>
                      <a:endParaRPr lang="fr-FR" sz="700" b="0" i="1" u="none" strike="noStrike">
                        <a:solidFill>
                          <a:srgbClr val="FF0000"/>
                        </a:solidFill>
                        <a:effectLst/>
                        <a:latin typeface="Arial"/>
                      </a:endParaRPr>
                    </a:p>
                  </a:txBody>
                  <a:tcPr marL="6974" marR="6974" marT="6974" marB="0" anchor="b"/>
                </a:tc>
                <a:extLst>
                  <a:ext uri="{0D108BD9-81ED-4DB2-BD59-A6C34878D82A}">
                    <a16:rowId xmlns="" xmlns:a16="http://schemas.microsoft.com/office/drawing/2014/main" val="10012"/>
                  </a:ext>
                </a:extLst>
              </a:tr>
              <a:tr h="147123">
                <a:tc>
                  <a:txBody>
                    <a:bodyPr/>
                    <a:lstStyle/>
                    <a:p>
                      <a:pPr algn="ctr" fontAlgn="b"/>
                      <a:r>
                        <a:rPr lang="fr-FR" sz="700" u="none" strike="noStrike">
                          <a:effectLst/>
                        </a:rPr>
                        <a:t>12</a:t>
                      </a:r>
                      <a:endParaRPr lang="fr-FR" sz="700" b="0" i="0" u="none" strike="noStrike">
                        <a:effectLst/>
                        <a:latin typeface="Arial"/>
                      </a:endParaRPr>
                    </a:p>
                  </a:txBody>
                  <a:tcPr marL="6974" marR="6974" marT="6974" marB="0" anchor="b"/>
                </a:tc>
                <a:tc>
                  <a:txBody>
                    <a:bodyPr/>
                    <a:lstStyle/>
                    <a:p>
                      <a:pPr algn="ctr" fontAlgn="b"/>
                      <a:r>
                        <a:rPr lang="fr-FR" sz="700" u="none" strike="noStrike">
                          <a:effectLst/>
                        </a:rPr>
                        <a:t>424</a:t>
                      </a:r>
                      <a:endParaRPr lang="fr-FR" sz="700" b="0" i="0" u="none" strike="noStrike">
                        <a:effectLst/>
                        <a:latin typeface="Arial"/>
                      </a:endParaRPr>
                    </a:p>
                  </a:txBody>
                  <a:tcPr marL="6974" marR="6974" marT="6974" marB="0" anchor="b"/>
                </a:tc>
                <a:tc>
                  <a:txBody>
                    <a:bodyPr/>
                    <a:lstStyle/>
                    <a:p>
                      <a:pPr algn="ctr" fontAlgn="b"/>
                      <a:r>
                        <a:rPr lang="fr-FR" sz="700" u="none" strike="noStrike">
                          <a:effectLst/>
                        </a:rPr>
                        <a:t>-</a:t>
                      </a:r>
                      <a:endParaRPr lang="fr-FR" sz="700" b="0" i="0" u="none" strike="noStrike">
                        <a:effectLst/>
                        <a:latin typeface="Arial"/>
                      </a:endParaRPr>
                    </a:p>
                  </a:txBody>
                  <a:tcPr marL="6974" marR="6974" marT="6974" marB="0" anchor="b"/>
                </a:tc>
                <a:tc>
                  <a:txBody>
                    <a:bodyPr/>
                    <a:lstStyle/>
                    <a:p>
                      <a:pPr algn="ctr" fontAlgn="b"/>
                      <a:r>
                        <a:rPr lang="fr-FR" sz="700" u="none" strike="noStrike">
                          <a:effectLst/>
                        </a:rPr>
                        <a:t>478</a:t>
                      </a:r>
                      <a:endParaRPr lang="fr-FR" sz="700" b="0" i="0" u="none" strike="noStrike">
                        <a:effectLst/>
                        <a:latin typeface="Arial"/>
                      </a:endParaRPr>
                    </a:p>
                  </a:txBody>
                  <a:tcPr marL="6974" marR="6974" marT="6974" marB="0" anchor="b"/>
                </a:tc>
                <a:tc>
                  <a:txBody>
                    <a:bodyPr/>
                    <a:lstStyle/>
                    <a:p>
                      <a:pPr algn="ctr" fontAlgn="b"/>
                      <a:r>
                        <a:rPr lang="fr-FR" sz="700" u="none" strike="noStrike">
                          <a:effectLst/>
                        </a:rPr>
                        <a:t>54</a:t>
                      </a:r>
                      <a:endParaRPr lang="fr-FR" sz="700" b="0" i="0" u="none" strike="noStrike">
                        <a:effectLst/>
                        <a:latin typeface="Arial"/>
                      </a:endParaRPr>
                    </a:p>
                  </a:txBody>
                  <a:tcPr marL="6974" marR="6974" marT="6974" marB="0" anchor="b"/>
                </a:tc>
                <a:tc>
                  <a:txBody>
                    <a:bodyPr/>
                    <a:lstStyle/>
                    <a:p>
                      <a:pPr algn="ctr" fontAlgn="b"/>
                      <a:r>
                        <a:rPr lang="fr-FR" sz="700" u="none" strike="noStrike">
                          <a:effectLst/>
                        </a:rPr>
                        <a:t>183</a:t>
                      </a:r>
                      <a:endParaRPr lang="fr-FR" sz="700" b="0" i="0" u="none" strike="noStrike">
                        <a:effectLst/>
                        <a:latin typeface="Arial"/>
                      </a:endParaRPr>
                    </a:p>
                  </a:txBody>
                  <a:tcPr marL="6974" marR="6974" marT="6974" marB="0" anchor="b"/>
                </a:tc>
                <a:tc>
                  <a:txBody>
                    <a:bodyPr/>
                    <a:lstStyle/>
                    <a:p>
                      <a:pPr algn="ctr" fontAlgn="b"/>
                      <a:r>
                        <a:rPr lang="fr-FR" sz="700" u="none" strike="noStrike">
                          <a:effectLst/>
                        </a:rPr>
                        <a:t>34</a:t>
                      </a:r>
                      <a:endParaRPr lang="fr-FR" sz="700" b="0" i="0" u="none" strike="noStrike">
                        <a:effectLst/>
                        <a:latin typeface="Arial"/>
                      </a:endParaRPr>
                    </a:p>
                  </a:txBody>
                  <a:tcPr marL="6974" marR="6974" marT="6974" marB="0" anchor="b"/>
                </a:tc>
                <a:tc>
                  <a:txBody>
                    <a:bodyPr/>
                    <a:lstStyle/>
                    <a:p>
                      <a:pPr algn="ctr" fontAlgn="b"/>
                      <a:r>
                        <a:rPr lang="fr-FR" sz="700" u="none" strike="noStrike">
                          <a:effectLst/>
                        </a:rPr>
                        <a:t> </a:t>
                      </a:r>
                      <a:endParaRPr lang="fr-FR" sz="700" b="0" i="1" u="none" strike="noStrike">
                        <a:solidFill>
                          <a:srgbClr val="FF0000"/>
                        </a:solidFill>
                        <a:effectLst/>
                        <a:latin typeface="Arial"/>
                      </a:endParaRPr>
                    </a:p>
                  </a:txBody>
                  <a:tcPr marL="6974" marR="6974" marT="6974" marB="0" anchor="b"/>
                </a:tc>
                <a:tc>
                  <a:txBody>
                    <a:bodyPr/>
                    <a:lstStyle/>
                    <a:p>
                      <a:pPr algn="ctr" fontAlgn="b"/>
                      <a:r>
                        <a:rPr lang="fr-FR" sz="700" u="none" strike="noStrike">
                          <a:effectLst/>
                        </a:rPr>
                        <a:t> </a:t>
                      </a:r>
                      <a:endParaRPr lang="fr-FR" sz="700" b="0" i="1" u="none" strike="noStrike">
                        <a:solidFill>
                          <a:srgbClr val="FF0000"/>
                        </a:solidFill>
                        <a:effectLst/>
                        <a:latin typeface="Arial"/>
                      </a:endParaRPr>
                    </a:p>
                  </a:txBody>
                  <a:tcPr marL="6974" marR="6974" marT="6974" marB="0" anchor="b"/>
                </a:tc>
                <a:tc>
                  <a:txBody>
                    <a:bodyPr/>
                    <a:lstStyle/>
                    <a:p>
                      <a:pPr algn="ctr" fontAlgn="b"/>
                      <a:r>
                        <a:rPr lang="fr-FR" sz="700" u="none" strike="noStrike">
                          <a:effectLst/>
                        </a:rPr>
                        <a:t> </a:t>
                      </a:r>
                      <a:endParaRPr lang="fr-FR" sz="700" b="0" i="1" u="none" strike="noStrike">
                        <a:solidFill>
                          <a:srgbClr val="FF0000"/>
                        </a:solidFill>
                        <a:effectLst/>
                        <a:latin typeface="Arial"/>
                      </a:endParaRPr>
                    </a:p>
                  </a:txBody>
                  <a:tcPr marL="6974" marR="6974" marT="6974" marB="0" anchor="b"/>
                </a:tc>
                <a:tc>
                  <a:txBody>
                    <a:bodyPr/>
                    <a:lstStyle/>
                    <a:p>
                      <a:pPr algn="ctr" fontAlgn="b"/>
                      <a:r>
                        <a:rPr lang="fr-FR" sz="700" u="none" strike="noStrike">
                          <a:effectLst/>
                        </a:rPr>
                        <a:t> </a:t>
                      </a:r>
                      <a:endParaRPr lang="fr-FR" sz="700" b="0" i="1" u="none" strike="noStrike">
                        <a:solidFill>
                          <a:srgbClr val="FF0000"/>
                        </a:solidFill>
                        <a:effectLst/>
                        <a:latin typeface="Arial"/>
                      </a:endParaRPr>
                    </a:p>
                  </a:txBody>
                  <a:tcPr marL="6974" marR="6974" marT="6974" marB="0" anchor="b"/>
                </a:tc>
                <a:extLst>
                  <a:ext uri="{0D108BD9-81ED-4DB2-BD59-A6C34878D82A}">
                    <a16:rowId xmlns="" xmlns:a16="http://schemas.microsoft.com/office/drawing/2014/main" val="10013"/>
                  </a:ext>
                </a:extLst>
              </a:tr>
              <a:tr h="147123">
                <a:tc>
                  <a:txBody>
                    <a:bodyPr/>
                    <a:lstStyle/>
                    <a:p>
                      <a:pPr algn="ctr" fontAlgn="b"/>
                      <a:r>
                        <a:rPr lang="fr-FR" sz="700" u="none" strike="noStrike">
                          <a:effectLst/>
                        </a:rPr>
                        <a:t>13-15</a:t>
                      </a:r>
                      <a:endParaRPr lang="fr-FR" sz="700" b="0" i="0" u="none" strike="noStrike">
                        <a:effectLst/>
                        <a:latin typeface="Arial"/>
                      </a:endParaRPr>
                    </a:p>
                  </a:txBody>
                  <a:tcPr marL="6974" marR="6974" marT="6974" marB="0" anchor="b"/>
                </a:tc>
                <a:tc>
                  <a:txBody>
                    <a:bodyPr/>
                    <a:lstStyle/>
                    <a:p>
                      <a:pPr algn="ctr" fontAlgn="b"/>
                      <a:r>
                        <a:rPr lang="fr-FR" sz="700" u="none" strike="noStrike">
                          <a:effectLst/>
                        </a:rPr>
                        <a:t>478</a:t>
                      </a:r>
                      <a:endParaRPr lang="fr-FR" sz="700" b="0" i="0" u="none" strike="noStrike">
                        <a:effectLst/>
                        <a:latin typeface="Arial"/>
                      </a:endParaRPr>
                    </a:p>
                  </a:txBody>
                  <a:tcPr marL="6974" marR="6974" marT="6974" marB="0" anchor="b"/>
                </a:tc>
                <a:tc>
                  <a:txBody>
                    <a:bodyPr/>
                    <a:lstStyle/>
                    <a:p>
                      <a:pPr algn="ctr" fontAlgn="b"/>
                      <a:r>
                        <a:rPr lang="fr-FR" sz="700" u="none" strike="noStrike">
                          <a:effectLst/>
                        </a:rPr>
                        <a:t>-</a:t>
                      </a:r>
                      <a:endParaRPr lang="fr-FR" sz="700" b="0" i="0" u="none" strike="noStrike">
                        <a:effectLst/>
                        <a:latin typeface="Arial"/>
                      </a:endParaRPr>
                    </a:p>
                  </a:txBody>
                  <a:tcPr marL="6974" marR="6974" marT="6974" marB="0" anchor="b"/>
                </a:tc>
                <a:tc>
                  <a:txBody>
                    <a:bodyPr/>
                    <a:lstStyle/>
                    <a:p>
                      <a:pPr algn="ctr" fontAlgn="b"/>
                      <a:r>
                        <a:rPr lang="fr-FR" sz="700" u="none" strike="noStrike">
                          <a:effectLst/>
                        </a:rPr>
                        <a:t>621</a:t>
                      </a:r>
                      <a:endParaRPr lang="fr-FR" sz="700" b="0" i="0" u="none" strike="noStrike">
                        <a:effectLst/>
                        <a:latin typeface="Arial"/>
                      </a:endParaRPr>
                    </a:p>
                  </a:txBody>
                  <a:tcPr marL="6974" marR="6974" marT="6974" marB="0" anchor="b"/>
                </a:tc>
                <a:tc>
                  <a:txBody>
                    <a:bodyPr/>
                    <a:lstStyle/>
                    <a:p>
                      <a:pPr algn="ctr" fontAlgn="b"/>
                      <a:r>
                        <a:rPr lang="fr-FR" sz="700" u="none" strike="noStrike">
                          <a:effectLst/>
                        </a:rPr>
                        <a:t>143</a:t>
                      </a:r>
                      <a:endParaRPr lang="fr-FR" sz="700" b="0" i="0" u="none" strike="noStrike">
                        <a:effectLst/>
                        <a:latin typeface="Arial"/>
                      </a:endParaRPr>
                    </a:p>
                  </a:txBody>
                  <a:tcPr marL="6974" marR="6974" marT="6974" marB="0" anchor="b"/>
                </a:tc>
                <a:tc>
                  <a:txBody>
                    <a:bodyPr/>
                    <a:lstStyle/>
                    <a:p>
                      <a:pPr algn="ctr" fontAlgn="b"/>
                      <a:r>
                        <a:rPr lang="fr-FR" sz="700" u="none" strike="noStrike">
                          <a:effectLst/>
                        </a:rPr>
                        <a:t>333</a:t>
                      </a:r>
                      <a:endParaRPr lang="fr-FR" sz="700" b="0" i="0" u="none" strike="noStrike">
                        <a:effectLst/>
                        <a:latin typeface="Arial"/>
                      </a:endParaRPr>
                    </a:p>
                  </a:txBody>
                  <a:tcPr marL="6974" marR="6974" marT="6974" marB="0" anchor="b"/>
                </a:tc>
                <a:tc>
                  <a:txBody>
                    <a:bodyPr/>
                    <a:lstStyle/>
                    <a:p>
                      <a:pPr algn="ctr" fontAlgn="b"/>
                      <a:r>
                        <a:rPr lang="fr-FR" sz="700" u="none" strike="noStrike">
                          <a:effectLst/>
                        </a:rPr>
                        <a:t>82</a:t>
                      </a:r>
                      <a:endParaRPr lang="fr-FR" sz="700" b="0" i="0" u="none" strike="noStrike">
                        <a:effectLst/>
                        <a:latin typeface="Arial"/>
                      </a:endParaRPr>
                    </a:p>
                  </a:txBody>
                  <a:tcPr marL="6974" marR="6974" marT="6974" marB="0" anchor="b"/>
                </a:tc>
                <a:tc>
                  <a:txBody>
                    <a:bodyPr/>
                    <a:lstStyle/>
                    <a:p>
                      <a:pPr algn="ctr" fontAlgn="b"/>
                      <a:r>
                        <a:rPr lang="fr-FR" sz="700" u="none" strike="noStrike">
                          <a:effectLst/>
                        </a:rPr>
                        <a:t>273.0</a:t>
                      </a:r>
                      <a:endParaRPr lang="fr-FR" sz="700" b="0" i="1" u="none" strike="noStrike">
                        <a:effectLst/>
                        <a:latin typeface="Arial"/>
                      </a:endParaRPr>
                    </a:p>
                  </a:txBody>
                  <a:tcPr marL="6974" marR="6974" marT="6974" marB="0" anchor="b"/>
                </a:tc>
                <a:tc>
                  <a:txBody>
                    <a:bodyPr/>
                    <a:lstStyle/>
                    <a:p>
                      <a:pPr algn="ctr" fontAlgn="b"/>
                      <a:r>
                        <a:rPr lang="fr-FR" sz="700" u="none" strike="noStrike">
                          <a:effectLst/>
                        </a:rPr>
                        <a:t>59.9</a:t>
                      </a:r>
                      <a:endParaRPr lang="fr-FR" sz="700" b="0" i="1" u="none" strike="noStrike">
                        <a:effectLst/>
                        <a:latin typeface="Arial"/>
                      </a:endParaRPr>
                    </a:p>
                  </a:txBody>
                  <a:tcPr marL="6974" marR="6974" marT="6974" marB="0" anchor="b"/>
                </a:tc>
                <a:tc>
                  <a:txBody>
                    <a:bodyPr/>
                    <a:lstStyle/>
                    <a:p>
                      <a:pPr algn="ctr" fontAlgn="b"/>
                      <a:r>
                        <a:rPr lang="fr-FR" sz="700" u="none" strike="noStrike">
                          <a:effectLst/>
                        </a:rPr>
                        <a:t>1.9</a:t>
                      </a:r>
                      <a:endParaRPr lang="fr-FR" sz="700" b="0" i="1" u="none" strike="noStrike">
                        <a:effectLst/>
                        <a:latin typeface="Arial"/>
                      </a:endParaRPr>
                    </a:p>
                  </a:txBody>
                  <a:tcPr marL="6974" marR="6974" marT="6974" marB="0" anchor="b"/>
                </a:tc>
                <a:tc>
                  <a:txBody>
                    <a:bodyPr/>
                    <a:lstStyle/>
                    <a:p>
                      <a:pPr algn="ctr" fontAlgn="b"/>
                      <a:r>
                        <a:rPr lang="fr-FR" sz="700" u="none" strike="noStrike">
                          <a:effectLst/>
                        </a:rPr>
                        <a:t>0.4</a:t>
                      </a:r>
                      <a:endParaRPr lang="fr-FR" sz="700" b="0" i="1" u="none" strike="noStrike">
                        <a:effectLst/>
                        <a:latin typeface="Arial"/>
                      </a:endParaRPr>
                    </a:p>
                  </a:txBody>
                  <a:tcPr marL="6974" marR="6974" marT="6974" marB="0" anchor="b"/>
                </a:tc>
                <a:extLst>
                  <a:ext uri="{0D108BD9-81ED-4DB2-BD59-A6C34878D82A}">
                    <a16:rowId xmlns="" xmlns:a16="http://schemas.microsoft.com/office/drawing/2014/main" val="10014"/>
                  </a:ext>
                </a:extLst>
              </a:tr>
              <a:tr h="142793">
                <a:tc>
                  <a:txBody>
                    <a:bodyPr/>
                    <a:lstStyle/>
                    <a:p>
                      <a:pPr algn="ctr" fontAlgn="b"/>
                      <a:r>
                        <a:rPr lang="fr-FR" sz="700" u="none" strike="noStrike">
                          <a:effectLst/>
                        </a:rPr>
                        <a:t>16</a:t>
                      </a:r>
                      <a:endParaRPr lang="fr-FR" sz="700" b="0" i="0" u="none" strike="noStrike">
                        <a:effectLst/>
                        <a:latin typeface="Arial"/>
                      </a:endParaRPr>
                    </a:p>
                  </a:txBody>
                  <a:tcPr marL="6974" marR="6974" marT="6974" marB="0" anchor="b"/>
                </a:tc>
                <a:tc>
                  <a:txBody>
                    <a:bodyPr/>
                    <a:lstStyle/>
                    <a:p>
                      <a:pPr algn="ctr" fontAlgn="b"/>
                      <a:r>
                        <a:rPr lang="fr-FR" sz="700" u="none" strike="noStrike">
                          <a:effectLst/>
                        </a:rPr>
                        <a:t>621</a:t>
                      </a:r>
                      <a:endParaRPr lang="fr-FR" sz="700" b="0" i="0" u="none" strike="noStrike">
                        <a:effectLst/>
                        <a:latin typeface="Arial"/>
                      </a:endParaRPr>
                    </a:p>
                  </a:txBody>
                  <a:tcPr marL="6974" marR="6974" marT="6974" marB="0" anchor="b"/>
                </a:tc>
                <a:tc>
                  <a:txBody>
                    <a:bodyPr/>
                    <a:lstStyle/>
                    <a:p>
                      <a:pPr algn="ctr" fontAlgn="b"/>
                      <a:r>
                        <a:rPr lang="fr-FR" sz="700" u="none" strike="noStrike">
                          <a:effectLst/>
                        </a:rPr>
                        <a:t>-</a:t>
                      </a:r>
                      <a:endParaRPr lang="fr-FR" sz="700" b="0" i="0" u="none" strike="noStrike">
                        <a:effectLst/>
                        <a:latin typeface="Arial"/>
                      </a:endParaRPr>
                    </a:p>
                  </a:txBody>
                  <a:tcPr marL="6974" marR="6974" marT="6974" marB="0" anchor="b"/>
                </a:tc>
                <a:tc>
                  <a:txBody>
                    <a:bodyPr/>
                    <a:lstStyle/>
                    <a:p>
                      <a:pPr algn="ctr" fontAlgn="b"/>
                      <a:r>
                        <a:rPr lang="fr-FR" sz="700" u="none" strike="noStrike">
                          <a:effectLst/>
                        </a:rPr>
                        <a:t>676</a:t>
                      </a:r>
                      <a:endParaRPr lang="fr-FR" sz="700" b="0" i="0" u="none" strike="noStrike">
                        <a:effectLst/>
                        <a:latin typeface="Arial"/>
                      </a:endParaRPr>
                    </a:p>
                  </a:txBody>
                  <a:tcPr marL="6974" marR="6974" marT="6974" marB="0" anchor="b"/>
                </a:tc>
                <a:tc>
                  <a:txBody>
                    <a:bodyPr/>
                    <a:lstStyle/>
                    <a:p>
                      <a:pPr algn="ctr" fontAlgn="b"/>
                      <a:r>
                        <a:rPr lang="fr-FR" sz="700" u="none" strike="noStrike">
                          <a:effectLst/>
                        </a:rPr>
                        <a:t>55</a:t>
                      </a:r>
                      <a:endParaRPr lang="fr-FR" sz="700" b="0" i="0" u="none" strike="noStrike">
                        <a:effectLst/>
                        <a:latin typeface="Arial"/>
                      </a:endParaRPr>
                    </a:p>
                  </a:txBody>
                  <a:tcPr marL="6974" marR="6974" marT="6974" marB="0" anchor="b"/>
                </a:tc>
                <a:tc>
                  <a:txBody>
                    <a:bodyPr/>
                    <a:lstStyle/>
                    <a:p>
                      <a:pPr algn="ctr" fontAlgn="b"/>
                      <a:r>
                        <a:rPr lang="fr-FR" sz="700" u="none" strike="noStrike">
                          <a:effectLst/>
                        </a:rPr>
                        <a:t>137</a:t>
                      </a:r>
                      <a:endParaRPr lang="fr-FR" sz="700" b="0" i="0" u="none" strike="noStrike">
                        <a:effectLst/>
                        <a:latin typeface="Arial"/>
                      </a:endParaRPr>
                    </a:p>
                  </a:txBody>
                  <a:tcPr marL="6974" marR="6974" marT="6974" marB="0" anchor="b"/>
                </a:tc>
                <a:tc>
                  <a:txBody>
                    <a:bodyPr/>
                    <a:lstStyle/>
                    <a:p>
                      <a:pPr algn="ctr" fontAlgn="b"/>
                      <a:r>
                        <a:rPr lang="fr-FR" sz="700" u="none" strike="noStrike">
                          <a:effectLst/>
                        </a:rPr>
                        <a:t>39</a:t>
                      </a:r>
                      <a:endParaRPr lang="fr-FR" sz="700" b="0" i="0" u="none" strike="noStrike">
                        <a:effectLst/>
                        <a:latin typeface="Arial"/>
                      </a:endParaRPr>
                    </a:p>
                  </a:txBody>
                  <a:tcPr marL="6974" marR="6974" marT="6974" marB="0" anchor="b"/>
                </a:tc>
                <a:tc>
                  <a:txBody>
                    <a:bodyPr/>
                    <a:lstStyle/>
                    <a:p>
                      <a:pPr algn="ctr" fontAlgn="b"/>
                      <a:r>
                        <a:rPr lang="fr-FR" sz="700" u="none" strike="noStrike">
                          <a:effectLst/>
                        </a:rPr>
                        <a:t>53.3</a:t>
                      </a:r>
                      <a:endParaRPr lang="fr-FR" sz="700" b="0" i="1" u="none" strike="noStrike">
                        <a:effectLst/>
                        <a:latin typeface="Arial"/>
                      </a:endParaRPr>
                    </a:p>
                  </a:txBody>
                  <a:tcPr marL="6974" marR="6974" marT="6974" marB="0" anchor="b"/>
                </a:tc>
                <a:tc>
                  <a:txBody>
                    <a:bodyPr/>
                    <a:lstStyle/>
                    <a:p>
                      <a:pPr algn="ctr" fontAlgn="b"/>
                      <a:r>
                        <a:rPr lang="fr-FR" sz="700" u="none" strike="noStrike">
                          <a:effectLst/>
                        </a:rPr>
                        <a:t>83.4</a:t>
                      </a:r>
                      <a:endParaRPr lang="fr-FR" sz="700" b="0" i="1" u="none" strike="noStrike">
                        <a:effectLst/>
                        <a:latin typeface="Arial"/>
                      </a:endParaRPr>
                    </a:p>
                  </a:txBody>
                  <a:tcPr marL="6974" marR="6974" marT="6974" marB="0" anchor="b"/>
                </a:tc>
                <a:tc>
                  <a:txBody>
                    <a:bodyPr/>
                    <a:lstStyle/>
                    <a:p>
                      <a:pPr algn="ctr" fontAlgn="b"/>
                      <a:r>
                        <a:rPr lang="fr-FR" sz="700" u="none" strike="noStrike">
                          <a:effectLst/>
                        </a:rPr>
                        <a:t>1.0</a:t>
                      </a:r>
                      <a:endParaRPr lang="fr-FR" sz="700" b="0" i="1" u="none" strike="noStrike">
                        <a:effectLst/>
                        <a:latin typeface="Arial"/>
                      </a:endParaRPr>
                    </a:p>
                  </a:txBody>
                  <a:tcPr marL="6974" marR="6974" marT="6974" marB="0" anchor="b"/>
                </a:tc>
                <a:tc>
                  <a:txBody>
                    <a:bodyPr/>
                    <a:lstStyle/>
                    <a:p>
                      <a:pPr algn="ctr" fontAlgn="b"/>
                      <a:r>
                        <a:rPr lang="fr-FR" sz="700" u="none" strike="noStrike">
                          <a:effectLst/>
                        </a:rPr>
                        <a:t>1.5</a:t>
                      </a:r>
                      <a:endParaRPr lang="fr-FR" sz="700" b="0" i="1" u="none" strike="noStrike">
                        <a:effectLst/>
                        <a:latin typeface="Arial"/>
                      </a:endParaRPr>
                    </a:p>
                  </a:txBody>
                  <a:tcPr marL="6974" marR="6974" marT="6974" marB="0" anchor="b"/>
                </a:tc>
                <a:extLst>
                  <a:ext uri="{0D108BD9-81ED-4DB2-BD59-A6C34878D82A}">
                    <a16:rowId xmlns="" xmlns:a16="http://schemas.microsoft.com/office/drawing/2014/main" val="10015"/>
                  </a:ext>
                </a:extLst>
              </a:tr>
              <a:tr h="147123">
                <a:tc>
                  <a:txBody>
                    <a:bodyPr/>
                    <a:lstStyle/>
                    <a:p>
                      <a:pPr algn="ctr" fontAlgn="b"/>
                      <a:r>
                        <a:rPr lang="fr-FR" sz="700" u="none" strike="noStrike">
                          <a:effectLst/>
                        </a:rPr>
                        <a:t>17</a:t>
                      </a:r>
                      <a:endParaRPr lang="fr-FR" sz="700" b="0" i="0" u="none" strike="noStrike">
                        <a:effectLst/>
                        <a:latin typeface="Arial"/>
                      </a:endParaRPr>
                    </a:p>
                  </a:txBody>
                  <a:tcPr marL="6974" marR="6974" marT="6974" marB="0" anchor="b"/>
                </a:tc>
                <a:tc>
                  <a:txBody>
                    <a:bodyPr/>
                    <a:lstStyle/>
                    <a:p>
                      <a:pPr algn="ctr" fontAlgn="b"/>
                      <a:r>
                        <a:rPr lang="fr-FR" sz="700" u="none" strike="noStrike">
                          <a:effectLst/>
                        </a:rPr>
                        <a:t>676</a:t>
                      </a:r>
                      <a:endParaRPr lang="fr-FR" sz="700" b="0" i="0" u="none" strike="noStrike">
                        <a:effectLst/>
                        <a:latin typeface="Arial"/>
                      </a:endParaRPr>
                    </a:p>
                  </a:txBody>
                  <a:tcPr marL="6974" marR="6974" marT="6974" marB="0" anchor="b"/>
                </a:tc>
                <a:tc>
                  <a:txBody>
                    <a:bodyPr/>
                    <a:lstStyle/>
                    <a:p>
                      <a:pPr algn="ctr" fontAlgn="b"/>
                      <a:r>
                        <a:rPr lang="fr-FR" sz="700" u="none" strike="noStrike">
                          <a:effectLst/>
                        </a:rPr>
                        <a:t>-</a:t>
                      </a:r>
                      <a:endParaRPr lang="fr-FR" sz="700" b="0" i="0" u="none" strike="noStrike">
                        <a:effectLst/>
                        <a:latin typeface="Arial"/>
                      </a:endParaRPr>
                    </a:p>
                  </a:txBody>
                  <a:tcPr marL="6974" marR="6974" marT="6974" marB="0" anchor="b"/>
                </a:tc>
                <a:tc>
                  <a:txBody>
                    <a:bodyPr/>
                    <a:lstStyle/>
                    <a:p>
                      <a:pPr algn="ctr" fontAlgn="b"/>
                      <a:r>
                        <a:rPr lang="fr-FR" sz="700" u="none" strike="noStrike">
                          <a:effectLst/>
                        </a:rPr>
                        <a:t>712</a:t>
                      </a:r>
                      <a:endParaRPr lang="fr-FR" sz="700" b="0" i="0" u="none" strike="noStrike">
                        <a:effectLst/>
                        <a:latin typeface="Arial"/>
                      </a:endParaRPr>
                    </a:p>
                  </a:txBody>
                  <a:tcPr marL="6974" marR="6974" marT="6974" marB="0" anchor="b"/>
                </a:tc>
                <a:tc>
                  <a:txBody>
                    <a:bodyPr/>
                    <a:lstStyle/>
                    <a:p>
                      <a:pPr algn="ctr" fontAlgn="b"/>
                      <a:r>
                        <a:rPr lang="fr-FR" sz="700" u="none" strike="noStrike">
                          <a:effectLst/>
                        </a:rPr>
                        <a:t>36</a:t>
                      </a:r>
                      <a:endParaRPr lang="fr-FR" sz="700" b="0" i="0" u="none" strike="noStrike">
                        <a:effectLst/>
                        <a:latin typeface="Arial"/>
                      </a:endParaRPr>
                    </a:p>
                  </a:txBody>
                  <a:tcPr marL="6974" marR="6974" marT="6974" marB="0" anchor="b"/>
                </a:tc>
                <a:tc>
                  <a:txBody>
                    <a:bodyPr/>
                    <a:lstStyle/>
                    <a:p>
                      <a:pPr algn="ctr" fontAlgn="b"/>
                      <a:r>
                        <a:rPr lang="fr-FR" sz="700" u="none" strike="noStrike">
                          <a:effectLst/>
                        </a:rPr>
                        <a:t>60</a:t>
                      </a:r>
                      <a:endParaRPr lang="fr-FR" sz="700" b="0" i="0" u="none" strike="noStrike">
                        <a:effectLst/>
                        <a:latin typeface="Arial"/>
                      </a:endParaRPr>
                    </a:p>
                  </a:txBody>
                  <a:tcPr marL="6974" marR="6974" marT="6974" marB="0" anchor="b"/>
                </a:tc>
                <a:tc>
                  <a:txBody>
                    <a:bodyPr/>
                    <a:lstStyle/>
                    <a:p>
                      <a:pPr algn="ctr" fontAlgn="b"/>
                      <a:r>
                        <a:rPr lang="fr-FR" sz="700" u="none" strike="noStrike">
                          <a:effectLst/>
                        </a:rPr>
                        <a:t>68</a:t>
                      </a:r>
                      <a:endParaRPr lang="fr-FR" sz="700" b="0" i="0" u="none" strike="noStrike">
                        <a:effectLst/>
                        <a:latin typeface="Arial"/>
                      </a:endParaRPr>
                    </a:p>
                  </a:txBody>
                  <a:tcPr marL="6974" marR="6974" marT="6974" marB="0" anchor="b"/>
                </a:tc>
                <a:tc>
                  <a:txBody>
                    <a:bodyPr/>
                    <a:lstStyle/>
                    <a:p>
                      <a:pPr algn="ctr" fontAlgn="b"/>
                      <a:r>
                        <a:rPr lang="fr-FR" sz="700" u="none" strike="noStrike">
                          <a:effectLst/>
                        </a:rPr>
                        <a:t>40.8</a:t>
                      </a:r>
                      <a:endParaRPr lang="fr-FR" sz="700" b="0" i="1" u="none" strike="noStrike">
                        <a:effectLst/>
                        <a:latin typeface="Arial"/>
                      </a:endParaRPr>
                    </a:p>
                  </a:txBody>
                  <a:tcPr marL="6974" marR="6974" marT="6974" marB="0" anchor="b"/>
                </a:tc>
                <a:tc>
                  <a:txBody>
                    <a:bodyPr/>
                    <a:lstStyle/>
                    <a:p>
                      <a:pPr algn="ctr" fontAlgn="b"/>
                      <a:r>
                        <a:rPr lang="fr-FR" sz="700" u="none" strike="noStrike">
                          <a:effectLst/>
                        </a:rPr>
                        <a:t>19.2</a:t>
                      </a:r>
                      <a:endParaRPr lang="fr-FR" sz="700" b="0" i="1" u="none" strike="noStrike">
                        <a:effectLst/>
                        <a:latin typeface="Arial"/>
                      </a:endParaRPr>
                    </a:p>
                  </a:txBody>
                  <a:tcPr marL="6974" marR="6974" marT="6974" marB="0" anchor="b"/>
                </a:tc>
                <a:tc>
                  <a:txBody>
                    <a:bodyPr/>
                    <a:lstStyle/>
                    <a:p>
                      <a:pPr algn="ctr" fontAlgn="b"/>
                      <a:r>
                        <a:rPr lang="fr-FR" sz="700" u="none" strike="noStrike">
                          <a:effectLst/>
                        </a:rPr>
                        <a:t>1.1</a:t>
                      </a:r>
                      <a:endParaRPr lang="fr-FR" sz="700" b="0" i="1" u="none" strike="noStrike">
                        <a:effectLst/>
                        <a:latin typeface="Arial"/>
                      </a:endParaRPr>
                    </a:p>
                  </a:txBody>
                  <a:tcPr marL="6974" marR="6974" marT="6974" marB="0" anchor="b"/>
                </a:tc>
                <a:tc>
                  <a:txBody>
                    <a:bodyPr/>
                    <a:lstStyle/>
                    <a:p>
                      <a:pPr algn="ctr" fontAlgn="b"/>
                      <a:r>
                        <a:rPr lang="fr-FR" sz="700" u="none" strike="noStrike">
                          <a:effectLst/>
                        </a:rPr>
                        <a:t>0.5</a:t>
                      </a:r>
                      <a:endParaRPr lang="fr-FR" sz="700" b="0" i="1" u="none" strike="noStrike">
                        <a:effectLst/>
                        <a:latin typeface="Arial"/>
                      </a:endParaRPr>
                    </a:p>
                  </a:txBody>
                  <a:tcPr marL="6974" marR="6974" marT="6974" marB="0" anchor="b"/>
                </a:tc>
                <a:extLst>
                  <a:ext uri="{0D108BD9-81ED-4DB2-BD59-A6C34878D82A}">
                    <a16:rowId xmlns="" xmlns:a16="http://schemas.microsoft.com/office/drawing/2014/main" val="10016"/>
                  </a:ext>
                </a:extLst>
              </a:tr>
              <a:tr h="147123">
                <a:tc>
                  <a:txBody>
                    <a:bodyPr/>
                    <a:lstStyle/>
                    <a:p>
                      <a:pPr algn="ctr" fontAlgn="b"/>
                      <a:r>
                        <a:rPr lang="fr-FR" sz="700" u="none" strike="noStrike">
                          <a:effectLst/>
                        </a:rPr>
                        <a:t>18</a:t>
                      </a:r>
                      <a:endParaRPr lang="fr-FR" sz="700" b="0" i="0" u="none" strike="noStrike">
                        <a:effectLst/>
                        <a:latin typeface="Arial"/>
                      </a:endParaRPr>
                    </a:p>
                  </a:txBody>
                  <a:tcPr marL="6974" marR="6974" marT="6974" marB="0" anchor="b"/>
                </a:tc>
                <a:tc>
                  <a:txBody>
                    <a:bodyPr/>
                    <a:lstStyle/>
                    <a:p>
                      <a:pPr algn="ctr" fontAlgn="b"/>
                      <a:r>
                        <a:rPr lang="fr-FR" sz="700" u="none" strike="noStrike">
                          <a:effectLst/>
                        </a:rPr>
                        <a:t>712</a:t>
                      </a:r>
                      <a:endParaRPr lang="fr-FR" sz="700" b="0" i="0" u="none" strike="noStrike">
                        <a:effectLst/>
                        <a:latin typeface="Arial"/>
                      </a:endParaRPr>
                    </a:p>
                  </a:txBody>
                  <a:tcPr marL="6974" marR="6974" marT="6974" marB="0" anchor="b"/>
                </a:tc>
                <a:tc>
                  <a:txBody>
                    <a:bodyPr/>
                    <a:lstStyle/>
                    <a:p>
                      <a:pPr algn="ctr" fontAlgn="b"/>
                      <a:r>
                        <a:rPr lang="fr-FR" sz="700" u="none" strike="noStrike">
                          <a:effectLst/>
                        </a:rPr>
                        <a:t>-</a:t>
                      </a:r>
                      <a:endParaRPr lang="fr-FR" sz="700" b="0" i="0" u="none" strike="noStrike">
                        <a:effectLst/>
                        <a:latin typeface="Arial"/>
                      </a:endParaRPr>
                    </a:p>
                  </a:txBody>
                  <a:tcPr marL="6974" marR="6974" marT="6974" marB="0" anchor="b"/>
                </a:tc>
                <a:tc>
                  <a:txBody>
                    <a:bodyPr/>
                    <a:lstStyle/>
                    <a:p>
                      <a:pPr algn="ctr" fontAlgn="b"/>
                      <a:r>
                        <a:rPr lang="fr-FR" sz="700" u="none" strike="noStrike">
                          <a:effectLst/>
                        </a:rPr>
                        <a:t>760</a:t>
                      </a:r>
                      <a:endParaRPr lang="fr-FR" sz="700" b="0" i="0" u="none" strike="noStrike">
                        <a:effectLst/>
                        <a:latin typeface="Arial"/>
                      </a:endParaRPr>
                    </a:p>
                  </a:txBody>
                  <a:tcPr marL="6974" marR="6974" marT="6974" marB="0" anchor="b"/>
                </a:tc>
                <a:tc>
                  <a:txBody>
                    <a:bodyPr/>
                    <a:lstStyle/>
                    <a:p>
                      <a:pPr algn="ctr" fontAlgn="b"/>
                      <a:r>
                        <a:rPr lang="fr-FR" sz="700" u="none" strike="noStrike">
                          <a:effectLst/>
                        </a:rPr>
                        <a:t>48</a:t>
                      </a:r>
                      <a:endParaRPr lang="fr-FR" sz="700" b="0" i="0" u="none" strike="noStrike">
                        <a:effectLst/>
                        <a:latin typeface="Arial"/>
                      </a:endParaRPr>
                    </a:p>
                  </a:txBody>
                  <a:tcPr marL="6974" marR="6974" marT="6974" marB="0" anchor="b"/>
                </a:tc>
                <a:tc>
                  <a:txBody>
                    <a:bodyPr/>
                    <a:lstStyle/>
                    <a:p>
                      <a:pPr algn="ctr" fontAlgn="b"/>
                      <a:r>
                        <a:rPr lang="fr-FR" sz="700" u="none" strike="noStrike">
                          <a:effectLst/>
                        </a:rPr>
                        <a:t>87</a:t>
                      </a:r>
                      <a:endParaRPr lang="fr-FR" sz="700" b="0" i="0" u="none" strike="noStrike">
                        <a:effectLst/>
                        <a:latin typeface="Arial"/>
                      </a:endParaRPr>
                    </a:p>
                  </a:txBody>
                  <a:tcPr marL="6974" marR="6974" marT="6974" marB="0" anchor="b"/>
                </a:tc>
                <a:tc>
                  <a:txBody>
                    <a:bodyPr/>
                    <a:lstStyle/>
                    <a:p>
                      <a:pPr algn="ctr" fontAlgn="b"/>
                      <a:r>
                        <a:rPr lang="fr-FR" sz="700" u="none" strike="noStrike">
                          <a:effectLst/>
                        </a:rPr>
                        <a:t>46</a:t>
                      </a:r>
                      <a:endParaRPr lang="fr-FR" sz="700" b="0" i="0" u="none" strike="noStrike">
                        <a:effectLst/>
                        <a:latin typeface="Arial"/>
                      </a:endParaRPr>
                    </a:p>
                  </a:txBody>
                  <a:tcPr marL="6974" marR="6974" marT="6974" marB="0" anchor="b"/>
                </a:tc>
                <a:tc>
                  <a:txBody>
                    <a:bodyPr/>
                    <a:lstStyle/>
                    <a:p>
                      <a:pPr algn="ctr" fontAlgn="b"/>
                      <a:r>
                        <a:rPr lang="fr-FR" sz="700" u="none" strike="noStrike">
                          <a:effectLst/>
                        </a:rPr>
                        <a:t>40.2</a:t>
                      </a:r>
                      <a:endParaRPr lang="fr-FR" sz="700" b="0" i="1" u="none" strike="noStrike">
                        <a:effectLst/>
                        <a:latin typeface="Arial"/>
                      </a:endParaRPr>
                    </a:p>
                  </a:txBody>
                  <a:tcPr marL="6974" marR="6974" marT="6974" marB="0" anchor="b"/>
                </a:tc>
                <a:tc>
                  <a:txBody>
                    <a:bodyPr/>
                    <a:lstStyle/>
                    <a:p>
                      <a:pPr algn="ctr" fontAlgn="b"/>
                      <a:r>
                        <a:rPr lang="fr-FR" sz="700" u="none" strike="noStrike">
                          <a:effectLst/>
                        </a:rPr>
                        <a:t>47.2</a:t>
                      </a:r>
                      <a:endParaRPr lang="fr-FR" sz="700" b="0" i="1" u="none" strike="noStrike">
                        <a:effectLst/>
                        <a:latin typeface="Arial"/>
                      </a:endParaRPr>
                    </a:p>
                  </a:txBody>
                  <a:tcPr marL="6974" marR="6974" marT="6974" marB="0" anchor="b"/>
                </a:tc>
                <a:tc>
                  <a:txBody>
                    <a:bodyPr/>
                    <a:lstStyle/>
                    <a:p>
                      <a:pPr algn="ctr" fontAlgn="b"/>
                      <a:r>
                        <a:rPr lang="fr-FR" sz="700" u="none" strike="noStrike">
                          <a:effectLst/>
                        </a:rPr>
                        <a:t>0.8</a:t>
                      </a:r>
                      <a:endParaRPr lang="fr-FR" sz="700" b="0" i="1" u="none" strike="noStrike">
                        <a:effectLst/>
                        <a:latin typeface="Arial"/>
                      </a:endParaRPr>
                    </a:p>
                  </a:txBody>
                  <a:tcPr marL="6974" marR="6974" marT="6974" marB="0" anchor="b"/>
                </a:tc>
                <a:tc>
                  <a:txBody>
                    <a:bodyPr/>
                    <a:lstStyle/>
                    <a:p>
                      <a:pPr algn="ctr" fontAlgn="b"/>
                      <a:r>
                        <a:rPr lang="fr-FR" sz="700" u="none" strike="noStrike">
                          <a:effectLst/>
                        </a:rPr>
                        <a:t>1.0</a:t>
                      </a:r>
                      <a:endParaRPr lang="fr-FR" sz="700" b="0" i="1" u="none" strike="noStrike">
                        <a:effectLst/>
                        <a:latin typeface="Arial"/>
                      </a:endParaRPr>
                    </a:p>
                  </a:txBody>
                  <a:tcPr marL="6974" marR="6974" marT="6974" marB="0" anchor="b"/>
                </a:tc>
                <a:extLst>
                  <a:ext uri="{0D108BD9-81ED-4DB2-BD59-A6C34878D82A}">
                    <a16:rowId xmlns="" xmlns:a16="http://schemas.microsoft.com/office/drawing/2014/main" val="10017"/>
                  </a:ext>
                </a:extLst>
              </a:tr>
              <a:tr h="147123">
                <a:tc>
                  <a:txBody>
                    <a:bodyPr/>
                    <a:lstStyle/>
                    <a:p>
                      <a:pPr algn="ctr" fontAlgn="b"/>
                      <a:r>
                        <a:rPr lang="fr-FR" sz="700" u="none" strike="noStrike">
                          <a:effectLst/>
                        </a:rPr>
                        <a:t>19</a:t>
                      </a:r>
                      <a:endParaRPr lang="fr-FR" sz="700" b="0" i="0" u="none" strike="noStrike">
                        <a:effectLst/>
                        <a:latin typeface="Arial"/>
                      </a:endParaRPr>
                    </a:p>
                  </a:txBody>
                  <a:tcPr marL="6974" marR="6974" marT="6974" marB="0" anchor="b"/>
                </a:tc>
                <a:tc>
                  <a:txBody>
                    <a:bodyPr/>
                    <a:lstStyle/>
                    <a:p>
                      <a:pPr algn="ctr" fontAlgn="b"/>
                      <a:r>
                        <a:rPr lang="fr-FR" sz="700" u="none" strike="noStrike">
                          <a:effectLst/>
                        </a:rPr>
                        <a:t>760</a:t>
                      </a:r>
                      <a:endParaRPr lang="fr-FR" sz="700" b="0" i="0" u="none" strike="noStrike">
                        <a:effectLst/>
                        <a:latin typeface="Arial"/>
                      </a:endParaRPr>
                    </a:p>
                  </a:txBody>
                  <a:tcPr marL="6974" marR="6974" marT="6974" marB="0" anchor="b"/>
                </a:tc>
                <a:tc>
                  <a:txBody>
                    <a:bodyPr/>
                    <a:lstStyle/>
                    <a:p>
                      <a:pPr algn="ctr" fontAlgn="b"/>
                      <a:r>
                        <a:rPr lang="fr-FR" sz="700" u="none" strike="noStrike">
                          <a:effectLst/>
                        </a:rPr>
                        <a:t>-</a:t>
                      </a:r>
                      <a:endParaRPr lang="fr-FR" sz="700" b="0" i="0" u="none" strike="noStrike">
                        <a:effectLst/>
                        <a:latin typeface="Arial"/>
                      </a:endParaRPr>
                    </a:p>
                  </a:txBody>
                  <a:tcPr marL="6974" marR="6974" marT="6974" marB="0" anchor="b"/>
                </a:tc>
                <a:tc>
                  <a:txBody>
                    <a:bodyPr/>
                    <a:lstStyle/>
                    <a:p>
                      <a:pPr algn="ctr" fontAlgn="b"/>
                      <a:r>
                        <a:rPr lang="fr-FR" sz="700" u="none" strike="noStrike">
                          <a:effectLst/>
                        </a:rPr>
                        <a:t>790</a:t>
                      </a:r>
                      <a:endParaRPr lang="fr-FR" sz="700" b="0" i="0" u="none" strike="noStrike">
                        <a:effectLst/>
                        <a:latin typeface="Arial"/>
                      </a:endParaRPr>
                    </a:p>
                  </a:txBody>
                  <a:tcPr marL="6974" marR="6974" marT="6974" marB="0" anchor="b"/>
                </a:tc>
                <a:tc>
                  <a:txBody>
                    <a:bodyPr/>
                    <a:lstStyle/>
                    <a:p>
                      <a:pPr algn="ctr" fontAlgn="b"/>
                      <a:r>
                        <a:rPr lang="fr-FR" sz="700" u="none" strike="noStrike">
                          <a:effectLst/>
                        </a:rPr>
                        <a:t>30</a:t>
                      </a:r>
                      <a:endParaRPr lang="fr-FR" sz="700" b="0" i="0" u="none" strike="noStrike">
                        <a:effectLst/>
                        <a:latin typeface="Arial"/>
                      </a:endParaRPr>
                    </a:p>
                  </a:txBody>
                  <a:tcPr marL="6974" marR="6974" marT="6974" marB="0" anchor="b"/>
                </a:tc>
                <a:tc>
                  <a:txBody>
                    <a:bodyPr/>
                    <a:lstStyle/>
                    <a:p>
                      <a:pPr algn="ctr" fontAlgn="b"/>
                      <a:r>
                        <a:rPr lang="fr-FR" sz="700" u="none" strike="noStrike">
                          <a:effectLst/>
                        </a:rPr>
                        <a:t>33</a:t>
                      </a:r>
                      <a:endParaRPr lang="fr-FR" sz="700" b="0" i="0" u="none" strike="noStrike">
                        <a:effectLst/>
                        <a:latin typeface="Arial"/>
                      </a:endParaRPr>
                    </a:p>
                  </a:txBody>
                  <a:tcPr marL="6974" marR="6974" marT="6974" marB="0" anchor="b"/>
                </a:tc>
                <a:tc>
                  <a:txBody>
                    <a:bodyPr/>
                    <a:lstStyle/>
                    <a:p>
                      <a:pPr algn="ctr" fontAlgn="b"/>
                      <a:r>
                        <a:rPr lang="fr-FR" sz="700" u="none" strike="noStrike">
                          <a:effectLst/>
                        </a:rPr>
                        <a:t>81</a:t>
                      </a:r>
                      <a:endParaRPr lang="fr-FR" sz="700" b="0" i="0" u="none" strike="noStrike">
                        <a:effectLst/>
                        <a:latin typeface="Arial"/>
                      </a:endParaRPr>
                    </a:p>
                  </a:txBody>
                  <a:tcPr marL="6974" marR="6974" marT="6974" marB="0" anchor="b"/>
                </a:tc>
                <a:tc>
                  <a:txBody>
                    <a:bodyPr/>
                    <a:lstStyle/>
                    <a:p>
                      <a:pPr algn="ctr" fontAlgn="b"/>
                      <a:r>
                        <a:rPr lang="fr-FR" sz="700" u="none" strike="noStrike">
                          <a:effectLst/>
                        </a:rPr>
                        <a:t>26.3</a:t>
                      </a:r>
                      <a:endParaRPr lang="fr-FR" sz="700" b="0" i="1" u="none" strike="noStrike">
                        <a:effectLst/>
                        <a:latin typeface="Arial"/>
                      </a:endParaRPr>
                    </a:p>
                  </a:txBody>
                  <a:tcPr marL="6974" marR="6974" marT="6974" marB="0" anchor="b"/>
                </a:tc>
                <a:tc>
                  <a:txBody>
                    <a:bodyPr/>
                    <a:lstStyle/>
                    <a:p>
                      <a:pPr algn="ctr" fontAlgn="b"/>
                      <a:r>
                        <a:rPr lang="fr-FR" sz="700" u="none" strike="noStrike">
                          <a:effectLst/>
                        </a:rPr>
                        <a:t>6.2</a:t>
                      </a:r>
                      <a:endParaRPr lang="fr-FR" sz="700" b="0" i="1" u="none" strike="noStrike">
                        <a:effectLst/>
                        <a:latin typeface="Arial"/>
                      </a:endParaRPr>
                    </a:p>
                  </a:txBody>
                  <a:tcPr marL="6974" marR="6974" marT="6974" marB="0" anchor="b"/>
                </a:tc>
                <a:tc>
                  <a:txBody>
                    <a:bodyPr/>
                    <a:lstStyle/>
                    <a:p>
                      <a:pPr algn="ctr" fontAlgn="b"/>
                      <a:r>
                        <a:rPr lang="fr-FR" sz="700" u="none" strike="noStrike">
                          <a:effectLst/>
                        </a:rPr>
                        <a:t>0.9</a:t>
                      </a:r>
                      <a:endParaRPr lang="fr-FR" sz="700" b="0" i="1" u="none" strike="noStrike">
                        <a:effectLst/>
                        <a:latin typeface="Arial"/>
                      </a:endParaRPr>
                    </a:p>
                  </a:txBody>
                  <a:tcPr marL="6974" marR="6974" marT="6974" marB="0" anchor="b"/>
                </a:tc>
                <a:tc>
                  <a:txBody>
                    <a:bodyPr/>
                    <a:lstStyle/>
                    <a:p>
                      <a:pPr algn="ctr" fontAlgn="b"/>
                      <a:r>
                        <a:rPr lang="fr-FR" sz="700" u="none" strike="noStrike">
                          <a:effectLst/>
                        </a:rPr>
                        <a:t>0.2</a:t>
                      </a:r>
                      <a:endParaRPr lang="fr-FR" sz="700" b="0" i="1" u="none" strike="noStrike">
                        <a:effectLst/>
                        <a:latin typeface="Arial"/>
                      </a:endParaRPr>
                    </a:p>
                  </a:txBody>
                  <a:tcPr marL="6974" marR="6974" marT="6974" marB="0" anchor="b"/>
                </a:tc>
                <a:extLst>
                  <a:ext uri="{0D108BD9-81ED-4DB2-BD59-A6C34878D82A}">
                    <a16:rowId xmlns="" xmlns:a16="http://schemas.microsoft.com/office/drawing/2014/main" val="10018"/>
                  </a:ext>
                </a:extLst>
              </a:tr>
              <a:tr h="147123">
                <a:tc>
                  <a:txBody>
                    <a:bodyPr/>
                    <a:lstStyle/>
                    <a:p>
                      <a:pPr algn="ctr" fontAlgn="b"/>
                      <a:r>
                        <a:rPr lang="fr-FR" sz="700" u="none" strike="noStrike">
                          <a:effectLst/>
                        </a:rPr>
                        <a:t>20</a:t>
                      </a:r>
                      <a:endParaRPr lang="fr-FR" sz="700" b="0" i="0" u="none" strike="noStrike">
                        <a:effectLst/>
                        <a:latin typeface="Arial"/>
                      </a:endParaRPr>
                    </a:p>
                  </a:txBody>
                  <a:tcPr marL="6974" marR="6974" marT="6974" marB="0" anchor="b"/>
                </a:tc>
                <a:tc>
                  <a:txBody>
                    <a:bodyPr/>
                    <a:lstStyle/>
                    <a:p>
                      <a:pPr algn="ctr" fontAlgn="b"/>
                      <a:r>
                        <a:rPr lang="fr-FR" sz="700" u="none" strike="noStrike">
                          <a:effectLst/>
                        </a:rPr>
                        <a:t>790</a:t>
                      </a:r>
                      <a:endParaRPr lang="fr-FR" sz="700" b="0" i="0" u="none" strike="noStrike">
                        <a:effectLst/>
                        <a:latin typeface="Arial"/>
                      </a:endParaRPr>
                    </a:p>
                  </a:txBody>
                  <a:tcPr marL="6974" marR="6974" marT="6974" marB="0" anchor="b"/>
                </a:tc>
                <a:tc>
                  <a:txBody>
                    <a:bodyPr/>
                    <a:lstStyle/>
                    <a:p>
                      <a:pPr algn="ctr" fontAlgn="b"/>
                      <a:r>
                        <a:rPr lang="fr-FR" sz="700" u="none" strike="noStrike">
                          <a:effectLst/>
                        </a:rPr>
                        <a:t>-</a:t>
                      </a:r>
                      <a:endParaRPr lang="fr-FR" sz="700" b="0" i="0" u="none" strike="noStrike">
                        <a:effectLst/>
                        <a:latin typeface="Arial"/>
                      </a:endParaRPr>
                    </a:p>
                  </a:txBody>
                  <a:tcPr marL="6974" marR="6974" marT="6974" marB="0" anchor="b"/>
                </a:tc>
                <a:tc>
                  <a:txBody>
                    <a:bodyPr/>
                    <a:lstStyle/>
                    <a:p>
                      <a:pPr algn="ctr" fontAlgn="b"/>
                      <a:r>
                        <a:rPr lang="fr-FR" sz="700" u="none" strike="noStrike">
                          <a:effectLst/>
                        </a:rPr>
                        <a:t>814</a:t>
                      </a:r>
                      <a:endParaRPr lang="fr-FR" sz="700" b="0" i="0" u="none" strike="noStrike">
                        <a:effectLst/>
                        <a:latin typeface="Arial"/>
                      </a:endParaRPr>
                    </a:p>
                  </a:txBody>
                  <a:tcPr marL="6974" marR="6974" marT="6974" marB="0" anchor="b"/>
                </a:tc>
                <a:tc>
                  <a:txBody>
                    <a:bodyPr/>
                    <a:lstStyle/>
                    <a:p>
                      <a:pPr algn="ctr" fontAlgn="b"/>
                      <a:r>
                        <a:rPr lang="fr-FR" sz="700" u="none" strike="noStrike">
                          <a:effectLst/>
                        </a:rPr>
                        <a:t>24</a:t>
                      </a:r>
                      <a:endParaRPr lang="fr-FR" sz="700" b="0" i="0" u="none" strike="noStrike">
                        <a:effectLst/>
                        <a:latin typeface="Arial"/>
                      </a:endParaRPr>
                    </a:p>
                  </a:txBody>
                  <a:tcPr marL="6974" marR="6974" marT="6974" marB="0" anchor="b"/>
                </a:tc>
                <a:tc>
                  <a:txBody>
                    <a:bodyPr/>
                    <a:lstStyle/>
                    <a:p>
                      <a:pPr algn="ctr" fontAlgn="b"/>
                      <a:r>
                        <a:rPr lang="fr-FR" sz="700" u="none" strike="noStrike">
                          <a:effectLst/>
                        </a:rPr>
                        <a:t>26</a:t>
                      </a:r>
                      <a:endParaRPr lang="fr-FR" sz="700" b="0" i="0" u="none" strike="noStrike">
                        <a:effectLst/>
                        <a:latin typeface="Arial"/>
                      </a:endParaRPr>
                    </a:p>
                  </a:txBody>
                  <a:tcPr marL="6974" marR="6974" marT="6974" marB="0" anchor="b"/>
                </a:tc>
                <a:tc>
                  <a:txBody>
                    <a:bodyPr/>
                    <a:lstStyle/>
                    <a:p>
                      <a:pPr algn="ctr" fontAlgn="b"/>
                      <a:r>
                        <a:rPr lang="fr-FR" sz="700" u="none" strike="noStrike">
                          <a:effectLst/>
                        </a:rPr>
                        <a:t>44</a:t>
                      </a:r>
                      <a:endParaRPr lang="fr-FR" sz="700" b="0" i="0" u="none" strike="noStrike">
                        <a:effectLst/>
                        <a:latin typeface="Arial"/>
                      </a:endParaRPr>
                    </a:p>
                  </a:txBody>
                  <a:tcPr marL="6974" marR="6974" marT="6974" marB="0" anchor="b"/>
                </a:tc>
                <a:tc>
                  <a:txBody>
                    <a:bodyPr/>
                    <a:lstStyle/>
                    <a:p>
                      <a:pPr algn="ctr" fontAlgn="b"/>
                      <a:r>
                        <a:rPr lang="fr-FR" sz="700" u="none" strike="noStrike">
                          <a:effectLst/>
                        </a:rPr>
                        <a:t>11.4</a:t>
                      </a:r>
                      <a:endParaRPr lang="fr-FR" sz="700" b="0" i="1" u="none" strike="noStrike">
                        <a:effectLst/>
                        <a:latin typeface="Arial"/>
                      </a:endParaRPr>
                    </a:p>
                  </a:txBody>
                  <a:tcPr marL="6974" marR="6974" marT="6974" marB="0" anchor="b"/>
                </a:tc>
                <a:tc>
                  <a:txBody>
                    <a:bodyPr/>
                    <a:lstStyle/>
                    <a:p>
                      <a:pPr algn="ctr" fontAlgn="b"/>
                      <a:r>
                        <a:rPr lang="fr-FR" sz="700" u="none" strike="noStrike">
                          <a:effectLst/>
                        </a:rPr>
                        <a:t>14.5</a:t>
                      </a:r>
                      <a:endParaRPr lang="fr-FR" sz="700" b="0" i="1" u="none" strike="noStrike">
                        <a:effectLst/>
                        <a:latin typeface="Arial"/>
                      </a:endParaRPr>
                    </a:p>
                  </a:txBody>
                  <a:tcPr marL="6974" marR="6974" marT="6974" marB="0" anchor="b"/>
                </a:tc>
                <a:tc>
                  <a:txBody>
                    <a:bodyPr/>
                    <a:lstStyle/>
                    <a:p>
                      <a:pPr algn="ctr" fontAlgn="b"/>
                      <a:r>
                        <a:rPr lang="fr-FR" sz="700" u="none" strike="noStrike">
                          <a:effectLst/>
                        </a:rPr>
                        <a:t>0.5</a:t>
                      </a:r>
                      <a:endParaRPr lang="fr-FR" sz="700" b="0" i="1" u="none" strike="noStrike">
                        <a:effectLst/>
                        <a:latin typeface="Arial"/>
                      </a:endParaRPr>
                    </a:p>
                  </a:txBody>
                  <a:tcPr marL="6974" marR="6974" marT="6974" marB="0" anchor="b"/>
                </a:tc>
                <a:tc>
                  <a:txBody>
                    <a:bodyPr/>
                    <a:lstStyle/>
                    <a:p>
                      <a:pPr algn="ctr" fontAlgn="b"/>
                      <a:r>
                        <a:rPr lang="fr-FR" sz="700" u="none" strike="noStrike">
                          <a:effectLst/>
                        </a:rPr>
                        <a:t>0.6</a:t>
                      </a:r>
                      <a:endParaRPr lang="fr-FR" sz="700" b="0" i="1" u="none" strike="noStrike">
                        <a:effectLst/>
                        <a:latin typeface="Arial"/>
                      </a:endParaRPr>
                    </a:p>
                  </a:txBody>
                  <a:tcPr marL="6974" marR="6974" marT="6974" marB="0" anchor="b"/>
                </a:tc>
                <a:extLst>
                  <a:ext uri="{0D108BD9-81ED-4DB2-BD59-A6C34878D82A}">
                    <a16:rowId xmlns="" xmlns:a16="http://schemas.microsoft.com/office/drawing/2014/main" val="10019"/>
                  </a:ext>
                </a:extLst>
              </a:tr>
              <a:tr h="147123">
                <a:tc>
                  <a:txBody>
                    <a:bodyPr/>
                    <a:lstStyle/>
                    <a:p>
                      <a:pPr algn="ctr" fontAlgn="b"/>
                      <a:r>
                        <a:rPr lang="fr-FR" sz="700" u="none" strike="noStrike">
                          <a:effectLst/>
                        </a:rPr>
                        <a:t>21</a:t>
                      </a:r>
                      <a:endParaRPr lang="fr-FR" sz="700" b="0" i="0" u="none" strike="noStrike">
                        <a:effectLst/>
                        <a:latin typeface="Arial"/>
                      </a:endParaRPr>
                    </a:p>
                  </a:txBody>
                  <a:tcPr marL="6974" marR="6974" marT="6974" marB="0" anchor="b"/>
                </a:tc>
                <a:tc>
                  <a:txBody>
                    <a:bodyPr/>
                    <a:lstStyle/>
                    <a:p>
                      <a:pPr algn="ctr" fontAlgn="b"/>
                      <a:r>
                        <a:rPr lang="fr-FR" sz="700" u="none" strike="noStrike">
                          <a:effectLst/>
                        </a:rPr>
                        <a:t>814</a:t>
                      </a:r>
                      <a:endParaRPr lang="fr-FR" sz="700" b="0" i="0" u="none" strike="noStrike">
                        <a:effectLst/>
                        <a:latin typeface="Arial"/>
                      </a:endParaRPr>
                    </a:p>
                  </a:txBody>
                  <a:tcPr marL="6974" marR="6974" marT="6974" marB="0" anchor="b"/>
                </a:tc>
                <a:tc>
                  <a:txBody>
                    <a:bodyPr/>
                    <a:lstStyle/>
                    <a:p>
                      <a:pPr algn="ctr" fontAlgn="b"/>
                      <a:r>
                        <a:rPr lang="fr-FR" sz="700" u="none" strike="noStrike">
                          <a:effectLst/>
                        </a:rPr>
                        <a:t>-</a:t>
                      </a:r>
                      <a:endParaRPr lang="fr-FR" sz="700" b="0" i="0" u="none" strike="noStrike">
                        <a:effectLst/>
                        <a:latin typeface="Arial"/>
                      </a:endParaRPr>
                    </a:p>
                  </a:txBody>
                  <a:tcPr marL="6974" marR="6974" marT="6974" marB="0" anchor="b"/>
                </a:tc>
                <a:tc>
                  <a:txBody>
                    <a:bodyPr/>
                    <a:lstStyle/>
                    <a:p>
                      <a:pPr algn="ctr" fontAlgn="b"/>
                      <a:r>
                        <a:rPr lang="fr-FR" sz="700" u="none" strike="noStrike">
                          <a:effectLst/>
                        </a:rPr>
                        <a:t>868</a:t>
                      </a:r>
                      <a:endParaRPr lang="fr-FR" sz="700" b="0" i="0" u="none" strike="noStrike">
                        <a:effectLst/>
                        <a:latin typeface="Arial"/>
                      </a:endParaRPr>
                    </a:p>
                  </a:txBody>
                  <a:tcPr marL="6974" marR="6974" marT="6974" marB="0" anchor="b"/>
                </a:tc>
                <a:tc>
                  <a:txBody>
                    <a:bodyPr/>
                    <a:lstStyle/>
                    <a:p>
                      <a:pPr algn="ctr" fontAlgn="b"/>
                      <a:r>
                        <a:rPr lang="fr-FR" sz="700" u="none" strike="noStrike">
                          <a:effectLst/>
                        </a:rPr>
                        <a:t>54</a:t>
                      </a:r>
                      <a:endParaRPr lang="fr-FR" sz="700" b="0" i="0" u="none" strike="noStrike">
                        <a:effectLst/>
                        <a:latin typeface="Arial"/>
                      </a:endParaRPr>
                    </a:p>
                  </a:txBody>
                  <a:tcPr marL="6974" marR="6974" marT="6974" marB="0" anchor="b"/>
                </a:tc>
                <a:tc>
                  <a:txBody>
                    <a:bodyPr/>
                    <a:lstStyle/>
                    <a:p>
                      <a:pPr algn="ctr" fontAlgn="b"/>
                      <a:r>
                        <a:rPr lang="fr-FR" sz="700" u="none" strike="noStrike">
                          <a:effectLst/>
                        </a:rPr>
                        <a:t>107</a:t>
                      </a:r>
                      <a:endParaRPr lang="fr-FR" sz="700" b="0" i="0" u="none" strike="noStrike">
                        <a:effectLst/>
                        <a:latin typeface="Arial"/>
                      </a:endParaRPr>
                    </a:p>
                  </a:txBody>
                  <a:tcPr marL="6974" marR="6974" marT="6974" marB="0" anchor="b"/>
                </a:tc>
                <a:tc>
                  <a:txBody>
                    <a:bodyPr/>
                    <a:lstStyle/>
                    <a:p>
                      <a:pPr algn="ctr" fontAlgn="b"/>
                      <a:r>
                        <a:rPr lang="fr-FR" sz="700" u="none" strike="noStrike">
                          <a:effectLst/>
                        </a:rPr>
                        <a:t>82</a:t>
                      </a:r>
                      <a:endParaRPr lang="fr-FR" sz="700" b="0" i="0" u="none" strike="noStrike">
                        <a:effectLst/>
                        <a:latin typeface="Arial"/>
                      </a:endParaRPr>
                    </a:p>
                  </a:txBody>
                  <a:tcPr marL="6974" marR="6974" marT="6974" marB="0" anchor="b"/>
                </a:tc>
                <a:tc>
                  <a:txBody>
                    <a:bodyPr/>
                    <a:lstStyle/>
                    <a:p>
                      <a:pPr algn="ctr" fontAlgn="b"/>
                      <a:r>
                        <a:rPr lang="fr-FR" sz="700" u="none" strike="noStrike">
                          <a:effectLst/>
                        </a:rPr>
                        <a:t>88.1</a:t>
                      </a:r>
                      <a:endParaRPr lang="fr-FR" sz="700" b="0" i="1" u="none" strike="noStrike">
                        <a:effectLst/>
                        <a:latin typeface="Arial"/>
                      </a:endParaRPr>
                    </a:p>
                  </a:txBody>
                  <a:tcPr marL="6974" marR="6974" marT="6974" marB="0" anchor="b"/>
                </a:tc>
                <a:tc>
                  <a:txBody>
                    <a:bodyPr/>
                    <a:lstStyle/>
                    <a:p>
                      <a:pPr algn="ctr" fontAlgn="b"/>
                      <a:r>
                        <a:rPr lang="fr-FR" sz="700" u="none" strike="noStrike">
                          <a:effectLst/>
                        </a:rPr>
                        <a:t>19.3</a:t>
                      </a:r>
                      <a:endParaRPr lang="fr-FR" sz="700" b="0" i="1" u="none" strike="noStrike">
                        <a:effectLst/>
                        <a:latin typeface="Arial"/>
                      </a:endParaRPr>
                    </a:p>
                  </a:txBody>
                  <a:tcPr marL="6974" marR="6974" marT="6974" marB="0" anchor="b"/>
                </a:tc>
                <a:tc>
                  <a:txBody>
                    <a:bodyPr/>
                    <a:lstStyle/>
                    <a:p>
                      <a:pPr algn="ctr" fontAlgn="b"/>
                      <a:r>
                        <a:rPr lang="fr-FR" sz="700" u="none" strike="noStrike">
                          <a:effectLst/>
                        </a:rPr>
                        <a:t>1.6</a:t>
                      </a:r>
                      <a:endParaRPr lang="fr-FR" sz="700" b="0" i="1" u="none" strike="noStrike">
                        <a:effectLst/>
                        <a:latin typeface="Arial"/>
                      </a:endParaRPr>
                    </a:p>
                  </a:txBody>
                  <a:tcPr marL="6974" marR="6974" marT="6974" marB="0" anchor="b"/>
                </a:tc>
                <a:tc>
                  <a:txBody>
                    <a:bodyPr/>
                    <a:lstStyle/>
                    <a:p>
                      <a:pPr algn="ctr" fontAlgn="b"/>
                      <a:r>
                        <a:rPr lang="fr-FR" sz="700" u="none" strike="noStrike">
                          <a:effectLst/>
                        </a:rPr>
                        <a:t>0.4</a:t>
                      </a:r>
                      <a:endParaRPr lang="fr-FR" sz="700" b="0" i="1" u="none" strike="noStrike">
                        <a:effectLst/>
                        <a:latin typeface="Arial"/>
                      </a:endParaRPr>
                    </a:p>
                  </a:txBody>
                  <a:tcPr marL="6974" marR="6974" marT="6974" marB="0" anchor="b"/>
                </a:tc>
                <a:extLst>
                  <a:ext uri="{0D108BD9-81ED-4DB2-BD59-A6C34878D82A}">
                    <a16:rowId xmlns="" xmlns:a16="http://schemas.microsoft.com/office/drawing/2014/main" val="10020"/>
                  </a:ext>
                </a:extLst>
              </a:tr>
              <a:tr h="147123">
                <a:tc>
                  <a:txBody>
                    <a:bodyPr/>
                    <a:lstStyle/>
                    <a:p>
                      <a:pPr algn="ctr" fontAlgn="b"/>
                      <a:r>
                        <a:rPr lang="fr-FR" sz="700" u="none" strike="noStrike">
                          <a:effectLst/>
                        </a:rPr>
                        <a:t>22</a:t>
                      </a:r>
                      <a:endParaRPr lang="fr-FR" sz="700" b="0" i="0" u="none" strike="noStrike">
                        <a:effectLst/>
                        <a:latin typeface="Arial"/>
                      </a:endParaRPr>
                    </a:p>
                  </a:txBody>
                  <a:tcPr marL="6974" marR="6974" marT="6974" marB="0" anchor="b"/>
                </a:tc>
                <a:tc>
                  <a:txBody>
                    <a:bodyPr/>
                    <a:lstStyle/>
                    <a:p>
                      <a:pPr algn="ctr" fontAlgn="b"/>
                      <a:r>
                        <a:rPr lang="fr-FR" sz="700" u="none" strike="noStrike">
                          <a:effectLst/>
                        </a:rPr>
                        <a:t>868</a:t>
                      </a:r>
                      <a:endParaRPr lang="fr-FR" sz="700" b="0" i="0" u="none" strike="noStrike">
                        <a:effectLst/>
                        <a:latin typeface="Arial"/>
                      </a:endParaRPr>
                    </a:p>
                  </a:txBody>
                  <a:tcPr marL="6974" marR="6974" marT="6974" marB="0" anchor="b"/>
                </a:tc>
                <a:tc>
                  <a:txBody>
                    <a:bodyPr/>
                    <a:lstStyle/>
                    <a:p>
                      <a:pPr algn="ctr" fontAlgn="b"/>
                      <a:r>
                        <a:rPr lang="fr-FR" sz="700" u="none" strike="noStrike">
                          <a:effectLst/>
                        </a:rPr>
                        <a:t>-</a:t>
                      </a:r>
                      <a:endParaRPr lang="fr-FR" sz="700" b="0" i="0" u="none" strike="noStrike">
                        <a:effectLst/>
                        <a:latin typeface="Arial"/>
                      </a:endParaRPr>
                    </a:p>
                  </a:txBody>
                  <a:tcPr marL="6974" marR="6974" marT="6974" marB="0" anchor="b"/>
                </a:tc>
                <a:tc>
                  <a:txBody>
                    <a:bodyPr/>
                    <a:lstStyle/>
                    <a:p>
                      <a:pPr algn="ctr" fontAlgn="b"/>
                      <a:r>
                        <a:rPr lang="fr-FR" sz="700" u="none" strike="noStrike">
                          <a:effectLst/>
                        </a:rPr>
                        <a:t>900</a:t>
                      </a:r>
                      <a:endParaRPr lang="fr-FR" sz="700" b="0" i="0" u="none" strike="noStrike">
                        <a:effectLst/>
                        <a:latin typeface="Arial"/>
                      </a:endParaRPr>
                    </a:p>
                  </a:txBody>
                  <a:tcPr marL="6974" marR="6974" marT="6974" marB="0" anchor="b"/>
                </a:tc>
                <a:tc>
                  <a:txBody>
                    <a:bodyPr/>
                    <a:lstStyle/>
                    <a:p>
                      <a:pPr algn="ctr" fontAlgn="b"/>
                      <a:r>
                        <a:rPr lang="fr-FR" sz="700" u="none" strike="noStrike">
                          <a:effectLst/>
                        </a:rPr>
                        <a:t>32</a:t>
                      </a:r>
                      <a:endParaRPr lang="fr-FR" sz="700" b="0" i="0" u="none" strike="noStrike">
                        <a:effectLst/>
                        <a:latin typeface="Arial"/>
                      </a:endParaRPr>
                    </a:p>
                  </a:txBody>
                  <a:tcPr marL="6974" marR="6974" marT="6974" marB="0" anchor="b"/>
                </a:tc>
                <a:tc>
                  <a:txBody>
                    <a:bodyPr/>
                    <a:lstStyle/>
                    <a:p>
                      <a:pPr algn="ctr" fontAlgn="b"/>
                      <a:r>
                        <a:rPr lang="fr-FR" sz="700" u="none" strike="noStrike">
                          <a:effectLst/>
                        </a:rPr>
                        <a:t>54</a:t>
                      </a:r>
                      <a:endParaRPr lang="fr-FR" sz="700" b="0" i="0" u="none" strike="noStrike">
                        <a:effectLst/>
                        <a:latin typeface="Arial"/>
                      </a:endParaRPr>
                    </a:p>
                  </a:txBody>
                  <a:tcPr marL="6974" marR="6974" marT="6974" marB="0" anchor="b"/>
                </a:tc>
                <a:tc>
                  <a:txBody>
                    <a:bodyPr/>
                    <a:lstStyle/>
                    <a:p>
                      <a:pPr algn="ctr" fontAlgn="b"/>
                      <a:r>
                        <a:rPr lang="fr-FR" sz="700" u="none" strike="noStrike">
                          <a:effectLst/>
                        </a:rPr>
                        <a:t>29</a:t>
                      </a:r>
                      <a:endParaRPr lang="fr-FR" sz="700" b="0" i="0" u="none" strike="noStrike">
                        <a:effectLst/>
                        <a:latin typeface="Arial"/>
                      </a:endParaRPr>
                    </a:p>
                  </a:txBody>
                  <a:tcPr marL="6974" marR="6974" marT="6974" marB="0" anchor="b"/>
                </a:tc>
                <a:tc>
                  <a:txBody>
                    <a:bodyPr/>
                    <a:lstStyle/>
                    <a:p>
                      <a:pPr algn="ctr" fontAlgn="b"/>
                      <a:r>
                        <a:rPr lang="fr-FR" sz="700" u="none" strike="noStrike">
                          <a:effectLst/>
                        </a:rPr>
                        <a:t>15.5</a:t>
                      </a:r>
                      <a:endParaRPr lang="fr-FR" sz="700" b="0" i="1" u="none" strike="noStrike">
                        <a:effectLst/>
                        <a:latin typeface="Arial"/>
                      </a:endParaRPr>
                    </a:p>
                  </a:txBody>
                  <a:tcPr marL="6974" marR="6974" marT="6974" marB="0" anchor="b"/>
                </a:tc>
                <a:tc>
                  <a:txBody>
                    <a:bodyPr/>
                    <a:lstStyle/>
                    <a:p>
                      <a:pPr algn="ctr" fontAlgn="b"/>
                      <a:r>
                        <a:rPr lang="fr-FR" sz="700" u="none" strike="noStrike">
                          <a:effectLst/>
                        </a:rPr>
                        <a:t>38.0</a:t>
                      </a:r>
                      <a:endParaRPr lang="fr-FR" sz="700" b="0" i="1" u="none" strike="noStrike">
                        <a:effectLst/>
                        <a:latin typeface="Arial"/>
                      </a:endParaRPr>
                    </a:p>
                  </a:txBody>
                  <a:tcPr marL="6974" marR="6974" marT="6974" marB="0" anchor="b"/>
                </a:tc>
                <a:tc>
                  <a:txBody>
                    <a:bodyPr/>
                    <a:lstStyle/>
                    <a:p>
                      <a:pPr algn="ctr" fontAlgn="b"/>
                      <a:r>
                        <a:rPr lang="fr-FR" sz="700" u="none" strike="noStrike">
                          <a:effectLst/>
                        </a:rPr>
                        <a:t>0.5</a:t>
                      </a:r>
                      <a:endParaRPr lang="fr-FR" sz="700" b="0" i="1" u="none" strike="noStrike">
                        <a:effectLst/>
                        <a:latin typeface="Arial"/>
                      </a:endParaRPr>
                    </a:p>
                  </a:txBody>
                  <a:tcPr marL="6974" marR="6974" marT="6974" marB="0" anchor="b"/>
                </a:tc>
                <a:tc>
                  <a:txBody>
                    <a:bodyPr/>
                    <a:lstStyle/>
                    <a:p>
                      <a:pPr algn="ctr" fontAlgn="b"/>
                      <a:r>
                        <a:rPr lang="fr-FR" sz="700" u="none" strike="noStrike">
                          <a:effectLst/>
                        </a:rPr>
                        <a:t>1.2</a:t>
                      </a:r>
                      <a:endParaRPr lang="fr-FR" sz="700" b="0" i="1" u="none" strike="noStrike">
                        <a:effectLst/>
                        <a:latin typeface="Arial"/>
                      </a:endParaRPr>
                    </a:p>
                  </a:txBody>
                  <a:tcPr marL="6974" marR="6974" marT="6974" marB="0" anchor="b"/>
                </a:tc>
                <a:extLst>
                  <a:ext uri="{0D108BD9-81ED-4DB2-BD59-A6C34878D82A}">
                    <a16:rowId xmlns="" xmlns:a16="http://schemas.microsoft.com/office/drawing/2014/main" val="10021"/>
                  </a:ext>
                </a:extLst>
              </a:tr>
              <a:tr h="147123">
                <a:tc>
                  <a:txBody>
                    <a:bodyPr/>
                    <a:lstStyle/>
                    <a:p>
                      <a:pPr algn="ctr" fontAlgn="b"/>
                      <a:r>
                        <a:rPr lang="fr-FR" sz="700" u="none" strike="noStrike">
                          <a:effectLst/>
                        </a:rPr>
                        <a:t>23</a:t>
                      </a:r>
                      <a:endParaRPr lang="fr-FR" sz="700" b="0" i="0" u="none" strike="noStrike">
                        <a:effectLst/>
                        <a:latin typeface="Arial"/>
                      </a:endParaRPr>
                    </a:p>
                  </a:txBody>
                  <a:tcPr marL="6974" marR="6974" marT="6974" marB="0" anchor="b"/>
                </a:tc>
                <a:tc>
                  <a:txBody>
                    <a:bodyPr/>
                    <a:lstStyle/>
                    <a:p>
                      <a:pPr algn="ctr" fontAlgn="b"/>
                      <a:r>
                        <a:rPr lang="fr-FR" sz="700" u="none" strike="noStrike">
                          <a:effectLst/>
                        </a:rPr>
                        <a:t>900</a:t>
                      </a:r>
                      <a:endParaRPr lang="fr-FR" sz="700" b="0" i="0" u="none" strike="noStrike">
                        <a:effectLst/>
                        <a:latin typeface="Arial"/>
                      </a:endParaRPr>
                    </a:p>
                  </a:txBody>
                  <a:tcPr marL="6974" marR="6974" marT="6974" marB="0" anchor="b"/>
                </a:tc>
                <a:tc>
                  <a:txBody>
                    <a:bodyPr/>
                    <a:lstStyle/>
                    <a:p>
                      <a:pPr algn="ctr" fontAlgn="b"/>
                      <a:r>
                        <a:rPr lang="fr-FR" sz="700" u="none" strike="noStrike">
                          <a:effectLst/>
                        </a:rPr>
                        <a:t>-</a:t>
                      </a:r>
                      <a:endParaRPr lang="fr-FR" sz="700" b="0" i="0" u="none" strike="noStrike">
                        <a:effectLst/>
                        <a:latin typeface="Arial"/>
                      </a:endParaRPr>
                    </a:p>
                  </a:txBody>
                  <a:tcPr marL="6974" marR="6974" marT="6974" marB="0" anchor="b"/>
                </a:tc>
                <a:tc>
                  <a:txBody>
                    <a:bodyPr/>
                    <a:lstStyle/>
                    <a:p>
                      <a:pPr algn="ctr" fontAlgn="b"/>
                      <a:r>
                        <a:rPr lang="fr-FR" sz="700" u="none" strike="noStrike">
                          <a:effectLst/>
                        </a:rPr>
                        <a:t>917</a:t>
                      </a:r>
                      <a:endParaRPr lang="fr-FR" sz="700" b="0" i="0" u="none" strike="noStrike">
                        <a:effectLst/>
                        <a:latin typeface="Arial"/>
                      </a:endParaRPr>
                    </a:p>
                  </a:txBody>
                  <a:tcPr marL="6974" marR="6974" marT="6974" marB="0" anchor="b"/>
                </a:tc>
                <a:tc>
                  <a:txBody>
                    <a:bodyPr/>
                    <a:lstStyle/>
                    <a:p>
                      <a:pPr algn="ctr" fontAlgn="b"/>
                      <a:r>
                        <a:rPr lang="fr-FR" sz="700" u="none" strike="noStrike">
                          <a:effectLst/>
                        </a:rPr>
                        <a:t>17</a:t>
                      </a:r>
                      <a:endParaRPr lang="fr-FR" sz="700" b="0" i="0" u="none" strike="noStrike">
                        <a:effectLst/>
                        <a:latin typeface="Arial"/>
                      </a:endParaRPr>
                    </a:p>
                  </a:txBody>
                  <a:tcPr marL="6974" marR="6974" marT="6974" marB="0" anchor="b"/>
                </a:tc>
                <a:tc>
                  <a:txBody>
                    <a:bodyPr/>
                    <a:lstStyle/>
                    <a:p>
                      <a:pPr algn="ctr" fontAlgn="b"/>
                      <a:r>
                        <a:rPr lang="fr-FR" sz="700" u="none" strike="noStrike">
                          <a:effectLst/>
                        </a:rPr>
                        <a:t>25</a:t>
                      </a:r>
                      <a:endParaRPr lang="fr-FR" sz="700" b="0" i="0" u="none" strike="noStrike">
                        <a:effectLst/>
                        <a:latin typeface="Arial"/>
                      </a:endParaRPr>
                    </a:p>
                  </a:txBody>
                  <a:tcPr marL="6974" marR="6974" marT="6974" marB="0" anchor="b"/>
                </a:tc>
                <a:tc>
                  <a:txBody>
                    <a:bodyPr/>
                    <a:lstStyle/>
                    <a:p>
                      <a:pPr algn="ctr" fontAlgn="b"/>
                      <a:r>
                        <a:rPr lang="fr-FR" sz="700" u="none" strike="noStrike">
                          <a:effectLst/>
                        </a:rPr>
                        <a:t>55</a:t>
                      </a:r>
                      <a:endParaRPr lang="fr-FR" sz="700" b="0" i="0" u="none" strike="noStrike">
                        <a:effectLst/>
                        <a:latin typeface="Arial"/>
                      </a:endParaRPr>
                    </a:p>
                  </a:txBody>
                  <a:tcPr marL="6974" marR="6974" marT="6974" marB="0" anchor="b"/>
                </a:tc>
                <a:tc>
                  <a:txBody>
                    <a:bodyPr/>
                    <a:lstStyle/>
                    <a:p>
                      <a:pPr algn="ctr" fontAlgn="b"/>
                      <a:r>
                        <a:rPr lang="fr-FR" sz="700" u="none" strike="noStrike">
                          <a:effectLst/>
                        </a:rPr>
                        <a:t>13.7</a:t>
                      </a:r>
                      <a:endParaRPr lang="fr-FR" sz="700" b="0" i="1" u="none" strike="noStrike">
                        <a:effectLst/>
                        <a:latin typeface="Arial"/>
                      </a:endParaRPr>
                    </a:p>
                  </a:txBody>
                  <a:tcPr marL="6974" marR="6974" marT="6974" marB="0" anchor="b"/>
                </a:tc>
                <a:tc>
                  <a:txBody>
                    <a:bodyPr/>
                    <a:lstStyle/>
                    <a:p>
                      <a:pPr algn="ctr" fontAlgn="b"/>
                      <a:r>
                        <a:rPr lang="fr-FR" sz="700" u="none" strike="noStrike">
                          <a:effectLst/>
                        </a:rPr>
                        <a:t>11.2</a:t>
                      </a:r>
                      <a:endParaRPr lang="fr-FR" sz="700" b="0" i="1" u="none" strike="noStrike">
                        <a:effectLst/>
                        <a:latin typeface="Arial"/>
                      </a:endParaRPr>
                    </a:p>
                  </a:txBody>
                  <a:tcPr marL="6974" marR="6974" marT="6974" marB="0" anchor="b"/>
                </a:tc>
                <a:tc>
                  <a:txBody>
                    <a:bodyPr/>
                    <a:lstStyle/>
                    <a:p>
                      <a:pPr algn="ctr" fontAlgn="b"/>
                      <a:r>
                        <a:rPr lang="fr-FR" sz="700" u="none" strike="noStrike">
                          <a:effectLst/>
                        </a:rPr>
                        <a:t>0.8</a:t>
                      </a:r>
                      <a:endParaRPr lang="fr-FR" sz="700" b="0" i="1" u="none" strike="noStrike">
                        <a:effectLst/>
                        <a:latin typeface="Arial"/>
                      </a:endParaRPr>
                    </a:p>
                  </a:txBody>
                  <a:tcPr marL="6974" marR="6974" marT="6974" marB="0" anchor="b"/>
                </a:tc>
                <a:tc>
                  <a:txBody>
                    <a:bodyPr/>
                    <a:lstStyle/>
                    <a:p>
                      <a:pPr algn="ctr" fontAlgn="b"/>
                      <a:r>
                        <a:rPr lang="fr-FR" sz="700" u="none" strike="noStrike">
                          <a:effectLst/>
                        </a:rPr>
                        <a:t>0.7</a:t>
                      </a:r>
                      <a:endParaRPr lang="fr-FR" sz="700" b="0" i="1" u="none" strike="noStrike">
                        <a:effectLst/>
                        <a:latin typeface="Arial"/>
                      </a:endParaRPr>
                    </a:p>
                  </a:txBody>
                  <a:tcPr marL="6974" marR="6974" marT="6974" marB="0" anchor="b"/>
                </a:tc>
                <a:extLst>
                  <a:ext uri="{0D108BD9-81ED-4DB2-BD59-A6C34878D82A}">
                    <a16:rowId xmlns="" xmlns:a16="http://schemas.microsoft.com/office/drawing/2014/main" val="10022"/>
                  </a:ext>
                </a:extLst>
              </a:tr>
              <a:tr h="147123">
                <a:tc>
                  <a:txBody>
                    <a:bodyPr/>
                    <a:lstStyle/>
                    <a:p>
                      <a:pPr algn="ctr" fontAlgn="b"/>
                      <a:r>
                        <a:rPr lang="fr-FR" sz="700" u="none" strike="noStrike">
                          <a:effectLst/>
                        </a:rPr>
                        <a:t>24</a:t>
                      </a:r>
                      <a:endParaRPr lang="fr-FR" sz="700" b="0" i="0" u="none" strike="noStrike">
                        <a:effectLst/>
                        <a:latin typeface="Arial"/>
                      </a:endParaRPr>
                    </a:p>
                  </a:txBody>
                  <a:tcPr marL="6974" marR="6974" marT="6974" marB="0" anchor="b"/>
                </a:tc>
                <a:tc>
                  <a:txBody>
                    <a:bodyPr/>
                    <a:lstStyle/>
                    <a:p>
                      <a:pPr algn="ctr" fontAlgn="b"/>
                      <a:r>
                        <a:rPr lang="fr-FR" sz="700" u="none" strike="noStrike">
                          <a:effectLst/>
                        </a:rPr>
                        <a:t>917</a:t>
                      </a:r>
                      <a:endParaRPr lang="fr-FR" sz="700" b="0" i="0" u="none" strike="noStrike">
                        <a:effectLst/>
                        <a:latin typeface="Arial"/>
                      </a:endParaRPr>
                    </a:p>
                  </a:txBody>
                  <a:tcPr marL="6974" marR="6974" marT="6974" marB="0" anchor="b"/>
                </a:tc>
                <a:tc>
                  <a:txBody>
                    <a:bodyPr/>
                    <a:lstStyle/>
                    <a:p>
                      <a:pPr algn="ctr" fontAlgn="b"/>
                      <a:r>
                        <a:rPr lang="fr-FR" sz="700" u="none" strike="noStrike">
                          <a:effectLst/>
                        </a:rPr>
                        <a:t>-</a:t>
                      </a:r>
                      <a:endParaRPr lang="fr-FR" sz="700" b="0" i="0" u="none" strike="noStrike">
                        <a:effectLst/>
                        <a:latin typeface="Arial"/>
                      </a:endParaRPr>
                    </a:p>
                  </a:txBody>
                  <a:tcPr marL="6974" marR="6974" marT="6974" marB="0" anchor="b"/>
                </a:tc>
                <a:tc>
                  <a:txBody>
                    <a:bodyPr/>
                    <a:lstStyle/>
                    <a:p>
                      <a:pPr algn="ctr" fontAlgn="b"/>
                      <a:r>
                        <a:rPr lang="fr-FR" sz="700" u="none" strike="noStrike">
                          <a:effectLst/>
                        </a:rPr>
                        <a:t>928</a:t>
                      </a:r>
                      <a:endParaRPr lang="fr-FR" sz="700" b="0" i="0" u="none" strike="noStrike">
                        <a:effectLst/>
                        <a:latin typeface="Arial"/>
                      </a:endParaRPr>
                    </a:p>
                  </a:txBody>
                  <a:tcPr marL="6974" marR="6974" marT="6974" marB="0" anchor="b"/>
                </a:tc>
                <a:tc>
                  <a:txBody>
                    <a:bodyPr/>
                    <a:lstStyle/>
                    <a:p>
                      <a:pPr algn="ctr" fontAlgn="b"/>
                      <a:r>
                        <a:rPr lang="fr-FR" sz="700" u="none" strike="noStrike">
                          <a:effectLst/>
                        </a:rPr>
                        <a:t>11</a:t>
                      </a:r>
                      <a:endParaRPr lang="fr-FR" sz="700" b="0" i="0" u="none" strike="noStrike">
                        <a:effectLst/>
                        <a:latin typeface="Arial"/>
                      </a:endParaRPr>
                    </a:p>
                  </a:txBody>
                  <a:tcPr marL="6974" marR="6974" marT="6974" marB="0" anchor="b"/>
                </a:tc>
                <a:tc>
                  <a:txBody>
                    <a:bodyPr/>
                    <a:lstStyle/>
                    <a:p>
                      <a:pPr algn="ctr" fontAlgn="b"/>
                      <a:r>
                        <a:rPr lang="fr-FR" sz="700" u="none" strike="noStrike">
                          <a:effectLst/>
                        </a:rPr>
                        <a:t>25</a:t>
                      </a:r>
                      <a:endParaRPr lang="fr-FR" sz="700" b="0" i="0" u="none" strike="noStrike">
                        <a:effectLst/>
                        <a:latin typeface="Arial"/>
                      </a:endParaRPr>
                    </a:p>
                  </a:txBody>
                  <a:tcPr marL="6974" marR="6974" marT="6974" marB="0" anchor="b"/>
                </a:tc>
                <a:tc>
                  <a:txBody>
                    <a:bodyPr/>
                    <a:lstStyle/>
                    <a:p>
                      <a:pPr algn="ctr" fontAlgn="b"/>
                      <a:r>
                        <a:rPr lang="fr-FR" sz="700" u="none" strike="noStrike">
                          <a:effectLst/>
                        </a:rPr>
                        <a:t>40</a:t>
                      </a:r>
                      <a:endParaRPr lang="fr-FR" sz="700" b="0" i="0" u="none" strike="noStrike">
                        <a:effectLst/>
                        <a:latin typeface="Arial"/>
                      </a:endParaRPr>
                    </a:p>
                  </a:txBody>
                  <a:tcPr marL="6974" marR="6974" marT="6974" marB="0" anchor="b"/>
                </a:tc>
                <a:tc>
                  <a:txBody>
                    <a:bodyPr/>
                    <a:lstStyle/>
                    <a:p>
                      <a:pPr algn="ctr" fontAlgn="b"/>
                      <a:r>
                        <a:rPr lang="fr-FR" sz="700" u="none" strike="noStrike">
                          <a:effectLst/>
                        </a:rPr>
                        <a:t>10.0</a:t>
                      </a:r>
                      <a:endParaRPr lang="fr-FR" sz="700" b="0" i="1" u="none" strike="noStrike">
                        <a:effectLst/>
                        <a:latin typeface="Arial"/>
                      </a:endParaRPr>
                    </a:p>
                  </a:txBody>
                  <a:tcPr marL="6974" marR="6974" marT="6974" marB="0" anchor="b"/>
                </a:tc>
                <a:tc>
                  <a:txBody>
                    <a:bodyPr/>
                    <a:lstStyle/>
                    <a:p>
                      <a:pPr algn="ctr" fontAlgn="b"/>
                      <a:r>
                        <a:rPr lang="fr-FR" sz="700" u="none" strike="noStrike">
                          <a:effectLst/>
                        </a:rPr>
                        <a:t>15.0</a:t>
                      </a:r>
                      <a:endParaRPr lang="fr-FR" sz="700" b="0" i="1" u="none" strike="noStrike">
                        <a:effectLst/>
                        <a:latin typeface="Arial"/>
                      </a:endParaRPr>
                    </a:p>
                  </a:txBody>
                  <a:tcPr marL="6974" marR="6974" marT="6974" marB="0" anchor="b"/>
                </a:tc>
                <a:tc>
                  <a:txBody>
                    <a:bodyPr/>
                    <a:lstStyle/>
                    <a:p>
                      <a:pPr algn="ctr" fontAlgn="b"/>
                      <a:r>
                        <a:rPr lang="fr-FR" sz="700" u="none" strike="noStrike">
                          <a:effectLst/>
                        </a:rPr>
                        <a:t>0.9</a:t>
                      </a:r>
                      <a:endParaRPr lang="fr-FR" sz="700" b="0" i="1" u="none" strike="noStrike">
                        <a:effectLst/>
                        <a:latin typeface="Arial"/>
                      </a:endParaRPr>
                    </a:p>
                  </a:txBody>
                  <a:tcPr marL="6974" marR="6974" marT="6974" marB="0" anchor="b"/>
                </a:tc>
                <a:tc>
                  <a:txBody>
                    <a:bodyPr/>
                    <a:lstStyle/>
                    <a:p>
                      <a:pPr algn="ctr" fontAlgn="b"/>
                      <a:r>
                        <a:rPr lang="fr-FR" sz="700" u="none" strike="noStrike">
                          <a:effectLst/>
                        </a:rPr>
                        <a:t>1.4</a:t>
                      </a:r>
                      <a:endParaRPr lang="fr-FR" sz="700" b="0" i="1" u="none" strike="noStrike">
                        <a:effectLst/>
                        <a:latin typeface="Arial"/>
                      </a:endParaRPr>
                    </a:p>
                  </a:txBody>
                  <a:tcPr marL="6974" marR="6974" marT="6974" marB="0" anchor="b"/>
                </a:tc>
                <a:extLst>
                  <a:ext uri="{0D108BD9-81ED-4DB2-BD59-A6C34878D82A}">
                    <a16:rowId xmlns="" xmlns:a16="http://schemas.microsoft.com/office/drawing/2014/main" val="10023"/>
                  </a:ext>
                </a:extLst>
              </a:tr>
              <a:tr h="147123">
                <a:tc>
                  <a:txBody>
                    <a:bodyPr/>
                    <a:lstStyle/>
                    <a:p>
                      <a:pPr algn="ctr" fontAlgn="b"/>
                      <a:r>
                        <a:rPr lang="fr-FR" sz="700" u="none" strike="noStrike">
                          <a:effectLst/>
                        </a:rPr>
                        <a:t>25</a:t>
                      </a:r>
                      <a:endParaRPr lang="fr-FR" sz="700" b="0" i="0" u="none" strike="noStrike">
                        <a:effectLst/>
                        <a:latin typeface="Arial"/>
                      </a:endParaRPr>
                    </a:p>
                  </a:txBody>
                  <a:tcPr marL="6974" marR="6974" marT="6974" marB="0" anchor="b"/>
                </a:tc>
                <a:tc>
                  <a:txBody>
                    <a:bodyPr/>
                    <a:lstStyle/>
                    <a:p>
                      <a:pPr algn="ctr" fontAlgn="b"/>
                      <a:r>
                        <a:rPr lang="fr-FR" sz="700" u="none" strike="noStrike">
                          <a:effectLst/>
                        </a:rPr>
                        <a:t>928</a:t>
                      </a:r>
                      <a:endParaRPr lang="fr-FR" sz="700" b="0" i="0" u="none" strike="noStrike">
                        <a:effectLst/>
                        <a:latin typeface="Arial"/>
                      </a:endParaRPr>
                    </a:p>
                  </a:txBody>
                  <a:tcPr marL="6974" marR="6974" marT="6974" marB="0" anchor="b"/>
                </a:tc>
                <a:tc>
                  <a:txBody>
                    <a:bodyPr/>
                    <a:lstStyle/>
                    <a:p>
                      <a:pPr algn="ctr" fontAlgn="b"/>
                      <a:r>
                        <a:rPr lang="fr-FR" sz="700" u="none" strike="noStrike">
                          <a:effectLst/>
                        </a:rPr>
                        <a:t>-</a:t>
                      </a:r>
                      <a:endParaRPr lang="fr-FR" sz="700" b="0" i="0" u="none" strike="noStrike">
                        <a:effectLst/>
                        <a:latin typeface="Arial"/>
                      </a:endParaRPr>
                    </a:p>
                  </a:txBody>
                  <a:tcPr marL="6974" marR="6974" marT="6974" marB="0" anchor="b"/>
                </a:tc>
                <a:tc>
                  <a:txBody>
                    <a:bodyPr/>
                    <a:lstStyle/>
                    <a:p>
                      <a:pPr algn="ctr" fontAlgn="b"/>
                      <a:r>
                        <a:rPr lang="fr-FR" sz="700" u="none" strike="noStrike">
                          <a:effectLst/>
                        </a:rPr>
                        <a:t>960</a:t>
                      </a:r>
                      <a:endParaRPr lang="fr-FR" sz="700" b="0" i="0" u="none" strike="noStrike">
                        <a:effectLst/>
                        <a:latin typeface="Arial"/>
                      </a:endParaRPr>
                    </a:p>
                  </a:txBody>
                  <a:tcPr marL="6974" marR="6974" marT="6974" marB="0" anchor="b"/>
                </a:tc>
                <a:tc>
                  <a:txBody>
                    <a:bodyPr/>
                    <a:lstStyle/>
                    <a:p>
                      <a:pPr algn="ctr" fontAlgn="b"/>
                      <a:r>
                        <a:rPr lang="fr-FR" sz="700" u="none" strike="noStrike">
                          <a:effectLst/>
                        </a:rPr>
                        <a:t>32</a:t>
                      </a:r>
                      <a:endParaRPr lang="fr-FR" sz="700" b="0" i="0" u="none" strike="noStrike">
                        <a:effectLst/>
                        <a:latin typeface="Arial"/>
                      </a:endParaRPr>
                    </a:p>
                  </a:txBody>
                  <a:tcPr marL="6974" marR="6974" marT="6974" marB="0" anchor="b"/>
                </a:tc>
                <a:tc>
                  <a:txBody>
                    <a:bodyPr/>
                    <a:lstStyle/>
                    <a:p>
                      <a:pPr algn="ctr" fontAlgn="b"/>
                      <a:r>
                        <a:rPr lang="fr-FR" sz="700" u="none" strike="noStrike">
                          <a:effectLst/>
                        </a:rPr>
                        <a:t>55</a:t>
                      </a:r>
                      <a:endParaRPr lang="fr-FR" sz="700" b="0" i="0" u="none" strike="noStrike">
                        <a:effectLst/>
                        <a:latin typeface="Arial"/>
                      </a:endParaRPr>
                    </a:p>
                  </a:txBody>
                  <a:tcPr marL="6974" marR="6974" marT="6974" marB="0" anchor="b"/>
                </a:tc>
                <a:tc>
                  <a:txBody>
                    <a:bodyPr/>
                    <a:lstStyle/>
                    <a:p>
                      <a:pPr algn="ctr" fontAlgn="b"/>
                      <a:r>
                        <a:rPr lang="fr-FR" sz="700" u="none" strike="noStrike">
                          <a:effectLst/>
                        </a:rPr>
                        <a:t>86</a:t>
                      </a:r>
                      <a:endParaRPr lang="fr-FR" sz="700" b="0" i="0" u="none" strike="noStrike">
                        <a:effectLst/>
                        <a:latin typeface="Arial"/>
                      </a:endParaRPr>
                    </a:p>
                  </a:txBody>
                  <a:tcPr marL="6974" marR="6974" marT="6974" marB="0" anchor="b"/>
                </a:tc>
                <a:tc>
                  <a:txBody>
                    <a:bodyPr/>
                    <a:lstStyle/>
                    <a:p>
                      <a:pPr algn="ctr" fontAlgn="b"/>
                      <a:r>
                        <a:rPr lang="fr-FR" sz="700" u="none" strike="noStrike">
                          <a:effectLst/>
                        </a:rPr>
                        <a:t>47.5</a:t>
                      </a:r>
                      <a:endParaRPr lang="fr-FR" sz="700" b="0" i="1" u="none" strike="noStrike">
                        <a:effectLst/>
                        <a:latin typeface="Arial"/>
                      </a:endParaRPr>
                    </a:p>
                  </a:txBody>
                  <a:tcPr marL="6974" marR="6974" marT="6974" marB="0" anchor="b"/>
                </a:tc>
                <a:tc>
                  <a:txBody>
                    <a:bodyPr/>
                    <a:lstStyle/>
                    <a:p>
                      <a:pPr algn="ctr" fontAlgn="b"/>
                      <a:r>
                        <a:rPr lang="fr-FR" sz="700" u="none" strike="noStrike">
                          <a:effectLst/>
                        </a:rPr>
                        <a:t>7.7</a:t>
                      </a:r>
                      <a:endParaRPr lang="fr-FR" sz="700" b="0" i="1" u="none" strike="noStrike">
                        <a:effectLst/>
                        <a:latin typeface="Arial"/>
                      </a:endParaRPr>
                    </a:p>
                  </a:txBody>
                  <a:tcPr marL="6974" marR="6974" marT="6974" marB="0" anchor="b"/>
                </a:tc>
                <a:tc>
                  <a:txBody>
                    <a:bodyPr/>
                    <a:lstStyle/>
                    <a:p>
                      <a:pPr algn="ctr" fontAlgn="b"/>
                      <a:r>
                        <a:rPr lang="fr-FR" sz="700" u="none" strike="noStrike">
                          <a:effectLst/>
                        </a:rPr>
                        <a:t>1.5</a:t>
                      </a:r>
                      <a:endParaRPr lang="fr-FR" sz="700" b="0" i="1" u="none" strike="noStrike">
                        <a:effectLst/>
                        <a:latin typeface="Arial"/>
                      </a:endParaRPr>
                    </a:p>
                  </a:txBody>
                  <a:tcPr marL="6974" marR="6974" marT="6974" marB="0" anchor="b"/>
                </a:tc>
                <a:tc>
                  <a:txBody>
                    <a:bodyPr/>
                    <a:lstStyle/>
                    <a:p>
                      <a:pPr algn="ctr" fontAlgn="b"/>
                      <a:r>
                        <a:rPr lang="fr-FR" sz="700" u="none" strike="noStrike">
                          <a:effectLst/>
                        </a:rPr>
                        <a:t>0.2</a:t>
                      </a:r>
                      <a:endParaRPr lang="fr-FR" sz="700" b="0" i="1" u="none" strike="noStrike">
                        <a:effectLst/>
                        <a:latin typeface="Arial"/>
                      </a:endParaRPr>
                    </a:p>
                  </a:txBody>
                  <a:tcPr marL="6974" marR="6974" marT="6974" marB="0" anchor="b"/>
                </a:tc>
                <a:extLst>
                  <a:ext uri="{0D108BD9-81ED-4DB2-BD59-A6C34878D82A}">
                    <a16:rowId xmlns="" xmlns:a16="http://schemas.microsoft.com/office/drawing/2014/main" val="10024"/>
                  </a:ext>
                </a:extLst>
              </a:tr>
              <a:tr h="147123">
                <a:tc>
                  <a:txBody>
                    <a:bodyPr/>
                    <a:lstStyle/>
                    <a:p>
                      <a:pPr algn="ctr" fontAlgn="b"/>
                      <a:r>
                        <a:rPr lang="fr-FR" sz="700" u="none" strike="noStrike">
                          <a:effectLst/>
                        </a:rPr>
                        <a:t>26</a:t>
                      </a:r>
                      <a:endParaRPr lang="fr-FR" sz="700" b="0" i="0" u="none" strike="noStrike">
                        <a:effectLst/>
                        <a:latin typeface="Arial"/>
                      </a:endParaRPr>
                    </a:p>
                  </a:txBody>
                  <a:tcPr marL="6974" marR="6974" marT="6974" marB="0" anchor="b"/>
                </a:tc>
                <a:tc>
                  <a:txBody>
                    <a:bodyPr/>
                    <a:lstStyle/>
                    <a:p>
                      <a:pPr algn="ctr" fontAlgn="b"/>
                      <a:r>
                        <a:rPr lang="fr-FR" sz="700" u="none" strike="noStrike">
                          <a:effectLst/>
                        </a:rPr>
                        <a:t>960</a:t>
                      </a:r>
                      <a:endParaRPr lang="fr-FR" sz="700" b="0" i="0" u="none" strike="noStrike">
                        <a:effectLst/>
                        <a:latin typeface="Arial"/>
                      </a:endParaRPr>
                    </a:p>
                  </a:txBody>
                  <a:tcPr marL="6974" marR="6974" marT="6974" marB="0" anchor="b"/>
                </a:tc>
                <a:tc>
                  <a:txBody>
                    <a:bodyPr/>
                    <a:lstStyle/>
                    <a:p>
                      <a:pPr algn="ctr" fontAlgn="b"/>
                      <a:r>
                        <a:rPr lang="fr-FR" sz="700" u="none" strike="noStrike">
                          <a:effectLst/>
                        </a:rPr>
                        <a:t>-</a:t>
                      </a:r>
                      <a:endParaRPr lang="fr-FR" sz="700" b="0" i="0" u="none" strike="noStrike">
                        <a:effectLst/>
                        <a:latin typeface="Arial"/>
                      </a:endParaRPr>
                    </a:p>
                  </a:txBody>
                  <a:tcPr marL="6974" marR="6974" marT="6974" marB="0" anchor="b"/>
                </a:tc>
                <a:tc>
                  <a:txBody>
                    <a:bodyPr/>
                    <a:lstStyle/>
                    <a:p>
                      <a:pPr algn="ctr" fontAlgn="b"/>
                      <a:r>
                        <a:rPr lang="fr-FR" sz="700" u="none" strike="noStrike">
                          <a:effectLst/>
                        </a:rPr>
                        <a:t>970</a:t>
                      </a:r>
                      <a:endParaRPr lang="fr-FR" sz="700" b="0" i="0" u="none" strike="noStrike">
                        <a:effectLst/>
                        <a:latin typeface="Arial"/>
                      </a:endParaRPr>
                    </a:p>
                  </a:txBody>
                  <a:tcPr marL="6974" marR="6974" marT="6974" marB="0" anchor="b"/>
                </a:tc>
                <a:tc>
                  <a:txBody>
                    <a:bodyPr/>
                    <a:lstStyle/>
                    <a:p>
                      <a:pPr algn="ctr" fontAlgn="b"/>
                      <a:r>
                        <a:rPr lang="fr-FR" sz="700" u="none" strike="noStrike">
                          <a:effectLst/>
                        </a:rPr>
                        <a:t>10</a:t>
                      </a:r>
                      <a:endParaRPr lang="fr-FR" sz="700" b="0" i="0" u="none" strike="noStrike">
                        <a:effectLst/>
                        <a:latin typeface="Arial"/>
                      </a:endParaRPr>
                    </a:p>
                  </a:txBody>
                  <a:tcPr marL="6974" marR="6974" marT="6974" marB="0" anchor="b"/>
                </a:tc>
                <a:tc>
                  <a:txBody>
                    <a:bodyPr/>
                    <a:lstStyle/>
                    <a:p>
                      <a:pPr algn="ctr" fontAlgn="b"/>
                      <a:r>
                        <a:rPr lang="fr-FR" sz="700" u="none" strike="noStrike">
                          <a:effectLst/>
                        </a:rPr>
                        <a:t>15</a:t>
                      </a:r>
                      <a:endParaRPr lang="fr-FR" sz="700" b="0" i="0" u="none" strike="noStrike">
                        <a:effectLst/>
                        <a:latin typeface="Arial"/>
                      </a:endParaRPr>
                    </a:p>
                  </a:txBody>
                  <a:tcPr marL="6974" marR="6974" marT="6974" marB="0" anchor="b"/>
                </a:tc>
                <a:tc>
                  <a:txBody>
                    <a:bodyPr/>
                    <a:lstStyle/>
                    <a:p>
                      <a:pPr algn="ctr" fontAlgn="b"/>
                      <a:r>
                        <a:rPr lang="fr-FR" sz="700" u="none" strike="noStrike">
                          <a:effectLst/>
                        </a:rPr>
                        <a:t>61</a:t>
                      </a:r>
                      <a:endParaRPr lang="fr-FR" sz="700" b="0" i="0" u="none" strike="noStrike">
                        <a:effectLst/>
                        <a:latin typeface="Arial"/>
                      </a:endParaRPr>
                    </a:p>
                  </a:txBody>
                  <a:tcPr marL="6974" marR="6974" marT="6974" marB="0" anchor="b"/>
                </a:tc>
                <a:tc>
                  <a:txBody>
                    <a:bodyPr/>
                    <a:lstStyle/>
                    <a:p>
                      <a:pPr algn="ctr" fontAlgn="b"/>
                      <a:r>
                        <a:rPr lang="fr-FR" sz="700" u="none" strike="noStrike">
                          <a:effectLst/>
                        </a:rPr>
                        <a:t>9.4</a:t>
                      </a:r>
                      <a:endParaRPr lang="fr-FR" sz="700" b="0" i="1" u="none" strike="noStrike">
                        <a:effectLst/>
                        <a:latin typeface="Arial"/>
                      </a:endParaRPr>
                    </a:p>
                  </a:txBody>
                  <a:tcPr marL="6974" marR="6974" marT="6974" marB="0" anchor="b"/>
                </a:tc>
                <a:tc>
                  <a:txBody>
                    <a:bodyPr/>
                    <a:lstStyle/>
                    <a:p>
                      <a:pPr algn="ctr" fontAlgn="b"/>
                      <a:r>
                        <a:rPr lang="fr-FR" sz="700" u="none" strike="noStrike">
                          <a:effectLst/>
                        </a:rPr>
                        <a:t>6.0</a:t>
                      </a:r>
                      <a:endParaRPr lang="fr-FR" sz="700" b="0" i="1" u="none" strike="noStrike">
                        <a:effectLst/>
                        <a:latin typeface="Arial"/>
                      </a:endParaRPr>
                    </a:p>
                  </a:txBody>
                  <a:tcPr marL="6974" marR="6974" marT="6974" marB="0" anchor="b"/>
                </a:tc>
                <a:tc>
                  <a:txBody>
                    <a:bodyPr/>
                    <a:lstStyle/>
                    <a:p>
                      <a:pPr algn="ctr" fontAlgn="b"/>
                      <a:r>
                        <a:rPr lang="fr-FR" sz="700" u="none" strike="noStrike">
                          <a:effectLst/>
                        </a:rPr>
                        <a:t>0.9</a:t>
                      </a:r>
                      <a:endParaRPr lang="fr-FR" sz="700" b="0" i="1" u="none" strike="noStrike">
                        <a:effectLst/>
                        <a:latin typeface="Arial"/>
                      </a:endParaRPr>
                    </a:p>
                  </a:txBody>
                  <a:tcPr marL="6974" marR="6974" marT="6974" marB="0" anchor="b"/>
                </a:tc>
                <a:tc>
                  <a:txBody>
                    <a:bodyPr/>
                    <a:lstStyle/>
                    <a:p>
                      <a:pPr algn="ctr" fontAlgn="b"/>
                      <a:r>
                        <a:rPr lang="fr-FR" sz="700" u="none" strike="noStrike">
                          <a:effectLst/>
                        </a:rPr>
                        <a:t>0.6</a:t>
                      </a:r>
                      <a:endParaRPr lang="fr-FR" sz="700" b="0" i="1" u="none" strike="noStrike">
                        <a:effectLst/>
                        <a:latin typeface="Arial"/>
                      </a:endParaRPr>
                    </a:p>
                  </a:txBody>
                  <a:tcPr marL="6974" marR="6974" marT="6974" marB="0" anchor="b"/>
                </a:tc>
                <a:extLst>
                  <a:ext uri="{0D108BD9-81ED-4DB2-BD59-A6C34878D82A}">
                    <a16:rowId xmlns="" xmlns:a16="http://schemas.microsoft.com/office/drawing/2014/main" val="10025"/>
                  </a:ext>
                </a:extLst>
              </a:tr>
              <a:tr h="147123">
                <a:tc>
                  <a:txBody>
                    <a:bodyPr/>
                    <a:lstStyle/>
                    <a:p>
                      <a:pPr algn="ctr" fontAlgn="b"/>
                      <a:r>
                        <a:rPr lang="fr-FR" sz="700" u="none" strike="noStrike">
                          <a:effectLst/>
                        </a:rPr>
                        <a:t>27</a:t>
                      </a:r>
                      <a:endParaRPr lang="fr-FR" sz="700" b="0" i="0" u="none" strike="noStrike">
                        <a:effectLst/>
                        <a:latin typeface="Arial"/>
                      </a:endParaRPr>
                    </a:p>
                  </a:txBody>
                  <a:tcPr marL="6974" marR="6974" marT="6974" marB="0" anchor="b"/>
                </a:tc>
                <a:tc>
                  <a:txBody>
                    <a:bodyPr/>
                    <a:lstStyle/>
                    <a:p>
                      <a:pPr algn="ctr" fontAlgn="b"/>
                      <a:r>
                        <a:rPr lang="fr-FR" sz="700" u="none" strike="noStrike">
                          <a:effectLst/>
                        </a:rPr>
                        <a:t>970</a:t>
                      </a:r>
                      <a:endParaRPr lang="fr-FR" sz="700" b="0" i="0" u="none" strike="noStrike">
                        <a:effectLst/>
                        <a:latin typeface="Arial"/>
                      </a:endParaRPr>
                    </a:p>
                  </a:txBody>
                  <a:tcPr marL="6974" marR="6974" marT="6974" marB="0" anchor="b"/>
                </a:tc>
                <a:tc>
                  <a:txBody>
                    <a:bodyPr/>
                    <a:lstStyle/>
                    <a:p>
                      <a:pPr algn="ctr" fontAlgn="b"/>
                      <a:r>
                        <a:rPr lang="fr-FR" sz="700" u="none" strike="noStrike">
                          <a:effectLst/>
                        </a:rPr>
                        <a:t>-</a:t>
                      </a:r>
                      <a:endParaRPr lang="fr-FR" sz="700" b="0" i="0" u="none" strike="noStrike">
                        <a:effectLst/>
                        <a:latin typeface="Arial"/>
                      </a:endParaRPr>
                    </a:p>
                  </a:txBody>
                  <a:tcPr marL="6974" marR="6974" marT="6974" marB="0" anchor="b"/>
                </a:tc>
                <a:tc>
                  <a:txBody>
                    <a:bodyPr/>
                    <a:lstStyle/>
                    <a:p>
                      <a:pPr algn="ctr" fontAlgn="b"/>
                      <a:r>
                        <a:rPr lang="fr-FR" sz="700" u="none" strike="noStrike">
                          <a:effectLst/>
                        </a:rPr>
                        <a:t>984</a:t>
                      </a:r>
                      <a:endParaRPr lang="fr-FR" sz="700" b="0" i="0" u="none" strike="noStrike">
                        <a:effectLst/>
                        <a:latin typeface="Arial"/>
                      </a:endParaRPr>
                    </a:p>
                  </a:txBody>
                  <a:tcPr marL="6974" marR="6974" marT="6974" marB="0" anchor="b"/>
                </a:tc>
                <a:tc>
                  <a:txBody>
                    <a:bodyPr/>
                    <a:lstStyle/>
                    <a:p>
                      <a:pPr algn="ctr" fontAlgn="b"/>
                      <a:r>
                        <a:rPr lang="fr-FR" sz="700" u="none" strike="noStrike">
                          <a:effectLst/>
                        </a:rPr>
                        <a:t>14</a:t>
                      </a:r>
                      <a:endParaRPr lang="fr-FR" sz="700" b="0" i="0" u="none" strike="noStrike">
                        <a:effectLst/>
                        <a:latin typeface="Arial"/>
                      </a:endParaRPr>
                    </a:p>
                  </a:txBody>
                  <a:tcPr marL="6974" marR="6974" marT="6974" marB="0" anchor="b"/>
                </a:tc>
                <a:tc>
                  <a:txBody>
                    <a:bodyPr/>
                    <a:lstStyle/>
                    <a:p>
                      <a:pPr algn="ctr" fontAlgn="b"/>
                      <a:r>
                        <a:rPr lang="fr-FR" sz="700" u="none" strike="noStrike">
                          <a:effectLst/>
                        </a:rPr>
                        <a:t>25</a:t>
                      </a:r>
                      <a:endParaRPr lang="fr-FR" sz="700" b="0" i="0" u="none" strike="noStrike">
                        <a:effectLst/>
                        <a:latin typeface="Arial"/>
                      </a:endParaRPr>
                    </a:p>
                  </a:txBody>
                  <a:tcPr marL="6974" marR="6974" marT="6974" marB="0" anchor="b"/>
                </a:tc>
                <a:tc>
                  <a:txBody>
                    <a:bodyPr/>
                    <a:lstStyle/>
                    <a:p>
                      <a:pPr algn="ctr" fontAlgn="b"/>
                      <a:r>
                        <a:rPr lang="fr-FR" sz="700" u="none" strike="noStrike">
                          <a:effectLst/>
                        </a:rPr>
                        <a:t>68</a:t>
                      </a:r>
                      <a:endParaRPr lang="fr-FR" sz="700" b="0" i="0" u="none" strike="noStrike">
                        <a:effectLst/>
                        <a:latin typeface="Arial"/>
                      </a:endParaRPr>
                    </a:p>
                  </a:txBody>
                  <a:tcPr marL="6974" marR="6974" marT="6974" marB="0" anchor="b"/>
                </a:tc>
                <a:tc>
                  <a:txBody>
                    <a:bodyPr/>
                    <a:lstStyle/>
                    <a:p>
                      <a:pPr algn="ctr" fontAlgn="b"/>
                      <a:r>
                        <a:rPr lang="fr-FR" sz="700" u="none" strike="noStrike">
                          <a:effectLst/>
                        </a:rPr>
                        <a:t>17.0</a:t>
                      </a:r>
                      <a:endParaRPr lang="fr-FR" sz="700" b="0" i="1" u="none" strike="noStrike">
                        <a:effectLst/>
                        <a:latin typeface="Arial"/>
                      </a:endParaRPr>
                    </a:p>
                  </a:txBody>
                  <a:tcPr marL="6974" marR="6974" marT="6974" marB="0" anchor="b"/>
                </a:tc>
                <a:tc>
                  <a:txBody>
                    <a:bodyPr/>
                    <a:lstStyle/>
                    <a:p>
                      <a:pPr algn="ctr" fontAlgn="b"/>
                      <a:r>
                        <a:rPr lang="fr-FR" sz="700" u="none" strike="noStrike">
                          <a:effectLst/>
                        </a:rPr>
                        <a:t>8.0</a:t>
                      </a:r>
                      <a:endParaRPr lang="fr-FR" sz="700" b="0" i="1" u="none" strike="noStrike">
                        <a:effectLst/>
                        <a:latin typeface="Arial"/>
                      </a:endParaRPr>
                    </a:p>
                  </a:txBody>
                  <a:tcPr marL="6974" marR="6974" marT="6974" marB="0" anchor="b"/>
                </a:tc>
                <a:tc>
                  <a:txBody>
                    <a:bodyPr/>
                    <a:lstStyle/>
                    <a:p>
                      <a:pPr algn="ctr" fontAlgn="b"/>
                      <a:r>
                        <a:rPr lang="fr-FR" sz="700" u="none" strike="noStrike">
                          <a:effectLst/>
                        </a:rPr>
                        <a:t>1.2</a:t>
                      </a:r>
                      <a:endParaRPr lang="fr-FR" sz="700" b="0" i="1" u="none" strike="noStrike">
                        <a:effectLst/>
                        <a:latin typeface="Arial"/>
                      </a:endParaRPr>
                    </a:p>
                  </a:txBody>
                  <a:tcPr marL="6974" marR="6974" marT="6974" marB="0" anchor="b"/>
                </a:tc>
                <a:tc>
                  <a:txBody>
                    <a:bodyPr/>
                    <a:lstStyle/>
                    <a:p>
                      <a:pPr algn="ctr" fontAlgn="b"/>
                      <a:r>
                        <a:rPr lang="fr-FR" sz="700" u="none" strike="noStrike">
                          <a:effectLst/>
                        </a:rPr>
                        <a:t>0.6</a:t>
                      </a:r>
                      <a:endParaRPr lang="fr-FR" sz="700" b="0" i="1" u="none" strike="noStrike">
                        <a:effectLst/>
                        <a:latin typeface="Arial"/>
                      </a:endParaRPr>
                    </a:p>
                  </a:txBody>
                  <a:tcPr marL="6974" marR="6974" marT="6974" marB="0" anchor="b"/>
                </a:tc>
                <a:extLst>
                  <a:ext uri="{0D108BD9-81ED-4DB2-BD59-A6C34878D82A}">
                    <a16:rowId xmlns="" xmlns:a16="http://schemas.microsoft.com/office/drawing/2014/main" val="10026"/>
                  </a:ext>
                </a:extLst>
              </a:tr>
              <a:tr h="147123">
                <a:tc>
                  <a:txBody>
                    <a:bodyPr/>
                    <a:lstStyle/>
                    <a:p>
                      <a:pPr algn="ctr" fontAlgn="b"/>
                      <a:r>
                        <a:rPr lang="fr-FR" sz="700" u="none" strike="noStrike">
                          <a:effectLst/>
                        </a:rPr>
                        <a:t>28</a:t>
                      </a:r>
                      <a:endParaRPr lang="fr-FR" sz="700" b="0" i="0" u="none" strike="noStrike">
                        <a:effectLst/>
                        <a:latin typeface="Arial"/>
                      </a:endParaRPr>
                    </a:p>
                  </a:txBody>
                  <a:tcPr marL="6974" marR="6974" marT="6974" marB="0" anchor="b"/>
                </a:tc>
                <a:tc>
                  <a:txBody>
                    <a:bodyPr/>
                    <a:lstStyle/>
                    <a:p>
                      <a:pPr algn="ctr" fontAlgn="b"/>
                      <a:r>
                        <a:rPr lang="fr-FR" sz="700" u="none" strike="noStrike">
                          <a:effectLst/>
                        </a:rPr>
                        <a:t>984</a:t>
                      </a:r>
                      <a:endParaRPr lang="fr-FR" sz="700" b="0" i="0" u="none" strike="noStrike">
                        <a:effectLst/>
                        <a:latin typeface="Arial"/>
                      </a:endParaRPr>
                    </a:p>
                  </a:txBody>
                  <a:tcPr marL="6974" marR="6974" marT="6974" marB="0" anchor="b"/>
                </a:tc>
                <a:tc>
                  <a:txBody>
                    <a:bodyPr/>
                    <a:lstStyle/>
                    <a:p>
                      <a:pPr algn="ctr" fontAlgn="b"/>
                      <a:r>
                        <a:rPr lang="fr-FR" sz="700" u="none" strike="noStrike">
                          <a:effectLst/>
                        </a:rPr>
                        <a:t>-</a:t>
                      </a:r>
                      <a:endParaRPr lang="fr-FR" sz="700" b="0" i="0" u="none" strike="noStrike">
                        <a:effectLst/>
                        <a:latin typeface="Arial"/>
                      </a:endParaRPr>
                    </a:p>
                  </a:txBody>
                  <a:tcPr marL="6974" marR="6974" marT="6974" marB="0" anchor="b"/>
                </a:tc>
                <a:tc>
                  <a:txBody>
                    <a:bodyPr/>
                    <a:lstStyle/>
                    <a:p>
                      <a:pPr algn="ctr" fontAlgn="b"/>
                      <a:r>
                        <a:rPr lang="fr-FR" sz="700" u="none" strike="noStrike">
                          <a:effectLst/>
                        </a:rPr>
                        <a:t>1 014</a:t>
                      </a:r>
                      <a:endParaRPr lang="fr-FR" sz="700" b="0" i="0" u="none" strike="noStrike">
                        <a:effectLst/>
                        <a:latin typeface="Arial"/>
                      </a:endParaRPr>
                    </a:p>
                  </a:txBody>
                  <a:tcPr marL="6974" marR="6974" marT="6974" marB="0" anchor="b"/>
                </a:tc>
                <a:tc>
                  <a:txBody>
                    <a:bodyPr/>
                    <a:lstStyle/>
                    <a:p>
                      <a:pPr algn="ctr" fontAlgn="b"/>
                      <a:r>
                        <a:rPr lang="fr-FR" sz="700" u="none" strike="noStrike">
                          <a:effectLst/>
                        </a:rPr>
                        <a:t>30</a:t>
                      </a:r>
                      <a:endParaRPr lang="fr-FR" sz="700" b="0" i="0" u="none" strike="noStrike">
                        <a:effectLst/>
                        <a:latin typeface="Arial"/>
                      </a:endParaRPr>
                    </a:p>
                  </a:txBody>
                  <a:tcPr marL="6974" marR="6974" marT="6974" marB="0" anchor="b"/>
                </a:tc>
                <a:tc>
                  <a:txBody>
                    <a:bodyPr/>
                    <a:lstStyle/>
                    <a:p>
                      <a:pPr algn="ctr" fontAlgn="b"/>
                      <a:r>
                        <a:rPr lang="fr-FR" sz="700" u="none" strike="noStrike">
                          <a:effectLst/>
                        </a:rPr>
                        <a:t>80</a:t>
                      </a:r>
                      <a:endParaRPr lang="fr-FR" sz="700" b="0" i="0" u="none" strike="noStrike">
                        <a:effectLst/>
                        <a:latin typeface="Arial"/>
                      </a:endParaRPr>
                    </a:p>
                  </a:txBody>
                  <a:tcPr marL="6974" marR="6974" marT="6974" marB="0" anchor="b"/>
                </a:tc>
                <a:tc>
                  <a:txBody>
                    <a:bodyPr/>
                    <a:lstStyle/>
                    <a:p>
                      <a:pPr algn="ctr" fontAlgn="b"/>
                      <a:r>
                        <a:rPr lang="fr-FR" sz="700" u="none" strike="noStrike">
                          <a:effectLst/>
                        </a:rPr>
                        <a:t>70</a:t>
                      </a:r>
                      <a:endParaRPr lang="fr-FR" sz="700" b="0" i="0" u="none" strike="noStrike">
                        <a:effectLst/>
                        <a:latin typeface="Arial"/>
                      </a:endParaRPr>
                    </a:p>
                  </a:txBody>
                  <a:tcPr marL="6974" marR="6974" marT="6974" marB="0" anchor="b"/>
                </a:tc>
                <a:tc>
                  <a:txBody>
                    <a:bodyPr/>
                    <a:lstStyle/>
                    <a:p>
                      <a:pPr algn="ctr" fontAlgn="b"/>
                      <a:r>
                        <a:rPr lang="fr-FR" sz="700" u="none" strike="noStrike">
                          <a:effectLst/>
                        </a:rPr>
                        <a:t>55.8</a:t>
                      </a:r>
                      <a:endParaRPr lang="fr-FR" sz="700" b="0" i="1" u="none" strike="noStrike">
                        <a:effectLst/>
                        <a:latin typeface="Arial"/>
                      </a:endParaRPr>
                    </a:p>
                  </a:txBody>
                  <a:tcPr marL="6974" marR="6974" marT="6974" marB="0" anchor="b"/>
                </a:tc>
                <a:tc>
                  <a:txBody>
                    <a:bodyPr/>
                    <a:lstStyle/>
                    <a:p>
                      <a:pPr algn="ctr" fontAlgn="b"/>
                      <a:r>
                        <a:rPr lang="fr-FR" sz="700" u="none" strike="noStrike">
                          <a:effectLst/>
                        </a:rPr>
                        <a:t>23.9</a:t>
                      </a:r>
                      <a:endParaRPr lang="fr-FR" sz="700" b="0" i="1" u="none" strike="noStrike">
                        <a:effectLst/>
                        <a:latin typeface="Arial"/>
                      </a:endParaRPr>
                    </a:p>
                  </a:txBody>
                  <a:tcPr marL="6974" marR="6974" marT="6974" marB="0" anchor="b"/>
                </a:tc>
                <a:tc>
                  <a:txBody>
                    <a:bodyPr/>
                    <a:lstStyle/>
                    <a:p>
                      <a:pPr algn="ctr" fontAlgn="b"/>
                      <a:r>
                        <a:rPr lang="fr-FR" sz="700" u="none" strike="noStrike">
                          <a:effectLst/>
                        </a:rPr>
                        <a:t>1.9</a:t>
                      </a:r>
                      <a:endParaRPr lang="fr-FR" sz="700" b="0" i="1" u="none" strike="noStrike">
                        <a:effectLst/>
                        <a:latin typeface="Arial"/>
                      </a:endParaRPr>
                    </a:p>
                  </a:txBody>
                  <a:tcPr marL="6974" marR="6974" marT="6974" marB="0" anchor="b"/>
                </a:tc>
                <a:tc>
                  <a:txBody>
                    <a:bodyPr/>
                    <a:lstStyle/>
                    <a:p>
                      <a:pPr algn="ctr" fontAlgn="b"/>
                      <a:r>
                        <a:rPr lang="fr-FR" sz="700" u="none" strike="noStrike">
                          <a:effectLst/>
                        </a:rPr>
                        <a:t>0.8</a:t>
                      </a:r>
                      <a:endParaRPr lang="fr-FR" sz="700" b="0" i="1" u="none" strike="noStrike">
                        <a:effectLst/>
                        <a:latin typeface="Arial"/>
                      </a:endParaRPr>
                    </a:p>
                  </a:txBody>
                  <a:tcPr marL="6974" marR="6974" marT="6974" marB="0" anchor="b"/>
                </a:tc>
                <a:extLst>
                  <a:ext uri="{0D108BD9-81ED-4DB2-BD59-A6C34878D82A}">
                    <a16:rowId xmlns="" xmlns:a16="http://schemas.microsoft.com/office/drawing/2014/main" val="10027"/>
                  </a:ext>
                </a:extLst>
              </a:tr>
              <a:tr h="147123">
                <a:tc>
                  <a:txBody>
                    <a:bodyPr/>
                    <a:lstStyle/>
                    <a:p>
                      <a:pPr algn="ctr" fontAlgn="b"/>
                      <a:r>
                        <a:rPr lang="fr-FR" sz="700" u="none" strike="noStrike">
                          <a:effectLst/>
                        </a:rPr>
                        <a:t>29</a:t>
                      </a:r>
                      <a:endParaRPr lang="fr-FR" sz="700" b="0" i="0" u="none" strike="noStrike">
                        <a:effectLst/>
                        <a:latin typeface="Arial"/>
                      </a:endParaRPr>
                    </a:p>
                  </a:txBody>
                  <a:tcPr marL="6974" marR="6974" marT="6974" marB="0" anchor="b"/>
                </a:tc>
                <a:tc>
                  <a:txBody>
                    <a:bodyPr/>
                    <a:lstStyle/>
                    <a:p>
                      <a:pPr algn="ctr" fontAlgn="b"/>
                      <a:r>
                        <a:rPr lang="fr-FR" sz="700" u="none" strike="noStrike">
                          <a:effectLst/>
                        </a:rPr>
                        <a:t>1 014</a:t>
                      </a:r>
                      <a:endParaRPr lang="fr-FR" sz="700" b="0" i="0" u="none" strike="noStrike">
                        <a:effectLst/>
                        <a:latin typeface="Arial"/>
                      </a:endParaRPr>
                    </a:p>
                  </a:txBody>
                  <a:tcPr marL="6974" marR="6974" marT="6974" marB="0" anchor="b"/>
                </a:tc>
                <a:tc>
                  <a:txBody>
                    <a:bodyPr/>
                    <a:lstStyle/>
                    <a:p>
                      <a:pPr algn="ctr" fontAlgn="b"/>
                      <a:r>
                        <a:rPr lang="fr-FR" sz="700" u="none" strike="noStrike">
                          <a:effectLst/>
                        </a:rPr>
                        <a:t>-</a:t>
                      </a:r>
                      <a:endParaRPr lang="fr-FR" sz="700" b="0" i="0" u="none" strike="noStrike">
                        <a:effectLst/>
                        <a:latin typeface="Arial"/>
                      </a:endParaRPr>
                    </a:p>
                  </a:txBody>
                  <a:tcPr marL="6974" marR="6974" marT="6974" marB="0" anchor="b"/>
                </a:tc>
                <a:tc>
                  <a:txBody>
                    <a:bodyPr/>
                    <a:lstStyle/>
                    <a:p>
                      <a:pPr algn="ctr" fontAlgn="b"/>
                      <a:r>
                        <a:rPr lang="fr-FR" sz="700" u="none" strike="noStrike">
                          <a:effectLst/>
                        </a:rPr>
                        <a:t>1 032</a:t>
                      </a:r>
                      <a:endParaRPr lang="fr-FR" sz="700" b="0" i="0" u="none" strike="noStrike">
                        <a:effectLst/>
                        <a:latin typeface="Arial"/>
                      </a:endParaRPr>
                    </a:p>
                  </a:txBody>
                  <a:tcPr marL="6974" marR="6974" marT="6974" marB="0" anchor="b"/>
                </a:tc>
                <a:tc>
                  <a:txBody>
                    <a:bodyPr/>
                    <a:lstStyle/>
                    <a:p>
                      <a:pPr algn="ctr" fontAlgn="b"/>
                      <a:r>
                        <a:rPr lang="fr-FR" sz="700" u="none" strike="noStrike">
                          <a:effectLst/>
                        </a:rPr>
                        <a:t>18</a:t>
                      </a:r>
                      <a:endParaRPr lang="fr-FR" sz="700" b="0" i="0" u="none" strike="noStrike">
                        <a:effectLst/>
                        <a:latin typeface="Arial"/>
                      </a:endParaRPr>
                    </a:p>
                  </a:txBody>
                  <a:tcPr marL="6974" marR="6974" marT="6974" marB="0" anchor="b"/>
                </a:tc>
                <a:tc>
                  <a:txBody>
                    <a:bodyPr/>
                    <a:lstStyle/>
                    <a:p>
                      <a:pPr algn="ctr" fontAlgn="b"/>
                      <a:r>
                        <a:rPr lang="fr-FR" sz="700" u="none" strike="noStrike">
                          <a:effectLst/>
                        </a:rPr>
                        <a:t>43</a:t>
                      </a:r>
                      <a:endParaRPr lang="fr-FR" sz="700" b="0" i="0" u="none" strike="noStrike">
                        <a:effectLst/>
                        <a:latin typeface="Arial"/>
                      </a:endParaRPr>
                    </a:p>
                  </a:txBody>
                  <a:tcPr marL="6974" marR="6974" marT="6974" marB="0" anchor="b"/>
                </a:tc>
                <a:tc>
                  <a:txBody>
                    <a:bodyPr/>
                    <a:lstStyle/>
                    <a:p>
                      <a:pPr algn="ctr" fontAlgn="b"/>
                      <a:r>
                        <a:rPr lang="fr-FR" sz="700" u="none" strike="noStrike">
                          <a:effectLst/>
                        </a:rPr>
                        <a:t>74</a:t>
                      </a:r>
                      <a:endParaRPr lang="fr-FR" sz="700" b="0" i="0" u="none" strike="noStrike">
                        <a:effectLst/>
                        <a:latin typeface="Arial"/>
                      </a:endParaRPr>
                    </a:p>
                  </a:txBody>
                  <a:tcPr marL="6974" marR="6974" marT="6974" marB="0" anchor="b"/>
                </a:tc>
                <a:tc>
                  <a:txBody>
                    <a:bodyPr/>
                    <a:lstStyle/>
                    <a:p>
                      <a:pPr algn="ctr" fontAlgn="b"/>
                      <a:r>
                        <a:rPr lang="fr-FR" sz="700" u="none" strike="noStrike">
                          <a:effectLst/>
                        </a:rPr>
                        <a:t>31.7</a:t>
                      </a:r>
                      <a:endParaRPr lang="fr-FR" sz="700" b="0" i="1" u="none" strike="noStrike">
                        <a:effectLst/>
                        <a:latin typeface="Arial"/>
                      </a:endParaRPr>
                    </a:p>
                  </a:txBody>
                  <a:tcPr marL="6974" marR="6974" marT="6974" marB="0" anchor="b"/>
                </a:tc>
                <a:tc>
                  <a:txBody>
                    <a:bodyPr/>
                    <a:lstStyle/>
                    <a:p>
                      <a:pPr algn="ctr" fontAlgn="b"/>
                      <a:r>
                        <a:rPr lang="fr-FR" sz="700" u="none" strike="noStrike">
                          <a:effectLst/>
                        </a:rPr>
                        <a:t>11.1</a:t>
                      </a:r>
                      <a:endParaRPr lang="fr-FR" sz="700" b="0" i="1" u="none" strike="noStrike">
                        <a:effectLst/>
                        <a:latin typeface="Arial"/>
                      </a:endParaRPr>
                    </a:p>
                  </a:txBody>
                  <a:tcPr marL="6974" marR="6974" marT="6974" marB="0" anchor="b"/>
                </a:tc>
                <a:tc>
                  <a:txBody>
                    <a:bodyPr/>
                    <a:lstStyle/>
                    <a:p>
                      <a:pPr algn="ctr" fontAlgn="b"/>
                      <a:r>
                        <a:rPr lang="fr-FR" sz="700" u="none" strike="noStrike">
                          <a:effectLst/>
                        </a:rPr>
                        <a:t>1.8</a:t>
                      </a:r>
                      <a:endParaRPr lang="fr-FR" sz="700" b="0" i="1" u="none" strike="noStrike">
                        <a:effectLst/>
                        <a:latin typeface="Arial"/>
                      </a:endParaRPr>
                    </a:p>
                  </a:txBody>
                  <a:tcPr marL="6974" marR="6974" marT="6974" marB="0" anchor="b"/>
                </a:tc>
                <a:tc>
                  <a:txBody>
                    <a:bodyPr/>
                    <a:lstStyle/>
                    <a:p>
                      <a:pPr algn="ctr" fontAlgn="b"/>
                      <a:r>
                        <a:rPr lang="fr-FR" sz="700" u="none" strike="noStrike">
                          <a:effectLst/>
                        </a:rPr>
                        <a:t>0.6</a:t>
                      </a:r>
                      <a:endParaRPr lang="fr-FR" sz="700" b="0" i="1" u="none" strike="noStrike">
                        <a:effectLst/>
                        <a:latin typeface="Arial"/>
                      </a:endParaRPr>
                    </a:p>
                  </a:txBody>
                  <a:tcPr marL="6974" marR="6974" marT="6974" marB="0" anchor="b"/>
                </a:tc>
                <a:extLst>
                  <a:ext uri="{0D108BD9-81ED-4DB2-BD59-A6C34878D82A}">
                    <a16:rowId xmlns="" xmlns:a16="http://schemas.microsoft.com/office/drawing/2014/main" val="10028"/>
                  </a:ext>
                </a:extLst>
              </a:tr>
              <a:tr h="147123">
                <a:tc>
                  <a:txBody>
                    <a:bodyPr/>
                    <a:lstStyle/>
                    <a:p>
                      <a:pPr algn="ctr" fontAlgn="b"/>
                      <a:r>
                        <a:rPr lang="fr-FR" sz="700" u="none" strike="noStrike">
                          <a:effectLst/>
                        </a:rPr>
                        <a:t>30</a:t>
                      </a:r>
                      <a:endParaRPr lang="fr-FR" sz="700" b="0" i="0" u="none" strike="noStrike">
                        <a:effectLst/>
                        <a:latin typeface="Arial"/>
                      </a:endParaRPr>
                    </a:p>
                  </a:txBody>
                  <a:tcPr marL="6974" marR="6974" marT="6974" marB="0" anchor="b"/>
                </a:tc>
                <a:tc>
                  <a:txBody>
                    <a:bodyPr/>
                    <a:lstStyle/>
                    <a:p>
                      <a:pPr algn="ctr" fontAlgn="b"/>
                      <a:r>
                        <a:rPr lang="fr-FR" sz="700" u="none" strike="noStrike">
                          <a:effectLst/>
                        </a:rPr>
                        <a:t>1 032</a:t>
                      </a:r>
                      <a:endParaRPr lang="fr-FR" sz="700" b="0" i="0" u="none" strike="noStrike">
                        <a:effectLst/>
                        <a:latin typeface="Arial"/>
                      </a:endParaRPr>
                    </a:p>
                  </a:txBody>
                  <a:tcPr marL="6974" marR="6974" marT="6974" marB="0" anchor="b"/>
                </a:tc>
                <a:tc>
                  <a:txBody>
                    <a:bodyPr/>
                    <a:lstStyle/>
                    <a:p>
                      <a:pPr algn="ctr" fontAlgn="b"/>
                      <a:r>
                        <a:rPr lang="fr-FR" sz="700" u="none" strike="noStrike">
                          <a:effectLst/>
                        </a:rPr>
                        <a:t>-</a:t>
                      </a:r>
                      <a:endParaRPr lang="fr-FR" sz="700" b="0" i="0" u="none" strike="noStrike">
                        <a:effectLst/>
                        <a:latin typeface="Arial"/>
                      </a:endParaRPr>
                    </a:p>
                  </a:txBody>
                  <a:tcPr marL="6974" marR="6974" marT="6974" marB="0" anchor="b"/>
                </a:tc>
                <a:tc>
                  <a:txBody>
                    <a:bodyPr/>
                    <a:lstStyle/>
                    <a:p>
                      <a:pPr algn="ctr" fontAlgn="b"/>
                      <a:r>
                        <a:rPr lang="fr-FR" sz="700" u="none" strike="noStrike">
                          <a:effectLst/>
                        </a:rPr>
                        <a:t>1 064</a:t>
                      </a:r>
                      <a:endParaRPr lang="fr-FR" sz="700" b="0" i="0" u="none" strike="noStrike">
                        <a:effectLst/>
                        <a:latin typeface="Arial"/>
                      </a:endParaRPr>
                    </a:p>
                  </a:txBody>
                  <a:tcPr marL="6974" marR="6974" marT="6974" marB="0" anchor="b"/>
                </a:tc>
                <a:tc>
                  <a:txBody>
                    <a:bodyPr/>
                    <a:lstStyle/>
                    <a:p>
                      <a:pPr algn="ctr" fontAlgn="b"/>
                      <a:r>
                        <a:rPr lang="fr-FR" sz="700" u="none" strike="noStrike">
                          <a:effectLst/>
                        </a:rPr>
                        <a:t>32</a:t>
                      </a:r>
                      <a:endParaRPr lang="fr-FR" sz="700" b="0" i="0" u="none" strike="noStrike">
                        <a:effectLst/>
                        <a:latin typeface="Arial"/>
                      </a:endParaRPr>
                    </a:p>
                  </a:txBody>
                  <a:tcPr marL="6974" marR="6974" marT="6974" marB="0" anchor="b"/>
                </a:tc>
                <a:tc>
                  <a:txBody>
                    <a:bodyPr/>
                    <a:lstStyle/>
                    <a:p>
                      <a:pPr algn="ctr" fontAlgn="b"/>
                      <a:r>
                        <a:rPr lang="fr-FR" sz="700" u="none" strike="noStrike">
                          <a:effectLst/>
                        </a:rPr>
                        <a:t>24</a:t>
                      </a:r>
                      <a:endParaRPr lang="fr-FR" sz="700" b="0" i="0" u="none" strike="noStrike">
                        <a:effectLst/>
                        <a:latin typeface="Arial"/>
                      </a:endParaRPr>
                    </a:p>
                  </a:txBody>
                  <a:tcPr marL="6974" marR="6974" marT="6974" marB="0" anchor="b"/>
                </a:tc>
                <a:tc>
                  <a:txBody>
                    <a:bodyPr/>
                    <a:lstStyle/>
                    <a:p>
                      <a:pPr algn="ctr" fontAlgn="b"/>
                      <a:r>
                        <a:rPr lang="fr-FR" sz="700" u="none" strike="noStrike">
                          <a:effectLst/>
                        </a:rPr>
                        <a:t>63</a:t>
                      </a:r>
                      <a:endParaRPr lang="fr-FR" sz="700" b="0" i="0" u="none" strike="noStrike">
                        <a:effectLst/>
                        <a:latin typeface="Arial"/>
                      </a:endParaRPr>
                    </a:p>
                  </a:txBody>
                  <a:tcPr marL="6974" marR="6974" marT="6974" marB="0" anchor="b"/>
                </a:tc>
                <a:tc>
                  <a:txBody>
                    <a:bodyPr/>
                    <a:lstStyle/>
                    <a:p>
                      <a:pPr algn="ctr" fontAlgn="b"/>
                      <a:r>
                        <a:rPr lang="fr-FR" sz="700" u="none" strike="noStrike">
                          <a:effectLst/>
                        </a:rPr>
                        <a:t>14.9</a:t>
                      </a:r>
                      <a:endParaRPr lang="fr-FR" sz="700" b="0" i="1" u="none" strike="noStrike">
                        <a:effectLst/>
                        <a:latin typeface="Arial"/>
                      </a:endParaRPr>
                    </a:p>
                  </a:txBody>
                  <a:tcPr marL="6974" marR="6974" marT="6974" marB="0" anchor="b"/>
                </a:tc>
                <a:tc>
                  <a:txBody>
                    <a:bodyPr/>
                    <a:lstStyle/>
                    <a:p>
                      <a:pPr algn="ctr" fontAlgn="b"/>
                      <a:r>
                        <a:rPr lang="fr-FR" sz="700" u="none" strike="noStrike">
                          <a:effectLst/>
                        </a:rPr>
                        <a:t>8.8</a:t>
                      </a:r>
                      <a:endParaRPr lang="fr-FR" sz="700" b="0" i="1" u="none" strike="noStrike">
                        <a:effectLst/>
                        <a:latin typeface="Arial"/>
                      </a:endParaRPr>
                    </a:p>
                  </a:txBody>
                  <a:tcPr marL="6974" marR="6974" marT="6974" marB="0" anchor="b"/>
                </a:tc>
                <a:tc>
                  <a:txBody>
                    <a:bodyPr/>
                    <a:lstStyle/>
                    <a:p>
                      <a:pPr algn="ctr" fontAlgn="b"/>
                      <a:r>
                        <a:rPr lang="fr-FR" sz="700" u="none" strike="noStrike">
                          <a:effectLst/>
                        </a:rPr>
                        <a:t>0.5</a:t>
                      </a:r>
                      <a:endParaRPr lang="fr-FR" sz="700" b="0" i="1" u="none" strike="noStrike">
                        <a:effectLst/>
                        <a:latin typeface="Arial"/>
                      </a:endParaRPr>
                    </a:p>
                  </a:txBody>
                  <a:tcPr marL="6974" marR="6974" marT="6974" marB="0" anchor="b"/>
                </a:tc>
                <a:tc>
                  <a:txBody>
                    <a:bodyPr/>
                    <a:lstStyle/>
                    <a:p>
                      <a:pPr algn="ctr" fontAlgn="b"/>
                      <a:r>
                        <a:rPr lang="fr-FR" sz="700" u="none" strike="noStrike">
                          <a:effectLst/>
                        </a:rPr>
                        <a:t>0.3</a:t>
                      </a:r>
                      <a:endParaRPr lang="fr-FR" sz="700" b="0" i="1" u="none" strike="noStrike">
                        <a:effectLst/>
                        <a:latin typeface="Arial"/>
                      </a:endParaRPr>
                    </a:p>
                  </a:txBody>
                  <a:tcPr marL="6974" marR="6974" marT="6974" marB="0" anchor="b"/>
                </a:tc>
                <a:extLst>
                  <a:ext uri="{0D108BD9-81ED-4DB2-BD59-A6C34878D82A}">
                    <a16:rowId xmlns="" xmlns:a16="http://schemas.microsoft.com/office/drawing/2014/main" val="10029"/>
                  </a:ext>
                </a:extLst>
              </a:tr>
              <a:tr h="147123">
                <a:tc>
                  <a:txBody>
                    <a:bodyPr/>
                    <a:lstStyle/>
                    <a:p>
                      <a:pPr algn="ctr" fontAlgn="b"/>
                      <a:r>
                        <a:rPr lang="fr-FR" sz="700" u="none" strike="noStrike">
                          <a:effectLst/>
                        </a:rPr>
                        <a:t>31</a:t>
                      </a:r>
                      <a:endParaRPr lang="fr-FR" sz="700" b="0" i="0" u="none" strike="noStrike">
                        <a:effectLst/>
                        <a:latin typeface="Arial"/>
                      </a:endParaRPr>
                    </a:p>
                  </a:txBody>
                  <a:tcPr marL="6974" marR="6974" marT="6974" marB="0" anchor="b"/>
                </a:tc>
                <a:tc>
                  <a:txBody>
                    <a:bodyPr/>
                    <a:lstStyle/>
                    <a:p>
                      <a:pPr algn="ctr" fontAlgn="b"/>
                      <a:r>
                        <a:rPr lang="fr-FR" sz="700" u="none" strike="noStrike">
                          <a:effectLst/>
                        </a:rPr>
                        <a:t>1 064</a:t>
                      </a:r>
                      <a:endParaRPr lang="fr-FR" sz="700" b="0" i="0" u="none" strike="noStrike">
                        <a:effectLst/>
                        <a:latin typeface="Arial"/>
                      </a:endParaRPr>
                    </a:p>
                  </a:txBody>
                  <a:tcPr marL="6974" marR="6974" marT="6974" marB="0" anchor="b"/>
                </a:tc>
                <a:tc>
                  <a:txBody>
                    <a:bodyPr/>
                    <a:lstStyle/>
                    <a:p>
                      <a:pPr algn="ctr" fontAlgn="b"/>
                      <a:r>
                        <a:rPr lang="fr-FR" sz="700" u="none" strike="noStrike">
                          <a:effectLst/>
                        </a:rPr>
                        <a:t>-</a:t>
                      </a:r>
                      <a:endParaRPr lang="fr-FR" sz="700" b="0" i="0" u="none" strike="noStrike">
                        <a:effectLst/>
                        <a:latin typeface="Arial"/>
                      </a:endParaRPr>
                    </a:p>
                  </a:txBody>
                  <a:tcPr marL="6974" marR="6974" marT="6974" marB="0" anchor="b"/>
                </a:tc>
                <a:tc>
                  <a:txBody>
                    <a:bodyPr/>
                    <a:lstStyle/>
                    <a:p>
                      <a:pPr algn="ctr" fontAlgn="b"/>
                      <a:r>
                        <a:rPr lang="fr-FR" sz="700" u="none" strike="noStrike">
                          <a:effectLst/>
                        </a:rPr>
                        <a:t>1 086</a:t>
                      </a:r>
                      <a:endParaRPr lang="fr-FR" sz="700" b="0" i="0" u="none" strike="noStrike">
                        <a:effectLst/>
                        <a:latin typeface="Arial"/>
                      </a:endParaRPr>
                    </a:p>
                  </a:txBody>
                  <a:tcPr marL="6974" marR="6974" marT="6974" marB="0" anchor="b"/>
                </a:tc>
                <a:tc>
                  <a:txBody>
                    <a:bodyPr/>
                    <a:lstStyle/>
                    <a:p>
                      <a:pPr algn="ctr" fontAlgn="b"/>
                      <a:r>
                        <a:rPr lang="fr-FR" sz="700" u="none" strike="noStrike">
                          <a:effectLst/>
                        </a:rPr>
                        <a:t>22</a:t>
                      </a:r>
                      <a:endParaRPr lang="fr-FR" sz="700" b="0" i="0" u="none" strike="noStrike">
                        <a:effectLst/>
                        <a:latin typeface="Arial"/>
                      </a:endParaRPr>
                    </a:p>
                  </a:txBody>
                  <a:tcPr marL="6974" marR="6974" marT="6974" marB="0" anchor="b"/>
                </a:tc>
                <a:tc>
                  <a:txBody>
                    <a:bodyPr/>
                    <a:lstStyle/>
                    <a:p>
                      <a:pPr algn="ctr" fontAlgn="b"/>
                      <a:r>
                        <a:rPr lang="fr-FR" sz="700" u="none" strike="noStrike">
                          <a:effectLst/>
                        </a:rPr>
                        <a:t>70</a:t>
                      </a:r>
                      <a:endParaRPr lang="fr-FR" sz="700" b="0" i="0" u="none" strike="noStrike">
                        <a:effectLst/>
                        <a:latin typeface="Arial"/>
                      </a:endParaRPr>
                    </a:p>
                  </a:txBody>
                  <a:tcPr marL="6974" marR="6974" marT="6974" marB="0" anchor="b"/>
                </a:tc>
                <a:tc>
                  <a:txBody>
                    <a:bodyPr/>
                    <a:lstStyle/>
                    <a:p>
                      <a:pPr algn="ctr" fontAlgn="b"/>
                      <a:r>
                        <a:rPr lang="fr-FR" sz="700" u="none" strike="noStrike">
                          <a:effectLst/>
                        </a:rPr>
                        <a:t>88</a:t>
                      </a:r>
                      <a:endParaRPr lang="fr-FR" sz="700" b="0" i="0" u="none" strike="noStrike">
                        <a:effectLst/>
                        <a:latin typeface="Arial"/>
                      </a:endParaRPr>
                    </a:p>
                  </a:txBody>
                  <a:tcPr marL="6974" marR="6974" marT="6974" marB="0" anchor="b"/>
                </a:tc>
                <a:tc>
                  <a:txBody>
                    <a:bodyPr/>
                    <a:lstStyle/>
                    <a:p>
                      <a:pPr algn="ctr" fontAlgn="b"/>
                      <a:r>
                        <a:rPr lang="fr-FR" sz="700" u="none" strike="noStrike">
                          <a:effectLst/>
                        </a:rPr>
                        <a:t>61.7</a:t>
                      </a:r>
                      <a:endParaRPr lang="fr-FR" sz="700" b="0" i="1" u="none" strike="noStrike">
                        <a:effectLst/>
                        <a:latin typeface="Arial"/>
                      </a:endParaRPr>
                    </a:p>
                  </a:txBody>
                  <a:tcPr marL="6974" marR="6974" marT="6974" marB="0" anchor="b"/>
                </a:tc>
                <a:tc>
                  <a:txBody>
                    <a:bodyPr/>
                    <a:lstStyle/>
                    <a:p>
                      <a:pPr algn="ctr" fontAlgn="b"/>
                      <a:r>
                        <a:rPr lang="fr-FR" sz="700" u="none" strike="noStrike">
                          <a:effectLst/>
                        </a:rPr>
                        <a:t>8.4</a:t>
                      </a:r>
                      <a:endParaRPr lang="fr-FR" sz="700" b="0" i="1" u="none" strike="noStrike">
                        <a:effectLst/>
                        <a:latin typeface="Arial"/>
                      </a:endParaRPr>
                    </a:p>
                  </a:txBody>
                  <a:tcPr marL="6974" marR="6974" marT="6974" marB="0" anchor="b"/>
                </a:tc>
                <a:tc>
                  <a:txBody>
                    <a:bodyPr/>
                    <a:lstStyle/>
                    <a:p>
                      <a:pPr algn="ctr" fontAlgn="b"/>
                      <a:r>
                        <a:rPr lang="fr-FR" sz="700" u="none" strike="noStrike">
                          <a:effectLst/>
                        </a:rPr>
                        <a:t>2.8</a:t>
                      </a:r>
                      <a:endParaRPr lang="fr-FR" sz="700" b="0" i="1" u="none" strike="noStrike">
                        <a:effectLst/>
                        <a:latin typeface="Arial"/>
                      </a:endParaRPr>
                    </a:p>
                  </a:txBody>
                  <a:tcPr marL="6974" marR="6974" marT="6974" marB="0" anchor="b"/>
                </a:tc>
                <a:tc>
                  <a:txBody>
                    <a:bodyPr/>
                    <a:lstStyle/>
                    <a:p>
                      <a:pPr algn="ctr" fontAlgn="b"/>
                      <a:r>
                        <a:rPr lang="fr-FR" sz="700" u="none" strike="noStrike">
                          <a:effectLst/>
                        </a:rPr>
                        <a:t>0.4</a:t>
                      </a:r>
                      <a:endParaRPr lang="fr-FR" sz="700" b="0" i="1" u="none" strike="noStrike">
                        <a:effectLst/>
                        <a:latin typeface="Arial"/>
                      </a:endParaRPr>
                    </a:p>
                  </a:txBody>
                  <a:tcPr marL="6974" marR="6974" marT="6974" marB="0" anchor="b"/>
                </a:tc>
                <a:extLst>
                  <a:ext uri="{0D108BD9-81ED-4DB2-BD59-A6C34878D82A}">
                    <a16:rowId xmlns="" xmlns:a16="http://schemas.microsoft.com/office/drawing/2014/main" val="10030"/>
                  </a:ext>
                </a:extLst>
              </a:tr>
              <a:tr h="147123">
                <a:tc>
                  <a:txBody>
                    <a:bodyPr/>
                    <a:lstStyle/>
                    <a:p>
                      <a:pPr algn="ctr" fontAlgn="b"/>
                      <a:r>
                        <a:rPr lang="fr-FR" sz="700" u="none" strike="noStrike">
                          <a:effectLst/>
                        </a:rPr>
                        <a:t>32</a:t>
                      </a:r>
                      <a:endParaRPr lang="fr-FR" sz="700" b="0" i="0" u="none" strike="noStrike">
                        <a:effectLst/>
                        <a:latin typeface="Arial"/>
                      </a:endParaRPr>
                    </a:p>
                  </a:txBody>
                  <a:tcPr marL="6974" marR="6974" marT="6974" marB="0" anchor="b"/>
                </a:tc>
                <a:tc>
                  <a:txBody>
                    <a:bodyPr/>
                    <a:lstStyle/>
                    <a:p>
                      <a:pPr algn="ctr" fontAlgn="b"/>
                      <a:r>
                        <a:rPr lang="fr-FR" sz="700" u="none" strike="noStrike">
                          <a:effectLst/>
                        </a:rPr>
                        <a:t>1 086</a:t>
                      </a:r>
                      <a:endParaRPr lang="fr-FR" sz="700" b="0" i="0" u="none" strike="noStrike">
                        <a:effectLst/>
                        <a:latin typeface="Arial"/>
                      </a:endParaRPr>
                    </a:p>
                  </a:txBody>
                  <a:tcPr marL="6974" marR="6974" marT="6974" marB="0" anchor="b"/>
                </a:tc>
                <a:tc>
                  <a:txBody>
                    <a:bodyPr/>
                    <a:lstStyle/>
                    <a:p>
                      <a:pPr algn="ctr" fontAlgn="b"/>
                      <a:r>
                        <a:rPr lang="fr-FR" sz="700" u="none" strike="noStrike">
                          <a:effectLst/>
                        </a:rPr>
                        <a:t>-</a:t>
                      </a:r>
                      <a:endParaRPr lang="fr-FR" sz="700" b="0" i="0" u="none" strike="noStrike">
                        <a:effectLst/>
                        <a:latin typeface="Arial"/>
                      </a:endParaRPr>
                    </a:p>
                  </a:txBody>
                  <a:tcPr marL="6974" marR="6974" marT="6974" marB="0" anchor="b"/>
                </a:tc>
                <a:tc>
                  <a:txBody>
                    <a:bodyPr/>
                    <a:lstStyle/>
                    <a:p>
                      <a:pPr algn="ctr" fontAlgn="b"/>
                      <a:r>
                        <a:rPr lang="fr-FR" sz="700" u="none" strike="noStrike">
                          <a:effectLst/>
                        </a:rPr>
                        <a:t>1 102</a:t>
                      </a:r>
                      <a:endParaRPr lang="fr-FR" sz="700" b="0" i="0" u="none" strike="noStrike">
                        <a:effectLst/>
                        <a:latin typeface="Arial"/>
                      </a:endParaRPr>
                    </a:p>
                  </a:txBody>
                  <a:tcPr marL="6974" marR="6974" marT="6974" marB="0" anchor="b"/>
                </a:tc>
                <a:tc>
                  <a:txBody>
                    <a:bodyPr/>
                    <a:lstStyle/>
                    <a:p>
                      <a:pPr algn="ctr" fontAlgn="b"/>
                      <a:r>
                        <a:rPr lang="fr-FR" sz="700" u="none" strike="noStrike">
                          <a:effectLst/>
                        </a:rPr>
                        <a:t>16</a:t>
                      </a:r>
                      <a:endParaRPr lang="fr-FR" sz="700" b="0" i="0" u="none" strike="noStrike">
                        <a:effectLst/>
                        <a:latin typeface="Arial"/>
                      </a:endParaRPr>
                    </a:p>
                  </a:txBody>
                  <a:tcPr marL="6974" marR="6974" marT="6974" marB="0" anchor="b"/>
                </a:tc>
                <a:tc>
                  <a:txBody>
                    <a:bodyPr/>
                    <a:lstStyle/>
                    <a:p>
                      <a:pPr algn="ctr" fontAlgn="b"/>
                      <a:r>
                        <a:rPr lang="fr-FR" sz="700" u="none" strike="noStrike">
                          <a:effectLst/>
                        </a:rPr>
                        <a:t>17</a:t>
                      </a:r>
                      <a:endParaRPr lang="fr-FR" sz="700" b="0" i="0" u="none" strike="noStrike">
                        <a:effectLst/>
                        <a:latin typeface="Arial"/>
                      </a:endParaRPr>
                    </a:p>
                  </a:txBody>
                  <a:tcPr marL="6974" marR="6974" marT="6974" marB="0" anchor="b"/>
                </a:tc>
                <a:tc>
                  <a:txBody>
                    <a:bodyPr/>
                    <a:lstStyle/>
                    <a:p>
                      <a:pPr algn="ctr" fontAlgn="b"/>
                      <a:r>
                        <a:rPr lang="fr-FR" sz="700" u="none" strike="noStrike">
                          <a:effectLst/>
                        </a:rPr>
                        <a:t>50</a:t>
                      </a:r>
                      <a:endParaRPr lang="fr-FR" sz="700" b="0" i="0" u="none" strike="noStrike">
                        <a:effectLst/>
                        <a:latin typeface="Arial"/>
                      </a:endParaRPr>
                    </a:p>
                  </a:txBody>
                  <a:tcPr marL="6974" marR="6974" marT="6974" marB="0" anchor="b"/>
                </a:tc>
                <a:tc>
                  <a:txBody>
                    <a:bodyPr/>
                    <a:lstStyle/>
                    <a:p>
                      <a:pPr algn="ctr" fontAlgn="b"/>
                      <a:r>
                        <a:rPr lang="fr-FR" sz="700" u="none" strike="noStrike">
                          <a:effectLst/>
                        </a:rPr>
                        <a:t>8.7</a:t>
                      </a:r>
                      <a:endParaRPr lang="fr-FR" sz="700" b="0" i="1" u="none" strike="noStrike">
                        <a:effectLst/>
                        <a:latin typeface="Arial"/>
                      </a:endParaRPr>
                    </a:p>
                  </a:txBody>
                  <a:tcPr marL="6974" marR="6974" marT="6974" marB="0" anchor="b"/>
                </a:tc>
                <a:tc>
                  <a:txBody>
                    <a:bodyPr/>
                    <a:lstStyle/>
                    <a:p>
                      <a:pPr algn="ctr" fontAlgn="b"/>
                      <a:r>
                        <a:rPr lang="fr-FR" sz="700" u="none" strike="noStrike">
                          <a:effectLst/>
                        </a:rPr>
                        <a:t>8.7</a:t>
                      </a:r>
                      <a:endParaRPr lang="fr-FR" sz="700" b="0" i="1" u="none" strike="noStrike">
                        <a:effectLst/>
                        <a:latin typeface="Arial"/>
                      </a:endParaRPr>
                    </a:p>
                  </a:txBody>
                  <a:tcPr marL="6974" marR="6974" marT="6974" marB="0" anchor="b"/>
                </a:tc>
                <a:tc>
                  <a:txBody>
                    <a:bodyPr/>
                    <a:lstStyle/>
                    <a:p>
                      <a:pPr algn="ctr" fontAlgn="b"/>
                      <a:r>
                        <a:rPr lang="fr-FR" sz="700" u="none" strike="noStrike">
                          <a:effectLst/>
                        </a:rPr>
                        <a:t>0.5</a:t>
                      </a:r>
                      <a:endParaRPr lang="fr-FR" sz="700" b="0" i="1" u="none" strike="noStrike">
                        <a:effectLst/>
                        <a:latin typeface="Arial"/>
                      </a:endParaRPr>
                    </a:p>
                  </a:txBody>
                  <a:tcPr marL="6974" marR="6974" marT="6974" marB="0" anchor="b"/>
                </a:tc>
                <a:tc>
                  <a:txBody>
                    <a:bodyPr/>
                    <a:lstStyle/>
                    <a:p>
                      <a:pPr algn="ctr" fontAlgn="b"/>
                      <a:r>
                        <a:rPr lang="fr-FR" sz="700" u="none" strike="noStrike">
                          <a:effectLst/>
                        </a:rPr>
                        <a:t>0.5</a:t>
                      </a:r>
                      <a:endParaRPr lang="fr-FR" sz="700" b="0" i="1" u="none" strike="noStrike">
                        <a:effectLst/>
                        <a:latin typeface="Arial"/>
                      </a:endParaRPr>
                    </a:p>
                  </a:txBody>
                  <a:tcPr marL="6974" marR="6974" marT="6974" marB="0" anchor="b"/>
                </a:tc>
                <a:extLst>
                  <a:ext uri="{0D108BD9-81ED-4DB2-BD59-A6C34878D82A}">
                    <a16:rowId xmlns="" xmlns:a16="http://schemas.microsoft.com/office/drawing/2014/main" val="10031"/>
                  </a:ext>
                </a:extLst>
              </a:tr>
              <a:tr h="147123">
                <a:tc>
                  <a:txBody>
                    <a:bodyPr/>
                    <a:lstStyle/>
                    <a:p>
                      <a:pPr algn="ctr" fontAlgn="b"/>
                      <a:r>
                        <a:rPr lang="fr-FR" sz="700" u="none" strike="noStrike">
                          <a:effectLst/>
                        </a:rPr>
                        <a:t>33</a:t>
                      </a:r>
                      <a:endParaRPr lang="fr-FR" sz="700" b="0" i="0" u="none" strike="noStrike">
                        <a:effectLst/>
                        <a:latin typeface="Arial"/>
                      </a:endParaRPr>
                    </a:p>
                  </a:txBody>
                  <a:tcPr marL="6974" marR="6974" marT="6974" marB="0" anchor="b"/>
                </a:tc>
                <a:tc>
                  <a:txBody>
                    <a:bodyPr/>
                    <a:lstStyle/>
                    <a:p>
                      <a:pPr algn="ctr" fontAlgn="b"/>
                      <a:r>
                        <a:rPr lang="fr-FR" sz="700" u="none" strike="noStrike">
                          <a:effectLst/>
                        </a:rPr>
                        <a:t>1 102</a:t>
                      </a:r>
                      <a:endParaRPr lang="fr-FR" sz="700" b="0" i="0" u="none" strike="noStrike">
                        <a:effectLst/>
                        <a:latin typeface="Arial"/>
                      </a:endParaRPr>
                    </a:p>
                  </a:txBody>
                  <a:tcPr marL="6974" marR="6974" marT="6974" marB="0" anchor="b"/>
                </a:tc>
                <a:tc>
                  <a:txBody>
                    <a:bodyPr/>
                    <a:lstStyle/>
                    <a:p>
                      <a:pPr algn="ctr" fontAlgn="b"/>
                      <a:r>
                        <a:rPr lang="fr-FR" sz="700" u="none" strike="noStrike">
                          <a:effectLst/>
                        </a:rPr>
                        <a:t>-</a:t>
                      </a:r>
                      <a:endParaRPr lang="fr-FR" sz="700" b="0" i="0" u="none" strike="noStrike">
                        <a:effectLst/>
                        <a:latin typeface="Arial"/>
                      </a:endParaRPr>
                    </a:p>
                  </a:txBody>
                  <a:tcPr marL="6974" marR="6974" marT="6974" marB="0" anchor="b"/>
                </a:tc>
                <a:tc>
                  <a:txBody>
                    <a:bodyPr/>
                    <a:lstStyle/>
                    <a:p>
                      <a:pPr algn="ctr" fontAlgn="b"/>
                      <a:r>
                        <a:rPr lang="fr-FR" sz="700" u="none" strike="noStrike">
                          <a:effectLst/>
                        </a:rPr>
                        <a:t>1 114</a:t>
                      </a:r>
                      <a:endParaRPr lang="fr-FR" sz="700" b="0" i="0" u="none" strike="noStrike">
                        <a:effectLst/>
                        <a:latin typeface="Arial"/>
                      </a:endParaRPr>
                    </a:p>
                  </a:txBody>
                  <a:tcPr marL="6974" marR="6974" marT="6974" marB="0" anchor="b"/>
                </a:tc>
                <a:tc>
                  <a:txBody>
                    <a:bodyPr/>
                    <a:lstStyle/>
                    <a:p>
                      <a:pPr algn="ctr" fontAlgn="b"/>
                      <a:r>
                        <a:rPr lang="fr-FR" sz="700" u="none" strike="noStrike">
                          <a:effectLst/>
                        </a:rPr>
                        <a:t>12</a:t>
                      </a:r>
                      <a:endParaRPr lang="fr-FR" sz="700" b="0" i="0" u="none" strike="noStrike">
                        <a:effectLst/>
                        <a:latin typeface="Arial"/>
                      </a:endParaRPr>
                    </a:p>
                  </a:txBody>
                  <a:tcPr marL="6974" marR="6974" marT="6974" marB="0" anchor="b"/>
                </a:tc>
                <a:tc>
                  <a:txBody>
                    <a:bodyPr/>
                    <a:lstStyle/>
                    <a:p>
                      <a:pPr algn="ctr" fontAlgn="b"/>
                      <a:r>
                        <a:rPr lang="fr-FR" sz="700" u="none" strike="noStrike">
                          <a:effectLst/>
                        </a:rPr>
                        <a:t>22</a:t>
                      </a:r>
                      <a:endParaRPr lang="fr-FR" sz="700" b="0" i="0" u="none" strike="noStrike">
                        <a:effectLst/>
                        <a:latin typeface="Arial"/>
                      </a:endParaRPr>
                    </a:p>
                  </a:txBody>
                  <a:tcPr marL="6974" marR="6974" marT="6974" marB="0" anchor="b"/>
                </a:tc>
                <a:tc>
                  <a:txBody>
                    <a:bodyPr/>
                    <a:lstStyle/>
                    <a:p>
                      <a:pPr algn="ctr" fontAlgn="b"/>
                      <a:r>
                        <a:rPr lang="fr-FR" sz="700" u="none" strike="noStrike">
                          <a:effectLst/>
                        </a:rPr>
                        <a:t>55</a:t>
                      </a:r>
                      <a:endParaRPr lang="fr-FR" sz="700" b="0" i="0" u="none" strike="noStrike">
                        <a:effectLst/>
                        <a:latin typeface="Arial"/>
                      </a:endParaRPr>
                    </a:p>
                  </a:txBody>
                  <a:tcPr marL="6974" marR="6974" marT="6974" marB="0" anchor="b"/>
                </a:tc>
                <a:tc>
                  <a:txBody>
                    <a:bodyPr/>
                    <a:lstStyle/>
                    <a:p>
                      <a:pPr algn="ctr" fontAlgn="b"/>
                      <a:r>
                        <a:rPr lang="fr-FR" sz="700" u="none" strike="noStrike">
                          <a:effectLst/>
                        </a:rPr>
                        <a:t>12.0</a:t>
                      </a:r>
                      <a:endParaRPr lang="fr-FR" sz="700" b="0" i="1" u="none" strike="noStrike">
                        <a:effectLst/>
                        <a:latin typeface="Arial"/>
                      </a:endParaRPr>
                    </a:p>
                  </a:txBody>
                  <a:tcPr marL="6974" marR="6974" marT="6974" marB="0" anchor="b"/>
                </a:tc>
                <a:tc>
                  <a:txBody>
                    <a:bodyPr/>
                    <a:lstStyle/>
                    <a:p>
                      <a:pPr algn="ctr" fontAlgn="b"/>
                      <a:r>
                        <a:rPr lang="fr-FR" sz="700" u="none" strike="noStrike">
                          <a:effectLst/>
                        </a:rPr>
                        <a:t>9.8</a:t>
                      </a:r>
                      <a:endParaRPr lang="fr-FR" sz="700" b="0" i="1" u="none" strike="noStrike">
                        <a:effectLst/>
                        <a:latin typeface="Arial"/>
                      </a:endParaRPr>
                    </a:p>
                  </a:txBody>
                  <a:tcPr marL="6974" marR="6974" marT="6974" marB="0" anchor="b"/>
                </a:tc>
                <a:tc>
                  <a:txBody>
                    <a:bodyPr/>
                    <a:lstStyle/>
                    <a:p>
                      <a:pPr algn="ctr" fontAlgn="b"/>
                      <a:r>
                        <a:rPr lang="fr-FR" sz="700" u="none" strike="noStrike">
                          <a:effectLst/>
                        </a:rPr>
                        <a:t>1.0</a:t>
                      </a:r>
                      <a:endParaRPr lang="fr-FR" sz="700" b="0" i="1" u="none" strike="noStrike">
                        <a:effectLst/>
                        <a:latin typeface="Arial"/>
                      </a:endParaRPr>
                    </a:p>
                  </a:txBody>
                  <a:tcPr marL="6974" marR="6974" marT="6974" marB="0" anchor="b"/>
                </a:tc>
                <a:tc>
                  <a:txBody>
                    <a:bodyPr/>
                    <a:lstStyle/>
                    <a:p>
                      <a:pPr algn="ctr" fontAlgn="b"/>
                      <a:r>
                        <a:rPr lang="fr-FR" sz="700" u="none" strike="noStrike">
                          <a:effectLst/>
                        </a:rPr>
                        <a:t>0.8</a:t>
                      </a:r>
                      <a:endParaRPr lang="fr-FR" sz="700" b="0" i="1" u="none" strike="noStrike">
                        <a:effectLst/>
                        <a:latin typeface="Arial"/>
                      </a:endParaRPr>
                    </a:p>
                  </a:txBody>
                  <a:tcPr marL="6974" marR="6974" marT="6974" marB="0" anchor="b"/>
                </a:tc>
                <a:extLst>
                  <a:ext uri="{0D108BD9-81ED-4DB2-BD59-A6C34878D82A}">
                    <a16:rowId xmlns="" xmlns:a16="http://schemas.microsoft.com/office/drawing/2014/main" val="10032"/>
                  </a:ext>
                </a:extLst>
              </a:tr>
              <a:tr h="147123">
                <a:tc>
                  <a:txBody>
                    <a:bodyPr/>
                    <a:lstStyle/>
                    <a:p>
                      <a:pPr algn="ctr" fontAlgn="b"/>
                      <a:r>
                        <a:rPr lang="fr-FR" sz="700" u="none" strike="noStrike">
                          <a:effectLst/>
                        </a:rPr>
                        <a:t>34</a:t>
                      </a:r>
                      <a:endParaRPr lang="fr-FR" sz="700" b="0" i="0" u="none" strike="noStrike">
                        <a:effectLst/>
                        <a:latin typeface="Arial"/>
                      </a:endParaRPr>
                    </a:p>
                  </a:txBody>
                  <a:tcPr marL="6974" marR="6974" marT="6974" marB="0" anchor="b"/>
                </a:tc>
                <a:tc>
                  <a:txBody>
                    <a:bodyPr/>
                    <a:lstStyle/>
                    <a:p>
                      <a:pPr algn="ctr" fontAlgn="b"/>
                      <a:r>
                        <a:rPr lang="fr-FR" sz="700" u="none" strike="noStrike">
                          <a:effectLst/>
                        </a:rPr>
                        <a:t>1 114</a:t>
                      </a:r>
                      <a:endParaRPr lang="fr-FR" sz="700" b="0" i="0" u="none" strike="noStrike">
                        <a:effectLst/>
                        <a:latin typeface="Arial"/>
                      </a:endParaRPr>
                    </a:p>
                  </a:txBody>
                  <a:tcPr marL="6974" marR="6974" marT="6974" marB="0" anchor="b"/>
                </a:tc>
                <a:tc>
                  <a:txBody>
                    <a:bodyPr/>
                    <a:lstStyle/>
                    <a:p>
                      <a:pPr algn="ctr" fontAlgn="b"/>
                      <a:r>
                        <a:rPr lang="fr-FR" sz="700" u="none" strike="noStrike">
                          <a:effectLst/>
                        </a:rPr>
                        <a:t>-</a:t>
                      </a:r>
                      <a:endParaRPr lang="fr-FR" sz="700" b="0" i="0" u="none" strike="noStrike">
                        <a:effectLst/>
                        <a:latin typeface="Arial"/>
                      </a:endParaRPr>
                    </a:p>
                  </a:txBody>
                  <a:tcPr marL="6974" marR="6974" marT="6974" marB="0" anchor="b"/>
                </a:tc>
                <a:tc>
                  <a:txBody>
                    <a:bodyPr/>
                    <a:lstStyle/>
                    <a:p>
                      <a:pPr algn="ctr" fontAlgn="b"/>
                      <a:r>
                        <a:rPr lang="fr-FR" sz="700" u="none" strike="noStrike">
                          <a:effectLst/>
                        </a:rPr>
                        <a:t>1 140</a:t>
                      </a:r>
                      <a:endParaRPr lang="fr-FR" sz="700" b="0" i="0" u="none" strike="noStrike">
                        <a:effectLst/>
                        <a:latin typeface="Arial"/>
                      </a:endParaRPr>
                    </a:p>
                  </a:txBody>
                  <a:tcPr marL="6974" marR="6974" marT="6974" marB="0" anchor="b"/>
                </a:tc>
                <a:tc>
                  <a:txBody>
                    <a:bodyPr/>
                    <a:lstStyle/>
                    <a:p>
                      <a:pPr algn="ctr" fontAlgn="b"/>
                      <a:r>
                        <a:rPr lang="fr-FR" sz="700" u="none" strike="noStrike">
                          <a:effectLst/>
                        </a:rPr>
                        <a:t>26</a:t>
                      </a:r>
                      <a:endParaRPr lang="fr-FR" sz="700" b="0" i="0" u="none" strike="noStrike">
                        <a:effectLst/>
                        <a:latin typeface="Arial"/>
                      </a:endParaRPr>
                    </a:p>
                  </a:txBody>
                  <a:tcPr marL="6974" marR="6974" marT="6974" marB="0" anchor="b"/>
                </a:tc>
                <a:tc>
                  <a:txBody>
                    <a:bodyPr/>
                    <a:lstStyle/>
                    <a:p>
                      <a:pPr algn="ctr" fontAlgn="b"/>
                      <a:r>
                        <a:rPr lang="fr-FR" sz="700" u="none" strike="noStrike">
                          <a:effectLst/>
                        </a:rPr>
                        <a:t>36</a:t>
                      </a:r>
                      <a:endParaRPr lang="fr-FR" sz="700" b="0" i="0" u="none" strike="noStrike">
                        <a:effectLst/>
                        <a:latin typeface="Arial"/>
                      </a:endParaRPr>
                    </a:p>
                  </a:txBody>
                  <a:tcPr marL="6974" marR="6974" marT="6974" marB="0" anchor="b"/>
                </a:tc>
                <a:tc>
                  <a:txBody>
                    <a:bodyPr/>
                    <a:lstStyle/>
                    <a:p>
                      <a:pPr algn="ctr" fontAlgn="b"/>
                      <a:r>
                        <a:rPr lang="fr-FR" sz="700" u="none" strike="noStrike">
                          <a:effectLst/>
                        </a:rPr>
                        <a:t>40</a:t>
                      </a:r>
                      <a:endParaRPr lang="fr-FR" sz="700" b="0" i="0" u="none" strike="noStrike">
                        <a:effectLst/>
                        <a:latin typeface="Arial"/>
                      </a:endParaRPr>
                    </a:p>
                  </a:txBody>
                  <a:tcPr marL="6974" marR="6974" marT="6974" marB="0" anchor="b"/>
                </a:tc>
                <a:tc>
                  <a:txBody>
                    <a:bodyPr/>
                    <a:lstStyle/>
                    <a:p>
                      <a:pPr algn="ctr" fontAlgn="b"/>
                      <a:r>
                        <a:rPr lang="fr-FR" sz="700" u="none" strike="noStrike">
                          <a:effectLst/>
                        </a:rPr>
                        <a:t>14.3</a:t>
                      </a:r>
                      <a:endParaRPr lang="fr-FR" sz="700" b="0" i="1" u="none" strike="noStrike">
                        <a:effectLst/>
                        <a:latin typeface="Arial"/>
                      </a:endParaRPr>
                    </a:p>
                  </a:txBody>
                  <a:tcPr marL="6974" marR="6974" marT="6974" marB="0" anchor="b"/>
                </a:tc>
                <a:tc>
                  <a:txBody>
                    <a:bodyPr/>
                    <a:lstStyle/>
                    <a:p>
                      <a:pPr algn="ctr" fontAlgn="b"/>
                      <a:r>
                        <a:rPr lang="fr-FR" sz="700" u="none" strike="noStrike">
                          <a:effectLst/>
                        </a:rPr>
                        <a:t>21.5</a:t>
                      </a:r>
                      <a:endParaRPr lang="fr-FR" sz="700" b="0" i="1" u="none" strike="noStrike">
                        <a:effectLst/>
                        <a:latin typeface="Arial"/>
                      </a:endParaRPr>
                    </a:p>
                  </a:txBody>
                  <a:tcPr marL="6974" marR="6974" marT="6974" marB="0" anchor="b"/>
                </a:tc>
                <a:tc>
                  <a:txBody>
                    <a:bodyPr/>
                    <a:lstStyle/>
                    <a:p>
                      <a:pPr algn="ctr" fontAlgn="b"/>
                      <a:r>
                        <a:rPr lang="fr-FR" sz="700" u="none" strike="noStrike">
                          <a:effectLst/>
                        </a:rPr>
                        <a:t>0.6</a:t>
                      </a:r>
                      <a:endParaRPr lang="fr-FR" sz="700" b="0" i="1" u="none" strike="noStrike">
                        <a:effectLst/>
                        <a:latin typeface="Arial"/>
                      </a:endParaRPr>
                    </a:p>
                  </a:txBody>
                  <a:tcPr marL="6974" marR="6974" marT="6974" marB="0" anchor="b"/>
                </a:tc>
                <a:tc>
                  <a:txBody>
                    <a:bodyPr/>
                    <a:lstStyle/>
                    <a:p>
                      <a:pPr algn="ctr" fontAlgn="b"/>
                      <a:r>
                        <a:rPr lang="fr-FR" sz="700" u="none" strike="noStrike">
                          <a:effectLst/>
                        </a:rPr>
                        <a:t>0.8</a:t>
                      </a:r>
                      <a:endParaRPr lang="fr-FR" sz="700" b="0" i="1" u="none" strike="noStrike">
                        <a:effectLst/>
                        <a:latin typeface="Arial"/>
                      </a:endParaRPr>
                    </a:p>
                  </a:txBody>
                  <a:tcPr marL="6974" marR="6974" marT="6974" marB="0" anchor="b"/>
                </a:tc>
                <a:extLst>
                  <a:ext uri="{0D108BD9-81ED-4DB2-BD59-A6C34878D82A}">
                    <a16:rowId xmlns="" xmlns:a16="http://schemas.microsoft.com/office/drawing/2014/main" val="10033"/>
                  </a:ext>
                </a:extLst>
              </a:tr>
              <a:tr h="155776">
                <a:tc>
                  <a:txBody>
                    <a:bodyPr/>
                    <a:lstStyle/>
                    <a:p>
                      <a:pPr algn="ctr" fontAlgn="b"/>
                      <a:r>
                        <a:rPr lang="fr-FR" sz="700" u="none" strike="noStrike">
                          <a:effectLst/>
                        </a:rPr>
                        <a:t>35</a:t>
                      </a:r>
                      <a:endParaRPr lang="fr-FR" sz="700" b="0" i="0" u="none" strike="noStrike">
                        <a:effectLst/>
                        <a:latin typeface="Arial"/>
                      </a:endParaRPr>
                    </a:p>
                  </a:txBody>
                  <a:tcPr marL="6974" marR="6974" marT="6974" marB="0" anchor="b"/>
                </a:tc>
                <a:tc>
                  <a:txBody>
                    <a:bodyPr/>
                    <a:lstStyle/>
                    <a:p>
                      <a:pPr algn="ctr" fontAlgn="b"/>
                      <a:r>
                        <a:rPr lang="fr-FR" sz="700" u="none" strike="noStrike">
                          <a:effectLst/>
                        </a:rPr>
                        <a:t>1 140</a:t>
                      </a:r>
                      <a:endParaRPr lang="fr-FR" sz="700" b="0" i="0" u="none" strike="noStrike">
                        <a:effectLst/>
                        <a:latin typeface="Arial"/>
                      </a:endParaRPr>
                    </a:p>
                  </a:txBody>
                  <a:tcPr marL="6974" marR="6974" marT="6974" marB="0" anchor="b"/>
                </a:tc>
                <a:tc>
                  <a:txBody>
                    <a:bodyPr/>
                    <a:lstStyle/>
                    <a:p>
                      <a:pPr algn="ctr" fontAlgn="b"/>
                      <a:r>
                        <a:rPr lang="fr-FR" sz="700" u="none" strike="noStrike">
                          <a:effectLst/>
                        </a:rPr>
                        <a:t>-</a:t>
                      </a:r>
                      <a:endParaRPr lang="fr-FR" sz="700" b="0" i="0" u="none" strike="noStrike">
                        <a:effectLst/>
                        <a:latin typeface="Arial"/>
                      </a:endParaRPr>
                    </a:p>
                  </a:txBody>
                  <a:tcPr marL="6974" marR="6974" marT="6974" marB="0" anchor="b"/>
                </a:tc>
                <a:tc>
                  <a:txBody>
                    <a:bodyPr/>
                    <a:lstStyle/>
                    <a:p>
                      <a:pPr algn="ctr" fontAlgn="b"/>
                      <a:r>
                        <a:rPr lang="fr-FR" sz="700" u="none" strike="noStrike">
                          <a:effectLst/>
                        </a:rPr>
                        <a:t>1 190</a:t>
                      </a:r>
                      <a:endParaRPr lang="fr-FR" sz="700" b="0" i="0" u="none" strike="noStrike">
                        <a:effectLst/>
                        <a:latin typeface="Arial"/>
                      </a:endParaRPr>
                    </a:p>
                  </a:txBody>
                  <a:tcPr marL="6974" marR="6974" marT="6974" marB="0" anchor="b"/>
                </a:tc>
                <a:tc>
                  <a:txBody>
                    <a:bodyPr/>
                    <a:lstStyle/>
                    <a:p>
                      <a:pPr algn="ctr" fontAlgn="b"/>
                      <a:r>
                        <a:rPr lang="fr-FR" sz="700" u="none" strike="noStrike">
                          <a:effectLst/>
                        </a:rPr>
                        <a:t>50</a:t>
                      </a:r>
                      <a:endParaRPr lang="fr-FR" sz="700" b="0" i="0" u="none" strike="noStrike">
                        <a:effectLst/>
                        <a:latin typeface="Arial"/>
                      </a:endParaRPr>
                    </a:p>
                  </a:txBody>
                  <a:tcPr marL="6974" marR="6974" marT="6974" marB="0" anchor="b"/>
                </a:tc>
                <a:tc>
                  <a:txBody>
                    <a:bodyPr/>
                    <a:lstStyle/>
                    <a:p>
                      <a:pPr algn="ctr" fontAlgn="b"/>
                      <a:r>
                        <a:rPr lang="fr-FR" sz="700" u="none" strike="noStrike">
                          <a:effectLst/>
                        </a:rPr>
                        <a:t>61</a:t>
                      </a:r>
                      <a:endParaRPr lang="fr-FR" sz="700" b="0" i="0" u="none" strike="noStrike">
                        <a:effectLst/>
                        <a:latin typeface="Arial"/>
                      </a:endParaRPr>
                    </a:p>
                  </a:txBody>
                  <a:tcPr marL="6974" marR="6974" marT="6974" marB="0" anchor="b"/>
                </a:tc>
                <a:tc>
                  <a:txBody>
                    <a:bodyPr/>
                    <a:lstStyle/>
                    <a:p>
                      <a:pPr algn="ctr" fontAlgn="b"/>
                      <a:r>
                        <a:rPr lang="fr-FR" sz="700" u="none" strike="noStrike">
                          <a:effectLst/>
                        </a:rPr>
                        <a:t>84</a:t>
                      </a:r>
                      <a:endParaRPr lang="fr-FR" sz="700" b="0" i="0" u="none" strike="noStrike">
                        <a:effectLst/>
                        <a:latin typeface="Arial"/>
                      </a:endParaRPr>
                    </a:p>
                  </a:txBody>
                  <a:tcPr marL="6974" marR="6974" marT="6974" marB="0" anchor="b"/>
                </a:tc>
                <a:tc>
                  <a:txBody>
                    <a:bodyPr/>
                    <a:lstStyle/>
                    <a:p>
                      <a:pPr algn="ctr" fontAlgn="b"/>
                      <a:r>
                        <a:rPr lang="fr-FR" sz="700" u="none" strike="noStrike">
                          <a:effectLst/>
                        </a:rPr>
                        <a:t>50.9</a:t>
                      </a:r>
                      <a:endParaRPr lang="fr-FR" sz="700" b="0" i="1" u="none" strike="noStrike">
                        <a:effectLst/>
                        <a:latin typeface="Arial"/>
                      </a:endParaRPr>
                    </a:p>
                  </a:txBody>
                  <a:tcPr marL="6974" marR="6974" marT="6974" marB="0" anchor="b"/>
                </a:tc>
                <a:tc>
                  <a:txBody>
                    <a:bodyPr/>
                    <a:lstStyle/>
                    <a:p>
                      <a:pPr algn="ctr" fontAlgn="b"/>
                      <a:r>
                        <a:rPr lang="fr-FR" sz="700" u="none" strike="noStrike">
                          <a:effectLst/>
                        </a:rPr>
                        <a:t>9.7</a:t>
                      </a:r>
                      <a:endParaRPr lang="fr-FR" sz="700" b="0" i="1" u="none" strike="noStrike">
                        <a:effectLst/>
                        <a:latin typeface="Arial"/>
                      </a:endParaRPr>
                    </a:p>
                  </a:txBody>
                  <a:tcPr marL="6974" marR="6974" marT="6974" marB="0" anchor="b"/>
                </a:tc>
                <a:tc>
                  <a:txBody>
                    <a:bodyPr/>
                    <a:lstStyle/>
                    <a:p>
                      <a:pPr algn="ctr" fontAlgn="b"/>
                      <a:r>
                        <a:rPr lang="fr-FR" sz="700" u="none" strike="noStrike">
                          <a:effectLst/>
                        </a:rPr>
                        <a:t>1.0</a:t>
                      </a:r>
                      <a:endParaRPr lang="fr-FR" sz="700" b="0" i="1" u="none" strike="noStrike">
                        <a:effectLst/>
                        <a:latin typeface="Arial"/>
                      </a:endParaRPr>
                    </a:p>
                  </a:txBody>
                  <a:tcPr marL="6974" marR="6974" marT="6974" marB="0" anchor="b"/>
                </a:tc>
                <a:tc>
                  <a:txBody>
                    <a:bodyPr/>
                    <a:lstStyle/>
                    <a:p>
                      <a:pPr algn="ctr" fontAlgn="b"/>
                      <a:r>
                        <a:rPr lang="fr-FR" sz="700" u="none" strike="noStrike" dirty="0">
                          <a:effectLst/>
                        </a:rPr>
                        <a:t>0.2</a:t>
                      </a:r>
                      <a:endParaRPr lang="fr-FR" sz="700" b="0" i="1" u="none" strike="noStrike" dirty="0">
                        <a:effectLst/>
                        <a:latin typeface="Arial"/>
                      </a:endParaRPr>
                    </a:p>
                  </a:txBody>
                  <a:tcPr marL="6974" marR="6974" marT="6974" marB="0" anchor="b"/>
                </a:tc>
                <a:extLst>
                  <a:ext uri="{0D108BD9-81ED-4DB2-BD59-A6C34878D82A}">
                    <a16:rowId xmlns="" xmlns:a16="http://schemas.microsoft.com/office/drawing/2014/main" val="10034"/>
                  </a:ext>
                </a:extLst>
              </a:tr>
            </a:tbl>
          </a:graphicData>
        </a:graphic>
      </p:graphicFrame>
    </p:spTree>
    <p:extLst>
      <p:ext uri="{BB962C8B-B14F-4D97-AF65-F5344CB8AC3E}">
        <p14:creationId xmlns:p14="http://schemas.microsoft.com/office/powerpoint/2010/main" val="2982764730"/>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au 1"/>
          <p:cNvGraphicFramePr>
            <a:graphicFrameLocks noGrp="1"/>
          </p:cNvGraphicFramePr>
          <p:nvPr>
            <p:extLst>
              <p:ext uri="{D42A27DB-BD31-4B8C-83A1-F6EECF244321}">
                <p14:modId xmlns:p14="http://schemas.microsoft.com/office/powerpoint/2010/main" val="3110260278"/>
              </p:ext>
            </p:extLst>
          </p:nvPr>
        </p:nvGraphicFramePr>
        <p:xfrm>
          <a:off x="683569" y="332656"/>
          <a:ext cx="7128790" cy="6066915"/>
        </p:xfrm>
        <a:graphic>
          <a:graphicData uri="http://schemas.openxmlformats.org/drawingml/2006/table">
            <a:tbl>
              <a:tblPr>
                <a:tableStyleId>{5C22544A-7EE6-4342-B048-85BDC9FD1C3A}</a:tableStyleId>
              </a:tblPr>
              <a:tblGrid>
                <a:gridCol w="773721">
                  <a:extLst>
                    <a:ext uri="{9D8B030D-6E8A-4147-A177-3AD203B41FA5}">
                      <a16:colId xmlns="" xmlns:a16="http://schemas.microsoft.com/office/drawing/2014/main" val="20000"/>
                    </a:ext>
                  </a:extLst>
                </a:gridCol>
                <a:gridCol w="411479">
                  <a:extLst>
                    <a:ext uri="{9D8B030D-6E8A-4147-A177-3AD203B41FA5}">
                      <a16:colId xmlns="" xmlns:a16="http://schemas.microsoft.com/office/drawing/2014/main" val="20001"/>
                    </a:ext>
                  </a:extLst>
                </a:gridCol>
                <a:gridCol w="116058">
                  <a:extLst>
                    <a:ext uri="{9D8B030D-6E8A-4147-A177-3AD203B41FA5}">
                      <a16:colId xmlns="" xmlns:a16="http://schemas.microsoft.com/office/drawing/2014/main" val="20002"/>
                    </a:ext>
                  </a:extLst>
                </a:gridCol>
                <a:gridCol w="411479">
                  <a:extLst>
                    <a:ext uri="{9D8B030D-6E8A-4147-A177-3AD203B41FA5}">
                      <a16:colId xmlns="" xmlns:a16="http://schemas.microsoft.com/office/drawing/2014/main" val="20003"/>
                    </a:ext>
                  </a:extLst>
                </a:gridCol>
                <a:gridCol w="773721">
                  <a:extLst>
                    <a:ext uri="{9D8B030D-6E8A-4147-A177-3AD203B41FA5}">
                      <a16:colId xmlns="" xmlns:a16="http://schemas.microsoft.com/office/drawing/2014/main" val="20004"/>
                    </a:ext>
                  </a:extLst>
                </a:gridCol>
                <a:gridCol w="706900">
                  <a:extLst>
                    <a:ext uri="{9D8B030D-6E8A-4147-A177-3AD203B41FA5}">
                      <a16:colId xmlns="" xmlns:a16="http://schemas.microsoft.com/office/drawing/2014/main" val="20005"/>
                    </a:ext>
                  </a:extLst>
                </a:gridCol>
                <a:gridCol w="749104">
                  <a:extLst>
                    <a:ext uri="{9D8B030D-6E8A-4147-A177-3AD203B41FA5}">
                      <a16:colId xmlns="" xmlns:a16="http://schemas.microsoft.com/office/drawing/2014/main" val="20006"/>
                    </a:ext>
                  </a:extLst>
                </a:gridCol>
                <a:gridCol w="942534">
                  <a:extLst>
                    <a:ext uri="{9D8B030D-6E8A-4147-A177-3AD203B41FA5}">
                      <a16:colId xmlns="" xmlns:a16="http://schemas.microsoft.com/office/drawing/2014/main" val="20007"/>
                    </a:ext>
                  </a:extLst>
                </a:gridCol>
                <a:gridCol w="791307">
                  <a:extLst>
                    <a:ext uri="{9D8B030D-6E8A-4147-A177-3AD203B41FA5}">
                      <a16:colId xmlns="" xmlns:a16="http://schemas.microsoft.com/office/drawing/2014/main" val="20008"/>
                    </a:ext>
                  </a:extLst>
                </a:gridCol>
                <a:gridCol w="749104">
                  <a:extLst>
                    <a:ext uri="{9D8B030D-6E8A-4147-A177-3AD203B41FA5}">
                      <a16:colId xmlns="" xmlns:a16="http://schemas.microsoft.com/office/drawing/2014/main" val="20009"/>
                    </a:ext>
                  </a:extLst>
                </a:gridCol>
                <a:gridCol w="703383">
                  <a:extLst>
                    <a:ext uri="{9D8B030D-6E8A-4147-A177-3AD203B41FA5}">
                      <a16:colId xmlns="" xmlns:a16="http://schemas.microsoft.com/office/drawing/2014/main" val="20010"/>
                    </a:ext>
                  </a:extLst>
                </a:gridCol>
              </a:tblGrid>
              <a:tr h="635423">
                <a:tc>
                  <a:txBody>
                    <a:bodyPr/>
                    <a:lstStyle/>
                    <a:p>
                      <a:pPr algn="ctr" fontAlgn="ctr"/>
                      <a:r>
                        <a:rPr lang="fr-FR" sz="1000" u="none" strike="noStrike" dirty="0">
                          <a:effectLst/>
                        </a:rPr>
                        <a:t>Stades isotopiques</a:t>
                      </a:r>
                      <a:endParaRPr lang="fr-FR" sz="1000" b="0" i="0" u="none" strike="noStrike" dirty="0">
                        <a:effectLst/>
                        <a:latin typeface="Arial"/>
                      </a:endParaRPr>
                    </a:p>
                  </a:txBody>
                  <a:tcPr marL="6974" marR="6974" marT="6974" marB="0" anchor="ctr"/>
                </a:tc>
                <a:tc gridSpan="3">
                  <a:txBody>
                    <a:bodyPr/>
                    <a:lstStyle/>
                    <a:p>
                      <a:pPr algn="ctr" fontAlgn="ctr"/>
                      <a:r>
                        <a:rPr lang="fr-FR" sz="1000" u="none" strike="noStrike" dirty="0">
                          <a:effectLst/>
                        </a:rPr>
                        <a:t>Limites des stades isotopiques</a:t>
                      </a:r>
                      <a:endParaRPr lang="fr-FR" sz="1000" b="0" i="0" u="none" strike="noStrike" dirty="0">
                        <a:effectLst/>
                        <a:latin typeface="Arial"/>
                      </a:endParaRPr>
                    </a:p>
                  </a:txBody>
                  <a:tcPr marL="6974" marR="6974" marT="6974" marB="0" anchor="ctr"/>
                </a:tc>
                <a:tc hMerge="1">
                  <a:txBody>
                    <a:bodyPr/>
                    <a:lstStyle/>
                    <a:p>
                      <a:endParaRPr lang="fr-FR"/>
                    </a:p>
                  </a:txBody>
                  <a:tcPr/>
                </a:tc>
                <a:tc hMerge="1">
                  <a:txBody>
                    <a:bodyPr/>
                    <a:lstStyle/>
                    <a:p>
                      <a:endParaRPr lang="fr-FR"/>
                    </a:p>
                  </a:txBody>
                  <a:tcPr/>
                </a:tc>
                <a:tc>
                  <a:txBody>
                    <a:bodyPr/>
                    <a:lstStyle/>
                    <a:p>
                      <a:pPr algn="ctr" fontAlgn="ctr"/>
                      <a:r>
                        <a:rPr lang="fr-FR" sz="1000" u="none" strike="noStrike">
                          <a:effectLst/>
                        </a:rPr>
                        <a:t>Durée des stades isotopiques</a:t>
                      </a:r>
                      <a:endParaRPr lang="fr-FR" sz="1000" b="0" i="0" u="none" strike="noStrike">
                        <a:effectLst/>
                        <a:latin typeface="Arial"/>
                      </a:endParaRPr>
                    </a:p>
                  </a:txBody>
                  <a:tcPr marL="6974" marR="6974" marT="6974" marB="0" anchor="ctr"/>
                </a:tc>
                <a:tc>
                  <a:txBody>
                    <a:bodyPr/>
                    <a:lstStyle/>
                    <a:p>
                      <a:pPr algn="ctr" fontAlgn="ctr"/>
                      <a:r>
                        <a:rPr lang="fr-FR" sz="1000" u="none" strike="noStrike">
                          <a:effectLst/>
                        </a:rPr>
                        <a:t>Poids sédiments secs</a:t>
                      </a:r>
                      <a:endParaRPr lang="fr-FR" sz="1000" b="0" i="0" u="none" strike="noStrike">
                        <a:effectLst/>
                        <a:latin typeface="Arial"/>
                      </a:endParaRPr>
                    </a:p>
                  </a:txBody>
                  <a:tcPr marL="6974" marR="6974" marT="6974" marB="0" anchor="ctr"/>
                </a:tc>
                <a:tc>
                  <a:txBody>
                    <a:bodyPr/>
                    <a:lstStyle/>
                    <a:p>
                      <a:pPr algn="ctr" fontAlgn="ctr"/>
                      <a:r>
                        <a:rPr lang="fr-FR" sz="1000" u="none" strike="noStrike">
                          <a:effectLst/>
                        </a:rPr>
                        <a:t>Teneur en carbonates</a:t>
                      </a:r>
                      <a:endParaRPr lang="fr-FR" sz="1000" b="0" i="0" u="none" strike="noStrike">
                        <a:effectLst/>
                        <a:latin typeface="Arial"/>
                      </a:endParaRPr>
                    </a:p>
                  </a:txBody>
                  <a:tcPr marL="6974" marR="6974" marT="6974" marB="0" anchor="ctr"/>
                </a:tc>
                <a:tc>
                  <a:txBody>
                    <a:bodyPr/>
                    <a:lstStyle/>
                    <a:p>
                      <a:pPr algn="ctr" fontAlgn="ctr"/>
                      <a:r>
                        <a:rPr lang="fr-FR" sz="1000" u="none" strike="noStrike">
                          <a:effectLst/>
                        </a:rPr>
                        <a:t>Poids de la fraction carbonatée du sédiment</a:t>
                      </a:r>
                      <a:endParaRPr lang="fr-FR" sz="1000" b="0" i="0" u="none" strike="noStrike">
                        <a:effectLst/>
                        <a:latin typeface="Arial"/>
                      </a:endParaRPr>
                    </a:p>
                  </a:txBody>
                  <a:tcPr marL="6974" marR="6974" marT="6974" marB="0" anchor="ctr"/>
                </a:tc>
                <a:tc>
                  <a:txBody>
                    <a:bodyPr/>
                    <a:lstStyle/>
                    <a:p>
                      <a:pPr algn="ctr" fontAlgn="ctr"/>
                      <a:r>
                        <a:rPr lang="fr-FR" sz="1000" u="none" strike="noStrike">
                          <a:effectLst/>
                        </a:rPr>
                        <a:t>Poids de la fraction terrigène du sédiment</a:t>
                      </a:r>
                      <a:endParaRPr lang="fr-FR" sz="1000" b="0" i="0" u="none" strike="noStrike">
                        <a:effectLst/>
                        <a:latin typeface="Arial"/>
                      </a:endParaRPr>
                    </a:p>
                  </a:txBody>
                  <a:tcPr marL="6974" marR="6974" marT="6974" marB="0" anchor="ctr"/>
                </a:tc>
                <a:tc>
                  <a:txBody>
                    <a:bodyPr/>
                    <a:lstStyle/>
                    <a:p>
                      <a:pPr algn="ctr" fontAlgn="ctr"/>
                      <a:r>
                        <a:rPr lang="fr-FR" sz="1000" u="none" strike="noStrike">
                          <a:effectLst/>
                        </a:rPr>
                        <a:t>Flux carbonates</a:t>
                      </a:r>
                      <a:endParaRPr lang="fr-FR" sz="1000" b="0" i="0" u="none" strike="noStrike">
                        <a:effectLst/>
                        <a:latin typeface="Arial"/>
                      </a:endParaRPr>
                    </a:p>
                  </a:txBody>
                  <a:tcPr marL="6974" marR="6974" marT="6974" marB="0" anchor="ctr"/>
                </a:tc>
                <a:tc>
                  <a:txBody>
                    <a:bodyPr/>
                    <a:lstStyle/>
                    <a:p>
                      <a:pPr algn="ctr" fontAlgn="ctr"/>
                      <a:r>
                        <a:rPr lang="fr-FR" sz="1000" u="none" strike="noStrike">
                          <a:effectLst/>
                        </a:rPr>
                        <a:t>Flux terrigènes</a:t>
                      </a:r>
                      <a:endParaRPr lang="fr-FR" sz="1000" b="0" i="0" u="none" strike="noStrike">
                        <a:effectLst/>
                        <a:latin typeface="Arial"/>
                      </a:endParaRPr>
                    </a:p>
                  </a:txBody>
                  <a:tcPr marL="6974" marR="6974" marT="6974" marB="0" anchor="ctr"/>
                </a:tc>
                <a:extLst>
                  <a:ext uri="{0D108BD9-81ED-4DB2-BD59-A6C34878D82A}">
                    <a16:rowId xmlns="" xmlns:a16="http://schemas.microsoft.com/office/drawing/2014/main" val="10000"/>
                  </a:ext>
                </a:extLst>
              </a:tr>
              <a:tr h="165762">
                <a:tc>
                  <a:txBody>
                    <a:bodyPr/>
                    <a:lstStyle/>
                    <a:p>
                      <a:pPr algn="ctr" fontAlgn="ctr"/>
                      <a:r>
                        <a:rPr lang="fr-FR" sz="1000" u="none" strike="noStrike">
                          <a:effectLst/>
                        </a:rPr>
                        <a:t> </a:t>
                      </a:r>
                      <a:endParaRPr lang="fr-FR" sz="1000" b="0" i="0" u="none" strike="noStrike">
                        <a:effectLst/>
                        <a:latin typeface="Arial"/>
                      </a:endParaRPr>
                    </a:p>
                  </a:txBody>
                  <a:tcPr marL="6974" marR="6974" marT="6974" marB="0" anchor="ctr"/>
                </a:tc>
                <a:tc gridSpan="3">
                  <a:txBody>
                    <a:bodyPr/>
                    <a:lstStyle/>
                    <a:p>
                      <a:pPr algn="ctr" fontAlgn="ctr"/>
                      <a:r>
                        <a:rPr lang="fr-FR" sz="1000" u="none" strike="noStrike" dirty="0">
                          <a:effectLst/>
                        </a:rPr>
                        <a:t>(ka)</a:t>
                      </a:r>
                      <a:endParaRPr lang="fr-FR" sz="1000" b="0" i="0" u="none" strike="noStrike" dirty="0">
                        <a:effectLst/>
                        <a:latin typeface="Arial"/>
                      </a:endParaRPr>
                    </a:p>
                  </a:txBody>
                  <a:tcPr marL="6974" marR="6974" marT="6974" marB="0" anchor="ctr"/>
                </a:tc>
                <a:tc hMerge="1">
                  <a:txBody>
                    <a:bodyPr/>
                    <a:lstStyle/>
                    <a:p>
                      <a:endParaRPr lang="fr-FR"/>
                    </a:p>
                  </a:txBody>
                  <a:tcPr/>
                </a:tc>
                <a:tc hMerge="1">
                  <a:txBody>
                    <a:bodyPr/>
                    <a:lstStyle/>
                    <a:p>
                      <a:endParaRPr lang="fr-FR"/>
                    </a:p>
                  </a:txBody>
                  <a:tcPr/>
                </a:tc>
                <a:tc>
                  <a:txBody>
                    <a:bodyPr/>
                    <a:lstStyle/>
                    <a:p>
                      <a:pPr algn="ctr" fontAlgn="ctr"/>
                      <a:r>
                        <a:rPr lang="fr-FR" sz="1000" u="none" strike="noStrike">
                          <a:effectLst/>
                        </a:rPr>
                        <a:t>(ka)</a:t>
                      </a:r>
                      <a:endParaRPr lang="fr-FR" sz="1000" b="0" i="0" u="none" strike="noStrike">
                        <a:effectLst/>
                        <a:latin typeface="Arial"/>
                      </a:endParaRPr>
                    </a:p>
                  </a:txBody>
                  <a:tcPr marL="6974" marR="6974" marT="6974" marB="0" anchor="ctr"/>
                </a:tc>
                <a:tc>
                  <a:txBody>
                    <a:bodyPr/>
                    <a:lstStyle/>
                    <a:p>
                      <a:pPr algn="ctr" fontAlgn="ctr"/>
                      <a:r>
                        <a:rPr lang="fr-FR" sz="1000" u="none" strike="noStrike">
                          <a:effectLst/>
                        </a:rPr>
                        <a:t>(g/cm²)</a:t>
                      </a:r>
                      <a:endParaRPr lang="fr-FR" sz="1000" b="0" i="0" u="none" strike="noStrike">
                        <a:effectLst/>
                        <a:latin typeface="Arial"/>
                      </a:endParaRPr>
                    </a:p>
                  </a:txBody>
                  <a:tcPr marL="6974" marR="6974" marT="6974" marB="0" anchor="ctr"/>
                </a:tc>
                <a:tc>
                  <a:txBody>
                    <a:bodyPr/>
                    <a:lstStyle/>
                    <a:p>
                      <a:pPr algn="ctr" fontAlgn="ctr"/>
                      <a:r>
                        <a:rPr lang="fr-FR" sz="1000" u="none" strike="noStrike">
                          <a:effectLst/>
                        </a:rPr>
                        <a:t>(%)</a:t>
                      </a:r>
                      <a:endParaRPr lang="fr-FR" sz="1000" b="0" i="0" u="none" strike="noStrike">
                        <a:effectLst/>
                        <a:latin typeface="Arial"/>
                      </a:endParaRPr>
                    </a:p>
                  </a:txBody>
                  <a:tcPr marL="6974" marR="6974" marT="6974" marB="0" anchor="ctr"/>
                </a:tc>
                <a:tc>
                  <a:txBody>
                    <a:bodyPr/>
                    <a:lstStyle/>
                    <a:p>
                      <a:pPr algn="ctr" fontAlgn="ctr"/>
                      <a:r>
                        <a:rPr lang="fr-FR" sz="1000" u="none" strike="noStrike">
                          <a:effectLst/>
                        </a:rPr>
                        <a:t>(g/cm²)</a:t>
                      </a:r>
                      <a:endParaRPr lang="fr-FR" sz="1000" b="0" i="0" u="none" strike="noStrike">
                        <a:effectLst/>
                        <a:latin typeface="Arial"/>
                      </a:endParaRPr>
                    </a:p>
                  </a:txBody>
                  <a:tcPr marL="6974" marR="6974" marT="6974" marB="0" anchor="ctr"/>
                </a:tc>
                <a:tc>
                  <a:txBody>
                    <a:bodyPr/>
                    <a:lstStyle/>
                    <a:p>
                      <a:pPr algn="ctr" fontAlgn="ctr"/>
                      <a:r>
                        <a:rPr lang="fr-FR" sz="1000" u="none" strike="noStrike">
                          <a:effectLst/>
                        </a:rPr>
                        <a:t>(g/cm²)</a:t>
                      </a:r>
                      <a:endParaRPr lang="fr-FR" sz="1000" b="0" i="0" u="none" strike="noStrike">
                        <a:effectLst/>
                        <a:latin typeface="Arial"/>
                      </a:endParaRPr>
                    </a:p>
                  </a:txBody>
                  <a:tcPr marL="6974" marR="6974" marT="6974" marB="0" anchor="ctr"/>
                </a:tc>
                <a:tc>
                  <a:txBody>
                    <a:bodyPr/>
                    <a:lstStyle/>
                    <a:p>
                      <a:pPr algn="ctr" fontAlgn="ctr"/>
                      <a:r>
                        <a:rPr lang="fr-FR" sz="1000" u="none" strike="noStrike">
                          <a:effectLst/>
                        </a:rPr>
                        <a:t>(g/cm²/ka)</a:t>
                      </a:r>
                      <a:endParaRPr lang="fr-FR" sz="1000" b="0" i="0" u="none" strike="noStrike">
                        <a:effectLst/>
                        <a:latin typeface="Arial"/>
                      </a:endParaRPr>
                    </a:p>
                  </a:txBody>
                  <a:tcPr marL="6974" marR="6974" marT="6974" marB="0" anchor="ctr"/>
                </a:tc>
                <a:tc>
                  <a:txBody>
                    <a:bodyPr/>
                    <a:lstStyle/>
                    <a:p>
                      <a:pPr algn="ctr" fontAlgn="ctr"/>
                      <a:r>
                        <a:rPr lang="fr-FR" sz="1000" u="none" strike="noStrike">
                          <a:effectLst/>
                        </a:rPr>
                        <a:t>(g/cm²/ka)</a:t>
                      </a:r>
                      <a:endParaRPr lang="fr-FR" sz="1000" b="0" i="0" u="none" strike="noStrike">
                        <a:effectLst/>
                        <a:latin typeface="Arial"/>
                      </a:endParaRPr>
                    </a:p>
                  </a:txBody>
                  <a:tcPr marL="6974" marR="6974" marT="6974" marB="0" anchor="ctr"/>
                </a:tc>
                <a:extLst>
                  <a:ext uri="{0D108BD9-81ED-4DB2-BD59-A6C34878D82A}">
                    <a16:rowId xmlns="" xmlns:a16="http://schemas.microsoft.com/office/drawing/2014/main" val="10001"/>
                  </a:ext>
                </a:extLst>
              </a:tr>
              <a:tr h="156554">
                <a:tc>
                  <a:txBody>
                    <a:bodyPr/>
                    <a:lstStyle/>
                    <a:p>
                      <a:pPr algn="ctr" fontAlgn="b"/>
                      <a:r>
                        <a:rPr lang="fr-FR" sz="1000" u="none" strike="noStrike">
                          <a:effectLst/>
                        </a:rPr>
                        <a:t>1</a:t>
                      </a:r>
                      <a:endParaRPr lang="fr-FR" sz="1000" b="0" i="0" u="none" strike="noStrike">
                        <a:effectLst/>
                        <a:latin typeface="Arial"/>
                      </a:endParaRPr>
                    </a:p>
                  </a:txBody>
                  <a:tcPr marL="6974" marR="6974" marT="6974" marB="0" anchor="b"/>
                </a:tc>
                <a:tc>
                  <a:txBody>
                    <a:bodyPr/>
                    <a:lstStyle/>
                    <a:p>
                      <a:pPr algn="ctr" fontAlgn="b"/>
                      <a:r>
                        <a:rPr lang="fr-FR" sz="1000" u="none" strike="noStrike" dirty="0">
                          <a:effectLst/>
                        </a:rPr>
                        <a:t>0</a:t>
                      </a:r>
                      <a:endParaRPr lang="fr-FR" sz="1000" b="0" i="0" u="none" strike="noStrike" dirty="0">
                        <a:effectLst/>
                        <a:latin typeface="Arial"/>
                      </a:endParaRPr>
                    </a:p>
                  </a:txBody>
                  <a:tcPr marL="6974" marR="6974" marT="6974" marB="0" anchor="b"/>
                </a:tc>
                <a:tc>
                  <a:txBody>
                    <a:bodyPr/>
                    <a:lstStyle/>
                    <a:p>
                      <a:pPr algn="ctr" fontAlgn="b"/>
                      <a:r>
                        <a:rPr lang="fr-FR" sz="1000" u="none" strike="noStrike" dirty="0">
                          <a:effectLst/>
                        </a:rPr>
                        <a:t>-</a:t>
                      </a:r>
                      <a:endParaRPr lang="fr-FR" sz="1000" b="0" i="0" u="none" strike="noStrike" dirty="0">
                        <a:effectLst/>
                        <a:latin typeface="Arial"/>
                      </a:endParaRPr>
                    </a:p>
                  </a:txBody>
                  <a:tcPr marL="6974" marR="6974" marT="6974" marB="0" anchor="b"/>
                </a:tc>
                <a:tc>
                  <a:txBody>
                    <a:bodyPr/>
                    <a:lstStyle/>
                    <a:p>
                      <a:pPr algn="ctr" fontAlgn="b"/>
                      <a:r>
                        <a:rPr lang="fr-FR" sz="1000" u="none" strike="noStrike">
                          <a:effectLst/>
                        </a:rPr>
                        <a:t>14</a:t>
                      </a:r>
                      <a:endParaRPr lang="fr-FR" sz="1000" b="0" i="0" u="none" strike="noStrike">
                        <a:effectLst/>
                        <a:latin typeface="Arial"/>
                      </a:endParaRPr>
                    </a:p>
                  </a:txBody>
                  <a:tcPr marL="6974" marR="6974" marT="6974" marB="0" anchor="b"/>
                </a:tc>
                <a:tc>
                  <a:txBody>
                    <a:bodyPr/>
                    <a:lstStyle/>
                    <a:p>
                      <a:pPr algn="ctr" fontAlgn="b"/>
                      <a:r>
                        <a:rPr lang="fr-FR" sz="1000" u="none" strike="noStrike">
                          <a:effectLst/>
                        </a:rPr>
                        <a:t>14</a:t>
                      </a:r>
                      <a:endParaRPr lang="fr-FR" sz="1000" b="0" i="0" u="none" strike="noStrike">
                        <a:effectLst/>
                        <a:latin typeface="Arial"/>
                      </a:endParaRPr>
                    </a:p>
                  </a:txBody>
                  <a:tcPr marL="6974" marR="6974" marT="6974" marB="0" anchor="b"/>
                </a:tc>
                <a:tc>
                  <a:txBody>
                    <a:bodyPr/>
                    <a:lstStyle/>
                    <a:p>
                      <a:pPr algn="ctr" fontAlgn="b"/>
                      <a:r>
                        <a:rPr lang="fr-FR" sz="1000" u="none" strike="noStrike">
                          <a:effectLst/>
                        </a:rPr>
                        <a:t>20</a:t>
                      </a:r>
                      <a:endParaRPr lang="fr-FR" sz="1000" b="0" i="0" u="none" strike="noStrike">
                        <a:effectLst/>
                        <a:latin typeface="Arial"/>
                      </a:endParaRPr>
                    </a:p>
                  </a:txBody>
                  <a:tcPr marL="6974" marR="6974" marT="6974" marB="0" anchor="b"/>
                </a:tc>
                <a:tc>
                  <a:txBody>
                    <a:bodyPr/>
                    <a:lstStyle/>
                    <a:p>
                      <a:pPr algn="ctr" fontAlgn="b"/>
                      <a:r>
                        <a:rPr lang="fr-FR" sz="1000" u="none" strike="noStrike">
                          <a:effectLst/>
                        </a:rPr>
                        <a:t>74</a:t>
                      </a:r>
                      <a:endParaRPr lang="fr-FR" sz="1000" b="0" i="0" u="none" strike="noStrike">
                        <a:effectLst/>
                        <a:latin typeface="Arial"/>
                      </a:endParaRPr>
                    </a:p>
                  </a:txBody>
                  <a:tcPr marL="6974" marR="6974" marT="6974" marB="0" anchor="b"/>
                </a:tc>
                <a:tc>
                  <a:txBody>
                    <a:bodyPr/>
                    <a:lstStyle/>
                    <a:p>
                      <a:pPr algn="ctr" fontAlgn="b"/>
                      <a:r>
                        <a:rPr lang="fr-FR" sz="1000" u="none" strike="noStrike">
                          <a:effectLst/>
                        </a:rPr>
                        <a:t>14.8</a:t>
                      </a:r>
                      <a:endParaRPr lang="fr-FR" sz="1000" b="0" i="1" u="none" strike="noStrike">
                        <a:solidFill>
                          <a:srgbClr val="FF0000"/>
                        </a:solidFill>
                        <a:effectLst/>
                        <a:latin typeface="Arial"/>
                      </a:endParaRPr>
                    </a:p>
                  </a:txBody>
                  <a:tcPr marL="6974" marR="6974" marT="6974" marB="0" anchor="b"/>
                </a:tc>
                <a:tc>
                  <a:txBody>
                    <a:bodyPr/>
                    <a:lstStyle/>
                    <a:p>
                      <a:pPr algn="ctr" fontAlgn="b"/>
                      <a:r>
                        <a:rPr lang="fr-FR" sz="1000" u="none" strike="noStrike">
                          <a:effectLst/>
                        </a:rPr>
                        <a:t>5.2</a:t>
                      </a:r>
                      <a:endParaRPr lang="fr-FR" sz="1000" b="0" i="1" u="none" strike="noStrike">
                        <a:solidFill>
                          <a:srgbClr val="FF0000"/>
                        </a:solidFill>
                        <a:effectLst/>
                        <a:latin typeface="Arial"/>
                      </a:endParaRPr>
                    </a:p>
                  </a:txBody>
                  <a:tcPr marL="6974" marR="6974" marT="6974" marB="0" anchor="b"/>
                </a:tc>
                <a:tc>
                  <a:txBody>
                    <a:bodyPr/>
                    <a:lstStyle/>
                    <a:p>
                      <a:pPr algn="ctr" fontAlgn="b"/>
                      <a:r>
                        <a:rPr lang="fr-FR" sz="1000" u="none" strike="noStrike">
                          <a:effectLst/>
                        </a:rPr>
                        <a:t>1.1</a:t>
                      </a:r>
                      <a:endParaRPr lang="fr-FR" sz="1000" b="0" i="1" u="none" strike="noStrike">
                        <a:solidFill>
                          <a:srgbClr val="FF0000"/>
                        </a:solidFill>
                        <a:effectLst/>
                        <a:latin typeface="Arial"/>
                      </a:endParaRPr>
                    </a:p>
                  </a:txBody>
                  <a:tcPr marL="6974" marR="6974" marT="6974" marB="0" anchor="b"/>
                </a:tc>
                <a:tc>
                  <a:txBody>
                    <a:bodyPr/>
                    <a:lstStyle/>
                    <a:p>
                      <a:pPr algn="ctr" fontAlgn="b"/>
                      <a:r>
                        <a:rPr lang="fr-FR" sz="1000" u="none" strike="noStrike">
                          <a:effectLst/>
                        </a:rPr>
                        <a:t>0.4</a:t>
                      </a:r>
                      <a:endParaRPr lang="fr-FR" sz="1000" b="0" i="1" u="none" strike="noStrike">
                        <a:solidFill>
                          <a:srgbClr val="FF0000"/>
                        </a:solidFill>
                        <a:effectLst/>
                        <a:latin typeface="Arial"/>
                      </a:endParaRPr>
                    </a:p>
                  </a:txBody>
                  <a:tcPr marL="6974" marR="6974" marT="6974" marB="0" anchor="b"/>
                </a:tc>
                <a:extLst>
                  <a:ext uri="{0D108BD9-81ED-4DB2-BD59-A6C34878D82A}">
                    <a16:rowId xmlns="" xmlns:a16="http://schemas.microsoft.com/office/drawing/2014/main" val="10002"/>
                  </a:ext>
                </a:extLst>
              </a:tr>
              <a:tr h="156554">
                <a:tc>
                  <a:txBody>
                    <a:bodyPr/>
                    <a:lstStyle/>
                    <a:p>
                      <a:pPr algn="ctr" fontAlgn="b"/>
                      <a:r>
                        <a:rPr lang="fr-FR" sz="1000" u="none" strike="noStrike">
                          <a:effectLst/>
                        </a:rPr>
                        <a:t>2</a:t>
                      </a:r>
                      <a:endParaRPr lang="fr-FR" sz="1000" b="0" i="0" u="none" strike="noStrike">
                        <a:effectLst/>
                        <a:latin typeface="Arial"/>
                      </a:endParaRPr>
                    </a:p>
                  </a:txBody>
                  <a:tcPr marL="6974" marR="6974" marT="6974" marB="0" anchor="b"/>
                </a:tc>
                <a:tc>
                  <a:txBody>
                    <a:bodyPr/>
                    <a:lstStyle/>
                    <a:p>
                      <a:pPr algn="ctr" fontAlgn="b"/>
                      <a:r>
                        <a:rPr lang="fr-FR" sz="1000" u="none" strike="noStrike" dirty="0">
                          <a:effectLst/>
                        </a:rPr>
                        <a:t>14</a:t>
                      </a:r>
                      <a:endParaRPr lang="fr-FR" sz="1000" b="0" i="0" u="none" strike="noStrike" dirty="0">
                        <a:effectLst/>
                        <a:latin typeface="Arial"/>
                      </a:endParaRPr>
                    </a:p>
                  </a:txBody>
                  <a:tcPr marL="6974" marR="6974" marT="6974" marB="0" anchor="b"/>
                </a:tc>
                <a:tc>
                  <a:txBody>
                    <a:bodyPr/>
                    <a:lstStyle/>
                    <a:p>
                      <a:pPr algn="ctr" fontAlgn="b"/>
                      <a:r>
                        <a:rPr lang="fr-FR" sz="1000" u="none" strike="noStrike" dirty="0">
                          <a:effectLst/>
                        </a:rPr>
                        <a:t>-</a:t>
                      </a:r>
                      <a:endParaRPr lang="fr-FR" sz="1000" b="0" i="0" u="none" strike="noStrike" dirty="0">
                        <a:effectLst/>
                        <a:latin typeface="Arial"/>
                      </a:endParaRPr>
                    </a:p>
                  </a:txBody>
                  <a:tcPr marL="6974" marR="6974" marT="6974" marB="0" anchor="b"/>
                </a:tc>
                <a:tc>
                  <a:txBody>
                    <a:bodyPr/>
                    <a:lstStyle/>
                    <a:p>
                      <a:pPr algn="ctr" fontAlgn="b"/>
                      <a:r>
                        <a:rPr lang="fr-FR" sz="1000" u="none" strike="noStrike" dirty="0">
                          <a:effectLst/>
                        </a:rPr>
                        <a:t>29</a:t>
                      </a:r>
                      <a:endParaRPr lang="fr-FR" sz="1000" b="0" i="0" u="none" strike="noStrike" dirty="0">
                        <a:effectLst/>
                        <a:latin typeface="Arial"/>
                      </a:endParaRPr>
                    </a:p>
                  </a:txBody>
                  <a:tcPr marL="6974" marR="6974" marT="6974" marB="0" anchor="b"/>
                </a:tc>
                <a:tc>
                  <a:txBody>
                    <a:bodyPr/>
                    <a:lstStyle/>
                    <a:p>
                      <a:pPr algn="ctr" fontAlgn="b"/>
                      <a:r>
                        <a:rPr lang="fr-FR" sz="1000" u="none" strike="noStrike">
                          <a:effectLst/>
                        </a:rPr>
                        <a:t>15</a:t>
                      </a:r>
                      <a:endParaRPr lang="fr-FR" sz="1000" b="0" i="0" u="none" strike="noStrike">
                        <a:effectLst/>
                        <a:latin typeface="Arial"/>
                      </a:endParaRPr>
                    </a:p>
                  </a:txBody>
                  <a:tcPr marL="6974" marR="6974" marT="6974" marB="0" anchor="b"/>
                </a:tc>
                <a:tc>
                  <a:txBody>
                    <a:bodyPr/>
                    <a:lstStyle/>
                    <a:p>
                      <a:pPr algn="ctr" fontAlgn="b"/>
                      <a:r>
                        <a:rPr lang="fr-FR" sz="1000" u="none" strike="noStrike">
                          <a:effectLst/>
                        </a:rPr>
                        <a:t>45</a:t>
                      </a:r>
                      <a:endParaRPr lang="fr-FR" sz="1000" b="0" i="0" u="none" strike="noStrike">
                        <a:effectLst/>
                        <a:latin typeface="Arial"/>
                      </a:endParaRPr>
                    </a:p>
                  </a:txBody>
                  <a:tcPr marL="6974" marR="6974" marT="6974" marB="0" anchor="b"/>
                </a:tc>
                <a:tc>
                  <a:txBody>
                    <a:bodyPr/>
                    <a:lstStyle/>
                    <a:p>
                      <a:pPr algn="ctr" fontAlgn="b"/>
                      <a:r>
                        <a:rPr lang="fr-FR" sz="1000" u="none" strike="noStrike">
                          <a:effectLst/>
                        </a:rPr>
                        <a:t>29</a:t>
                      </a:r>
                      <a:endParaRPr lang="fr-FR" sz="1000" b="0" i="0" u="none" strike="noStrike">
                        <a:effectLst/>
                        <a:latin typeface="Arial"/>
                      </a:endParaRPr>
                    </a:p>
                  </a:txBody>
                  <a:tcPr marL="6974" marR="6974" marT="6974" marB="0" anchor="b"/>
                </a:tc>
                <a:tc>
                  <a:txBody>
                    <a:bodyPr/>
                    <a:lstStyle/>
                    <a:p>
                      <a:pPr algn="ctr" fontAlgn="b"/>
                      <a:r>
                        <a:rPr lang="fr-FR" sz="1000" u="none" strike="noStrike">
                          <a:effectLst/>
                        </a:rPr>
                        <a:t>13.1</a:t>
                      </a:r>
                      <a:endParaRPr lang="fr-FR" sz="1000" b="0" i="1" u="none" strike="noStrike">
                        <a:solidFill>
                          <a:srgbClr val="FF0000"/>
                        </a:solidFill>
                        <a:effectLst/>
                        <a:latin typeface="Arial"/>
                      </a:endParaRPr>
                    </a:p>
                  </a:txBody>
                  <a:tcPr marL="6974" marR="6974" marT="6974" marB="0" anchor="b"/>
                </a:tc>
                <a:tc>
                  <a:txBody>
                    <a:bodyPr/>
                    <a:lstStyle/>
                    <a:p>
                      <a:pPr algn="ctr" fontAlgn="b"/>
                      <a:r>
                        <a:rPr lang="fr-FR" sz="1000" u="none" strike="noStrike">
                          <a:effectLst/>
                        </a:rPr>
                        <a:t>32.0</a:t>
                      </a:r>
                      <a:endParaRPr lang="fr-FR" sz="1000" b="0" i="1" u="none" strike="noStrike">
                        <a:solidFill>
                          <a:srgbClr val="FF0000"/>
                        </a:solidFill>
                        <a:effectLst/>
                        <a:latin typeface="Arial"/>
                      </a:endParaRPr>
                    </a:p>
                  </a:txBody>
                  <a:tcPr marL="6974" marR="6974" marT="6974" marB="0" anchor="b"/>
                </a:tc>
                <a:tc>
                  <a:txBody>
                    <a:bodyPr/>
                    <a:lstStyle/>
                    <a:p>
                      <a:pPr algn="ctr" fontAlgn="b"/>
                      <a:r>
                        <a:rPr lang="fr-FR" sz="1000" u="none" strike="noStrike">
                          <a:effectLst/>
                        </a:rPr>
                        <a:t>0.9</a:t>
                      </a:r>
                      <a:endParaRPr lang="fr-FR" sz="1000" b="0" i="1" u="none" strike="noStrike">
                        <a:solidFill>
                          <a:srgbClr val="FF0000"/>
                        </a:solidFill>
                        <a:effectLst/>
                        <a:latin typeface="Arial"/>
                      </a:endParaRPr>
                    </a:p>
                  </a:txBody>
                  <a:tcPr marL="6974" marR="6974" marT="6974" marB="0" anchor="b"/>
                </a:tc>
                <a:tc>
                  <a:txBody>
                    <a:bodyPr/>
                    <a:lstStyle/>
                    <a:p>
                      <a:pPr algn="ctr" fontAlgn="b"/>
                      <a:r>
                        <a:rPr lang="fr-FR" sz="1000" u="none" strike="noStrike">
                          <a:effectLst/>
                        </a:rPr>
                        <a:t>2.1</a:t>
                      </a:r>
                      <a:endParaRPr lang="fr-FR" sz="1000" b="0" i="1" u="none" strike="noStrike">
                        <a:solidFill>
                          <a:srgbClr val="FF0000"/>
                        </a:solidFill>
                        <a:effectLst/>
                        <a:latin typeface="Arial"/>
                      </a:endParaRPr>
                    </a:p>
                  </a:txBody>
                  <a:tcPr marL="6974" marR="6974" marT="6974" marB="0" anchor="b"/>
                </a:tc>
                <a:extLst>
                  <a:ext uri="{0D108BD9-81ED-4DB2-BD59-A6C34878D82A}">
                    <a16:rowId xmlns="" xmlns:a16="http://schemas.microsoft.com/office/drawing/2014/main" val="10003"/>
                  </a:ext>
                </a:extLst>
              </a:tr>
              <a:tr h="156554">
                <a:tc>
                  <a:txBody>
                    <a:bodyPr/>
                    <a:lstStyle/>
                    <a:p>
                      <a:pPr algn="ctr" fontAlgn="b"/>
                      <a:r>
                        <a:rPr lang="fr-FR" sz="1000" u="none" strike="noStrike">
                          <a:effectLst/>
                        </a:rPr>
                        <a:t>3</a:t>
                      </a:r>
                      <a:endParaRPr lang="fr-FR" sz="1000" b="0" i="0" u="none" strike="noStrike">
                        <a:effectLst/>
                        <a:latin typeface="Arial"/>
                      </a:endParaRPr>
                    </a:p>
                  </a:txBody>
                  <a:tcPr marL="6974" marR="6974" marT="6974" marB="0" anchor="b"/>
                </a:tc>
                <a:tc>
                  <a:txBody>
                    <a:bodyPr/>
                    <a:lstStyle/>
                    <a:p>
                      <a:pPr algn="ctr" fontAlgn="b"/>
                      <a:r>
                        <a:rPr lang="fr-FR" sz="1000" u="none" strike="noStrike">
                          <a:effectLst/>
                        </a:rPr>
                        <a:t>29</a:t>
                      </a:r>
                      <a:endParaRPr lang="fr-FR" sz="1000" b="0" i="0" u="none" strike="noStrike">
                        <a:effectLst/>
                        <a:latin typeface="Arial"/>
                      </a:endParaRPr>
                    </a:p>
                  </a:txBody>
                  <a:tcPr marL="6974" marR="6974" marT="6974" marB="0" anchor="b"/>
                </a:tc>
                <a:tc>
                  <a:txBody>
                    <a:bodyPr/>
                    <a:lstStyle/>
                    <a:p>
                      <a:pPr algn="ctr" fontAlgn="b"/>
                      <a:r>
                        <a:rPr lang="fr-FR" sz="1000" u="none" strike="noStrike">
                          <a:effectLst/>
                        </a:rPr>
                        <a:t>-</a:t>
                      </a:r>
                      <a:endParaRPr lang="fr-FR" sz="1000" b="0" i="0" u="none" strike="noStrike">
                        <a:effectLst/>
                        <a:latin typeface="Arial"/>
                      </a:endParaRPr>
                    </a:p>
                  </a:txBody>
                  <a:tcPr marL="6974" marR="6974" marT="6974" marB="0" anchor="b"/>
                </a:tc>
                <a:tc>
                  <a:txBody>
                    <a:bodyPr/>
                    <a:lstStyle/>
                    <a:p>
                      <a:pPr algn="ctr" fontAlgn="b"/>
                      <a:r>
                        <a:rPr lang="fr-FR" sz="1000" u="none" strike="noStrike" dirty="0">
                          <a:effectLst/>
                        </a:rPr>
                        <a:t>57</a:t>
                      </a:r>
                      <a:endParaRPr lang="fr-FR" sz="1000" b="0" i="0" u="none" strike="noStrike" dirty="0">
                        <a:effectLst/>
                        <a:latin typeface="Arial"/>
                      </a:endParaRPr>
                    </a:p>
                  </a:txBody>
                  <a:tcPr marL="6974" marR="6974" marT="6974" marB="0" anchor="b"/>
                </a:tc>
                <a:tc>
                  <a:txBody>
                    <a:bodyPr/>
                    <a:lstStyle/>
                    <a:p>
                      <a:pPr algn="ctr" fontAlgn="b"/>
                      <a:r>
                        <a:rPr lang="fr-FR" sz="1000" u="none" strike="noStrike">
                          <a:effectLst/>
                        </a:rPr>
                        <a:t>28</a:t>
                      </a:r>
                      <a:endParaRPr lang="fr-FR" sz="1000" b="0" i="0" u="none" strike="noStrike">
                        <a:effectLst/>
                        <a:latin typeface="Arial"/>
                      </a:endParaRPr>
                    </a:p>
                  </a:txBody>
                  <a:tcPr marL="6974" marR="6974" marT="6974" marB="0" anchor="b"/>
                </a:tc>
                <a:tc>
                  <a:txBody>
                    <a:bodyPr/>
                    <a:lstStyle/>
                    <a:p>
                      <a:pPr algn="ctr" fontAlgn="b"/>
                      <a:r>
                        <a:rPr lang="fr-FR" sz="1000" u="none" strike="noStrike">
                          <a:effectLst/>
                        </a:rPr>
                        <a:t>54</a:t>
                      </a:r>
                      <a:endParaRPr lang="fr-FR" sz="1000" b="0" i="0" u="none" strike="noStrike">
                        <a:effectLst/>
                        <a:latin typeface="Arial"/>
                      </a:endParaRPr>
                    </a:p>
                  </a:txBody>
                  <a:tcPr marL="6974" marR="6974" marT="6974" marB="0" anchor="b"/>
                </a:tc>
                <a:tc>
                  <a:txBody>
                    <a:bodyPr/>
                    <a:lstStyle/>
                    <a:p>
                      <a:pPr algn="ctr" fontAlgn="b"/>
                      <a:r>
                        <a:rPr lang="fr-FR" sz="1000" u="none" strike="noStrike">
                          <a:effectLst/>
                        </a:rPr>
                        <a:t>43</a:t>
                      </a:r>
                      <a:endParaRPr lang="fr-FR" sz="1000" b="0" i="0" u="none" strike="noStrike">
                        <a:effectLst/>
                        <a:latin typeface="Arial"/>
                      </a:endParaRPr>
                    </a:p>
                  </a:txBody>
                  <a:tcPr marL="6974" marR="6974" marT="6974" marB="0" anchor="b"/>
                </a:tc>
                <a:tc>
                  <a:txBody>
                    <a:bodyPr/>
                    <a:lstStyle/>
                    <a:p>
                      <a:pPr algn="ctr" fontAlgn="b"/>
                      <a:r>
                        <a:rPr lang="fr-FR" sz="1000" u="none" strike="noStrike">
                          <a:effectLst/>
                        </a:rPr>
                        <a:t>23.2</a:t>
                      </a:r>
                      <a:endParaRPr lang="fr-FR" sz="1000" b="0" i="1" u="none" strike="noStrike">
                        <a:solidFill>
                          <a:srgbClr val="FF0000"/>
                        </a:solidFill>
                        <a:effectLst/>
                        <a:latin typeface="Arial"/>
                      </a:endParaRPr>
                    </a:p>
                  </a:txBody>
                  <a:tcPr marL="6974" marR="6974" marT="6974" marB="0" anchor="b"/>
                </a:tc>
                <a:tc>
                  <a:txBody>
                    <a:bodyPr/>
                    <a:lstStyle/>
                    <a:p>
                      <a:pPr algn="ctr" fontAlgn="b"/>
                      <a:r>
                        <a:rPr lang="fr-FR" sz="1000" u="none" strike="noStrike">
                          <a:effectLst/>
                        </a:rPr>
                        <a:t>30.7</a:t>
                      </a:r>
                      <a:endParaRPr lang="fr-FR" sz="1000" b="0" i="1" u="none" strike="noStrike">
                        <a:solidFill>
                          <a:srgbClr val="FF0000"/>
                        </a:solidFill>
                        <a:effectLst/>
                        <a:latin typeface="Arial"/>
                      </a:endParaRPr>
                    </a:p>
                  </a:txBody>
                  <a:tcPr marL="6974" marR="6974" marT="6974" marB="0" anchor="b"/>
                </a:tc>
                <a:tc>
                  <a:txBody>
                    <a:bodyPr/>
                    <a:lstStyle/>
                    <a:p>
                      <a:pPr algn="ctr" fontAlgn="b"/>
                      <a:r>
                        <a:rPr lang="fr-FR" sz="1000" u="none" strike="noStrike">
                          <a:effectLst/>
                        </a:rPr>
                        <a:t>0.8</a:t>
                      </a:r>
                      <a:endParaRPr lang="fr-FR" sz="1000" b="0" i="1" u="none" strike="noStrike">
                        <a:solidFill>
                          <a:srgbClr val="FF0000"/>
                        </a:solidFill>
                        <a:effectLst/>
                        <a:latin typeface="Arial"/>
                      </a:endParaRPr>
                    </a:p>
                  </a:txBody>
                  <a:tcPr marL="6974" marR="6974" marT="6974" marB="0" anchor="b"/>
                </a:tc>
                <a:tc>
                  <a:txBody>
                    <a:bodyPr/>
                    <a:lstStyle/>
                    <a:p>
                      <a:pPr algn="ctr" fontAlgn="b"/>
                      <a:r>
                        <a:rPr lang="fr-FR" sz="1000" u="none" strike="noStrike">
                          <a:effectLst/>
                        </a:rPr>
                        <a:t>1.1</a:t>
                      </a:r>
                      <a:endParaRPr lang="fr-FR" sz="1000" b="0" i="1" u="none" strike="noStrike">
                        <a:solidFill>
                          <a:srgbClr val="FF0000"/>
                        </a:solidFill>
                        <a:effectLst/>
                        <a:latin typeface="Arial"/>
                      </a:endParaRPr>
                    </a:p>
                  </a:txBody>
                  <a:tcPr marL="6974" marR="6974" marT="6974" marB="0" anchor="b"/>
                </a:tc>
                <a:extLst>
                  <a:ext uri="{0D108BD9-81ED-4DB2-BD59-A6C34878D82A}">
                    <a16:rowId xmlns="" xmlns:a16="http://schemas.microsoft.com/office/drawing/2014/main" val="10004"/>
                  </a:ext>
                </a:extLst>
              </a:tr>
              <a:tr h="156554">
                <a:tc>
                  <a:txBody>
                    <a:bodyPr/>
                    <a:lstStyle/>
                    <a:p>
                      <a:pPr algn="ctr" fontAlgn="b"/>
                      <a:r>
                        <a:rPr lang="fr-FR" sz="1000" u="none" strike="noStrike">
                          <a:effectLst/>
                        </a:rPr>
                        <a:t>4</a:t>
                      </a:r>
                      <a:endParaRPr lang="fr-FR" sz="1000" b="0" i="0" u="none" strike="noStrike">
                        <a:effectLst/>
                        <a:latin typeface="Arial"/>
                      </a:endParaRPr>
                    </a:p>
                  </a:txBody>
                  <a:tcPr marL="6974" marR="6974" marT="6974" marB="0" anchor="b"/>
                </a:tc>
                <a:tc>
                  <a:txBody>
                    <a:bodyPr/>
                    <a:lstStyle/>
                    <a:p>
                      <a:pPr algn="ctr" fontAlgn="b"/>
                      <a:r>
                        <a:rPr lang="fr-FR" sz="1000" u="none" strike="noStrike">
                          <a:effectLst/>
                        </a:rPr>
                        <a:t>57</a:t>
                      </a:r>
                      <a:endParaRPr lang="fr-FR" sz="1000" b="0" i="0" u="none" strike="noStrike">
                        <a:effectLst/>
                        <a:latin typeface="Arial"/>
                      </a:endParaRPr>
                    </a:p>
                  </a:txBody>
                  <a:tcPr marL="6974" marR="6974" marT="6974" marB="0" anchor="b"/>
                </a:tc>
                <a:tc>
                  <a:txBody>
                    <a:bodyPr/>
                    <a:lstStyle/>
                    <a:p>
                      <a:pPr algn="ctr" fontAlgn="b"/>
                      <a:r>
                        <a:rPr lang="fr-FR" sz="1000" u="none" strike="noStrike">
                          <a:effectLst/>
                        </a:rPr>
                        <a:t>-</a:t>
                      </a:r>
                      <a:endParaRPr lang="fr-FR" sz="1000" b="0" i="0" u="none" strike="noStrike">
                        <a:effectLst/>
                        <a:latin typeface="Arial"/>
                      </a:endParaRPr>
                    </a:p>
                  </a:txBody>
                  <a:tcPr marL="6974" marR="6974" marT="6974" marB="0" anchor="b"/>
                </a:tc>
                <a:tc>
                  <a:txBody>
                    <a:bodyPr/>
                    <a:lstStyle/>
                    <a:p>
                      <a:pPr algn="ctr" fontAlgn="b"/>
                      <a:r>
                        <a:rPr lang="fr-FR" sz="1000" u="none" strike="noStrike">
                          <a:effectLst/>
                        </a:rPr>
                        <a:t>71</a:t>
                      </a:r>
                      <a:endParaRPr lang="fr-FR" sz="1000" b="0" i="0" u="none" strike="noStrike">
                        <a:effectLst/>
                        <a:latin typeface="Arial"/>
                      </a:endParaRPr>
                    </a:p>
                  </a:txBody>
                  <a:tcPr marL="6974" marR="6974" marT="6974" marB="0" anchor="b"/>
                </a:tc>
                <a:tc>
                  <a:txBody>
                    <a:bodyPr/>
                    <a:lstStyle/>
                    <a:p>
                      <a:pPr algn="ctr" fontAlgn="b"/>
                      <a:r>
                        <a:rPr lang="fr-FR" sz="1000" u="none" strike="noStrike" dirty="0">
                          <a:effectLst/>
                        </a:rPr>
                        <a:t>14</a:t>
                      </a:r>
                      <a:endParaRPr lang="fr-FR" sz="1000" b="0" i="0" u="none" strike="noStrike" dirty="0">
                        <a:effectLst/>
                        <a:latin typeface="Arial"/>
                      </a:endParaRPr>
                    </a:p>
                  </a:txBody>
                  <a:tcPr marL="6974" marR="6974" marT="6974" marB="0" anchor="b"/>
                </a:tc>
                <a:tc>
                  <a:txBody>
                    <a:bodyPr/>
                    <a:lstStyle/>
                    <a:p>
                      <a:pPr algn="ctr" fontAlgn="b"/>
                      <a:r>
                        <a:rPr lang="fr-FR" sz="1000" u="none" strike="noStrike">
                          <a:effectLst/>
                        </a:rPr>
                        <a:t>20</a:t>
                      </a:r>
                      <a:endParaRPr lang="fr-FR" sz="1000" b="0" i="0" u="none" strike="noStrike">
                        <a:effectLst/>
                        <a:latin typeface="Arial"/>
                      </a:endParaRPr>
                    </a:p>
                  </a:txBody>
                  <a:tcPr marL="6974" marR="6974" marT="6974" marB="0" anchor="b"/>
                </a:tc>
                <a:tc>
                  <a:txBody>
                    <a:bodyPr/>
                    <a:lstStyle/>
                    <a:p>
                      <a:pPr algn="ctr" fontAlgn="b"/>
                      <a:r>
                        <a:rPr lang="fr-FR" sz="1000" u="none" strike="noStrike">
                          <a:effectLst/>
                        </a:rPr>
                        <a:t>34</a:t>
                      </a:r>
                      <a:endParaRPr lang="fr-FR" sz="1000" b="0" i="0" u="none" strike="noStrike">
                        <a:effectLst/>
                        <a:latin typeface="Arial"/>
                      </a:endParaRPr>
                    </a:p>
                  </a:txBody>
                  <a:tcPr marL="6974" marR="6974" marT="6974" marB="0" anchor="b"/>
                </a:tc>
                <a:tc>
                  <a:txBody>
                    <a:bodyPr/>
                    <a:lstStyle/>
                    <a:p>
                      <a:pPr algn="ctr" fontAlgn="b"/>
                      <a:r>
                        <a:rPr lang="fr-FR" sz="1000" u="none" strike="noStrike">
                          <a:effectLst/>
                        </a:rPr>
                        <a:t>6.7</a:t>
                      </a:r>
                      <a:endParaRPr lang="fr-FR" sz="1000" b="0" i="1" u="none" strike="noStrike">
                        <a:solidFill>
                          <a:srgbClr val="FF0000"/>
                        </a:solidFill>
                        <a:effectLst/>
                        <a:latin typeface="Arial"/>
                      </a:endParaRPr>
                    </a:p>
                  </a:txBody>
                  <a:tcPr marL="6974" marR="6974" marT="6974" marB="0" anchor="b"/>
                </a:tc>
                <a:tc>
                  <a:txBody>
                    <a:bodyPr/>
                    <a:lstStyle/>
                    <a:p>
                      <a:pPr algn="ctr" fontAlgn="b"/>
                      <a:r>
                        <a:rPr lang="fr-FR" sz="1000" u="none" strike="noStrike">
                          <a:effectLst/>
                        </a:rPr>
                        <a:t>13.0</a:t>
                      </a:r>
                      <a:endParaRPr lang="fr-FR" sz="1000" b="0" i="1" u="none" strike="noStrike">
                        <a:solidFill>
                          <a:srgbClr val="FF0000"/>
                        </a:solidFill>
                        <a:effectLst/>
                        <a:latin typeface="Arial"/>
                      </a:endParaRPr>
                    </a:p>
                  </a:txBody>
                  <a:tcPr marL="6974" marR="6974" marT="6974" marB="0" anchor="b"/>
                </a:tc>
                <a:tc>
                  <a:txBody>
                    <a:bodyPr/>
                    <a:lstStyle/>
                    <a:p>
                      <a:pPr algn="ctr" fontAlgn="b"/>
                      <a:r>
                        <a:rPr lang="fr-FR" sz="1000" u="none" strike="noStrike">
                          <a:effectLst/>
                        </a:rPr>
                        <a:t>0.5</a:t>
                      </a:r>
                      <a:endParaRPr lang="fr-FR" sz="1000" b="0" i="1" u="none" strike="noStrike">
                        <a:solidFill>
                          <a:srgbClr val="FF0000"/>
                        </a:solidFill>
                        <a:effectLst/>
                        <a:latin typeface="Arial"/>
                      </a:endParaRPr>
                    </a:p>
                  </a:txBody>
                  <a:tcPr marL="6974" marR="6974" marT="6974" marB="0" anchor="b"/>
                </a:tc>
                <a:tc>
                  <a:txBody>
                    <a:bodyPr/>
                    <a:lstStyle/>
                    <a:p>
                      <a:pPr algn="ctr" fontAlgn="b"/>
                      <a:r>
                        <a:rPr lang="fr-FR" sz="1000" u="none" strike="noStrike">
                          <a:effectLst/>
                        </a:rPr>
                        <a:t>0.9</a:t>
                      </a:r>
                      <a:endParaRPr lang="fr-FR" sz="1000" b="0" i="1" u="none" strike="noStrike">
                        <a:solidFill>
                          <a:srgbClr val="FF0000"/>
                        </a:solidFill>
                        <a:effectLst/>
                        <a:latin typeface="Arial"/>
                      </a:endParaRPr>
                    </a:p>
                  </a:txBody>
                  <a:tcPr marL="6974" marR="6974" marT="6974" marB="0" anchor="b"/>
                </a:tc>
                <a:extLst>
                  <a:ext uri="{0D108BD9-81ED-4DB2-BD59-A6C34878D82A}">
                    <a16:rowId xmlns="" xmlns:a16="http://schemas.microsoft.com/office/drawing/2014/main" val="10005"/>
                  </a:ext>
                </a:extLst>
              </a:tr>
              <a:tr h="156554">
                <a:tc>
                  <a:txBody>
                    <a:bodyPr/>
                    <a:lstStyle/>
                    <a:p>
                      <a:pPr algn="ctr" fontAlgn="b"/>
                      <a:r>
                        <a:rPr lang="fr-FR" sz="1000" u="none" strike="noStrike">
                          <a:effectLst/>
                        </a:rPr>
                        <a:t>5</a:t>
                      </a:r>
                      <a:endParaRPr lang="fr-FR" sz="1000" b="0" i="0" u="none" strike="noStrike">
                        <a:effectLst/>
                        <a:latin typeface="Arial"/>
                      </a:endParaRPr>
                    </a:p>
                  </a:txBody>
                  <a:tcPr marL="6974" marR="6974" marT="6974" marB="0" anchor="b"/>
                </a:tc>
                <a:tc>
                  <a:txBody>
                    <a:bodyPr/>
                    <a:lstStyle/>
                    <a:p>
                      <a:pPr algn="ctr" fontAlgn="b"/>
                      <a:r>
                        <a:rPr lang="fr-FR" sz="1000" u="none" strike="noStrike">
                          <a:effectLst/>
                        </a:rPr>
                        <a:t>71</a:t>
                      </a:r>
                      <a:endParaRPr lang="fr-FR" sz="1000" b="0" i="0" u="none" strike="noStrike">
                        <a:effectLst/>
                        <a:latin typeface="Arial"/>
                      </a:endParaRPr>
                    </a:p>
                  </a:txBody>
                  <a:tcPr marL="6974" marR="6974" marT="6974" marB="0" anchor="b"/>
                </a:tc>
                <a:tc>
                  <a:txBody>
                    <a:bodyPr/>
                    <a:lstStyle/>
                    <a:p>
                      <a:pPr algn="ctr" fontAlgn="b"/>
                      <a:r>
                        <a:rPr lang="fr-FR" sz="1000" u="none" strike="noStrike">
                          <a:effectLst/>
                        </a:rPr>
                        <a:t>-</a:t>
                      </a:r>
                      <a:endParaRPr lang="fr-FR" sz="1000" b="0" i="0" u="none" strike="noStrike">
                        <a:effectLst/>
                        <a:latin typeface="Arial"/>
                      </a:endParaRPr>
                    </a:p>
                  </a:txBody>
                  <a:tcPr marL="6974" marR="6974" marT="6974" marB="0" anchor="b"/>
                </a:tc>
                <a:tc>
                  <a:txBody>
                    <a:bodyPr/>
                    <a:lstStyle/>
                    <a:p>
                      <a:pPr algn="ctr" fontAlgn="b"/>
                      <a:r>
                        <a:rPr lang="fr-FR" sz="1000" u="none" strike="noStrike">
                          <a:effectLst/>
                        </a:rPr>
                        <a:t>130</a:t>
                      </a:r>
                      <a:endParaRPr lang="fr-FR" sz="1000" b="0" i="0" u="none" strike="noStrike">
                        <a:effectLst/>
                        <a:latin typeface="Arial"/>
                      </a:endParaRPr>
                    </a:p>
                  </a:txBody>
                  <a:tcPr marL="6974" marR="6974" marT="6974" marB="0" anchor="b"/>
                </a:tc>
                <a:tc>
                  <a:txBody>
                    <a:bodyPr/>
                    <a:lstStyle/>
                    <a:p>
                      <a:pPr algn="ctr" fontAlgn="b"/>
                      <a:r>
                        <a:rPr lang="fr-FR" sz="1000" u="none" strike="noStrike" dirty="0">
                          <a:effectLst/>
                        </a:rPr>
                        <a:t>59</a:t>
                      </a:r>
                      <a:endParaRPr lang="fr-FR" sz="1000" b="0" i="0" u="none" strike="noStrike" dirty="0">
                        <a:effectLst/>
                        <a:latin typeface="Arial"/>
                      </a:endParaRPr>
                    </a:p>
                  </a:txBody>
                  <a:tcPr marL="6974" marR="6974" marT="6974" marB="0" anchor="b"/>
                </a:tc>
                <a:tc>
                  <a:txBody>
                    <a:bodyPr/>
                    <a:lstStyle/>
                    <a:p>
                      <a:pPr algn="ctr" fontAlgn="b"/>
                      <a:r>
                        <a:rPr lang="fr-FR" sz="1000" u="none" strike="noStrike">
                          <a:effectLst/>
                        </a:rPr>
                        <a:t>162</a:t>
                      </a:r>
                      <a:endParaRPr lang="fr-FR" sz="1000" b="0" i="0" u="none" strike="noStrike">
                        <a:effectLst/>
                        <a:latin typeface="Arial"/>
                      </a:endParaRPr>
                    </a:p>
                  </a:txBody>
                  <a:tcPr marL="6974" marR="6974" marT="6974" marB="0" anchor="b"/>
                </a:tc>
                <a:tc>
                  <a:txBody>
                    <a:bodyPr/>
                    <a:lstStyle/>
                    <a:p>
                      <a:pPr algn="ctr" fontAlgn="b"/>
                      <a:r>
                        <a:rPr lang="fr-FR" sz="1000" u="none" strike="noStrike">
                          <a:effectLst/>
                        </a:rPr>
                        <a:t>77</a:t>
                      </a:r>
                      <a:endParaRPr lang="fr-FR" sz="1000" b="0" i="0" u="none" strike="noStrike">
                        <a:effectLst/>
                        <a:latin typeface="Arial"/>
                      </a:endParaRPr>
                    </a:p>
                  </a:txBody>
                  <a:tcPr marL="6974" marR="6974" marT="6974" marB="0" anchor="b"/>
                </a:tc>
                <a:tc>
                  <a:txBody>
                    <a:bodyPr/>
                    <a:lstStyle/>
                    <a:p>
                      <a:pPr algn="ctr" fontAlgn="b"/>
                      <a:r>
                        <a:rPr lang="fr-FR" sz="1000" u="none" strike="noStrike">
                          <a:effectLst/>
                        </a:rPr>
                        <a:t>124.9</a:t>
                      </a:r>
                      <a:endParaRPr lang="fr-FR" sz="1000" b="0" i="1" u="none" strike="noStrike">
                        <a:solidFill>
                          <a:srgbClr val="FF0000"/>
                        </a:solidFill>
                        <a:effectLst/>
                        <a:latin typeface="Arial"/>
                      </a:endParaRPr>
                    </a:p>
                  </a:txBody>
                  <a:tcPr marL="6974" marR="6974" marT="6974" marB="0" anchor="b"/>
                </a:tc>
                <a:tc>
                  <a:txBody>
                    <a:bodyPr/>
                    <a:lstStyle/>
                    <a:p>
                      <a:pPr algn="ctr" fontAlgn="b"/>
                      <a:r>
                        <a:rPr lang="fr-FR" sz="1000" u="none" strike="noStrike">
                          <a:effectLst/>
                        </a:rPr>
                        <a:t>37.3</a:t>
                      </a:r>
                      <a:endParaRPr lang="fr-FR" sz="1000" b="0" i="1" u="none" strike="noStrike">
                        <a:solidFill>
                          <a:srgbClr val="FF0000"/>
                        </a:solidFill>
                        <a:effectLst/>
                        <a:latin typeface="Arial"/>
                      </a:endParaRPr>
                    </a:p>
                  </a:txBody>
                  <a:tcPr marL="6974" marR="6974" marT="6974" marB="0" anchor="b"/>
                </a:tc>
                <a:tc>
                  <a:txBody>
                    <a:bodyPr/>
                    <a:lstStyle/>
                    <a:p>
                      <a:pPr algn="ctr" fontAlgn="b"/>
                      <a:r>
                        <a:rPr lang="fr-FR" sz="1000" u="none" strike="noStrike">
                          <a:effectLst/>
                        </a:rPr>
                        <a:t>2.1</a:t>
                      </a:r>
                      <a:endParaRPr lang="fr-FR" sz="1000" b="0" i="1" u="none" strike="noStrike">
                        <a:solidFill>
                          <a:srgbClr val="FF0000"/>
                        </a:solidFill>
                        <a:effectLst/>
                        <a:latin typeface="Arial"/>
                      </a:endParaRPr>
                    </a:p>
                  </a:txBody>
                  <a:tcPr marL="6974" marR="6974" marT="6974" marB="0" anchor="b"/>
                </a:tc>
                <a:tc>
                  <a:txBody>
                    <a:bodyPr/>
                    <a:lstStyle/>
                    <a:p>
                      <a:pPr algn="ctr" fontAlgn="b"/>
                      <a:r>
                        <a:rPr lang="fr-FR" sz="1000" u="none" strike="noStrike">
                          <a:effectLst/>
                        </a:rPr>
                        <a:t>0.6</a:t>
                      </a:r>
                      <a:endParaRPr lang="fr-FR" sz="1000" b="0" i="1" u="none" strike="noStrike">
                        <a:solidFill>
                          <a:srgbClr val="FF0000"/>
                        </a:solidFill>
                        <a:effectLst/>
                        <a:latin typeface="Arial"/>
                      </a:endParaRPr>
                    </a:p>
                  </a:txBody>
                  <a:tcPr marL="6974" marR="6974" marT="6974" marB="0" anchor="b"/>
                </a:tc>
                <a:extLst>
                  <a:ext uri="{0D108BD9-81ED-4DB2-BD59-A6C34878D82A}">
                    <a16:rowId xmlns="" xmlns:a16="http://schemas.microsoft.com/office/drawing/2014/main" val="10006"/>
                  </a:ext>
                </a:extLst>
              </a:tr>
              <a:tr h="156554">
                <a:tc>
                  <a:txBody>
                    <a:bodyPr/>
                    <a:lstStyle/>
                    <a:p>
                      <a:pPr algn="ctr" fontAlgn="b"/>
                      <a:r>
                        <a:rPr lang="fr-FR" sz="1000" u="none" strike="noStrike">
                          <a:effectLst/>
                        </a:rPr>
                        <a:t>6</a:t>
                      </a:r>
                      <a:endParaRPr lang="fr-FR" sz="1000" b="0" i="0" u="none" strike="noStrike">
                        <a:effectLst/>
                        <a:latin typeface="Arial"/>
                      </a:endParaRPr>
                    </a:p>
                  </a:txBody>
                  <a:tcPr marL="6974" marR="6974" marT="6974" marB="0" anchor="b"/>
                </a:tc>
                <a:tc>
                  <a:txBody>
                    <a:bodyPr/>
                    <a:lstStyle/>
                    <a:p>
                      <a:pPr algn="ctr" fontAlgn="b"/>
                      <a:r>
                        <a:rPr lang="fr-FR" sz="1000" u="none" strike="noStrike">
                          <a:effectLst/>
                        </a:rPr>
                        <a:t>130</a:t>
                      </a:r>
                      <a:endParaRPr lang="fr-FR" sz="1000" b="0" i="0" u="none" strike="noStrike">
                        <a:effectLst/>
                        <a:latin typeface="Arial"/>
                      </a:endParaRPr>
                    </a:p>
                  </a:txBody>
                  <a:tcPr marL="6974" marR="6974" marT="6974" marB="0" anchor="b"/>
                </a:tc>
                <a:tc>
                  <a:txBody>
                    <a:bodyPr/>
                    <a:lstStyle/>
                    <a:p>
                      <a:pPr algn="ctr" fontAlgn="b"/>
                      <a:r>
                        <a:rPr lang="fr-FR" sz="1000" u="none" strike="noStrike">
                          <a:effectLst/>
                        </a:rPr>
                        <a:t>-</a:t>
                      </a:r>
                      <a:endParaRPr lang="fr-FR" sz="1000" b="0" i="0" u="none" strike="noStrike">
                        <a:effectLst/>
                        <a:latin typeface="Arial"/>
                      </a:endParaRPr>
                    </a:p>
                  </a:txBody>
                  <a:tcPr marL="6974" marR="6974" marT="6974" marB="0" anchor="b"/>
                </a:tc>
                <a:tc>
                  <a:txBody>
                    <a:bodyPr/>
                    <a:lstStyle/>
                    <a:p>
                      <a:pPr algn="ctr" fontAlgn="b"/>
                      <a:r>
                        <a:rPr lang="fr-FR" sz="1000" u="none" strike="noStrike">
                          <a:effectLst/>
                        </a:rPr>
                        <a:t>191</a:t>
                      </a:r>
                      <a:endParaRPr lang="fr-FR" sz="1000" b="0" i="0" u="none" strike="noStrike">
                        <a:effectLst/>
                        <a:latin typeface="Arial"/>
                      </a:endParaRPr>
                    </a:p>
                  </a:txBody>
                  <a:tcPr marL="6974" marR="6974" marT="6974" marB="0" anchor="b"/>
                </a:tc>
                <a:tc>
                  <a:txBody>
                    <a:bodyPr/>
                    <a:lstStyle/>
                    <a:p>
                      <a:pPr algn="ctr" fontAlgn="b"/>
                      <a:r>
                        <a:rPr lang="fr-FR" sz="1000" u="none" strike="noStrike" dirty="0">
                          <a:effectLst/>
                        </a:rPr>
                        <a:t>61</a:t>
                      </a:r>
                      <a:endParaRPr lang="fr-FR" sz="1000" b="0" i="0" u="none" strike="noStrike" dirty="0">
                        <a:effectLst/>
                        <a:latin typeface="Arial"/>
                      </a:endParaRPr>
                    </a:p>
                  </a:txBody>
                  <a:tcPr marL="6974" marR="6974" marT="6974" marB="0" anchor="b"/>
                </a:tc>
                <a:tc>
                  <a:txBody>
                    <a:bodyPr/>
                    <a:lstStyle/>
                    <a:p>
                      <a:pPr algn="ctr" fontAlgn="b"/>
                      <a:r>
                        <a:rPr lang="fr-FR" sz="1000" u="none" strike="noStrike">
                          <a:effectLst/>
                        </a:rPr>
                        <a:t>192</a:t>
                      </a:r>
                      <a:endParaRPr lang="fr-FR" sz="1000" b="0" i="0" u="none" strike="noStrike">
                        <a:effectLst/>
                        <a:latin typeface="Arial"/>
                      </a:endParaRPr>
                    </a:p>
                  </a:txBody>
                  <a:tcPr marL="6974" marR="6974" marT="6974" marB="0" anchor="b"/>
                </a:tc>
                <a:tc>
                  <a:txBody>
                    <a:bodyPr/>
                    <a:lstStyle/>
                    <a:p>
                      <a:pPr algn="ctr" fontAlgn="b"/>
                      <a:r>
                        <a:rPr lang="fr-FR" sz="1000" u="none" strike="noStrike">
                          <a:effectLst/>
                        </a:rPr>
                        <a:t>39</a:t>
                      </a:r>
                      <a:endParaRPr lang="fr-FR" sz="1000" b="0" i="0" u="none" strike="noStrike">
                        <a:effectLst/>
                        <a:latin typeface="Arial"/>
                      </a:endParaRPr>
                    </a:p>
                  </a:txBody>
                  <a:tcPr marL="6974" marR="6974" marT="6974" marB="0" anchor="b"/>
                </a:tc>
                <a:tc>
                  <a:txBody>
                    <a:bodyPr/>
                    <a:lstStyle/>
                    <a:p>
                      <a:pPr algn="ctr" fontAlgn="b"/>
                      <a:r>
                        <a:rPr lang="fr-FR" sz="1000" u="none" strike="noStrike">
                          <a:effectLst/>
                        </a:rPr>
                        <a:t>74.8</a:t>
                      </a:r>
                      <a:endParaRPr lang="fr-FR" sz="1000" b="0" i="1" u="none" strike="noStrike">
                        <a:solidFill>
                          <a:srgbClr val="FF0000"/>
                        </a:solidFill>
                        <a:effectLst/>
                        <a:latin typeface="Arial"/>
                      </a:endParaRPr>
                    </a:p>
                  </a:txBody>
                  <a:tcPr marL="6974" marR="6974" marT="6974" marB="0" anchor="b"/>
                </a:tc>
                <a:tc>
                  <a:txBody>
                    <a:bodyPr/>
                    <a:lstStyle/>
                    <a:p>
                      <a:pPr algn="ctr" fontAlgn="b"/>
                      <a:r>
                        <a:rPr lang="fr-FR" sz="1000" u="none" strike="noStrike">
                          <a:effectLst/>
                        </a:rPr>
                        <a:t>117.0</a:t>
                      </a:r>
                      <a:endParaRPr lang="fr-FR" sz="1000" b="0" i="1" u="none" strike="noStrike">
                        <a:solidFill>
                          <a:srgbClr val="FF0000"/>
                        </a:solidFill>
                        <a:effectLst/>
                        <a:latin typeface="Arial"/>
                      </a:endParaRPr>
                    </a:p>
                  </a:txBody>
                  <a:tcPr marL="6974" marR="6974" marT="6974" marB="0" anchor="b"/>
                </a:tc>
                <a:tc>
                  <a:txBody>
                    <a:bodyPr/>
                    <a:lstStyle/>
                    <a:p>
                      <a:pPr algn="ctr" fontAlgn="b"/>
                      <a:r>
                        <a:rPr lang="fr-FR" sz="1000" u="none" strike="noStrike">
                          <a:effectLst/>
                        </a:rPr>
                        <a:t>1.2</a:t>
                      </a:r>
                      <a:endParaRPr lang="fr-FR" sz="1000" b="0" i="1" u="none" strike="noStrike">
                        <a:solidFill>
                          <a:srgbClr val="FF0000"/>
                        </a:solidFill>
                        <a:effectLst/>
                        <a:latin typeface="Arial"/>
                      </a:endParaRPr>
                    </a:p>
                  </a:txBody>
                  <a:tcPr marL="6974" marR="6974" marT="6974" marB="0" anchor="b"/>
                </a:tc>
                <a:tc>
                  <a:txBody>
                    <a:bodyPr/>
                    <a:lstStyle/>
                    <a:p>
                      <a:pPr algn="ctr" fontAlgn="b"/>
                      <a:r>
                        <a:rPr lang="fr-FR" sz="1000" u="none" strike="noStrike">
                          <a:effectLst/>
                        </a:rPr>
                        <a:t>1.9</a:t>
                      </a:r>
                      <a:endParaRPr lang="fr-FR" sz="1000" b="0" i="1" u="none" strike="noStrike">
                        <a:solidFill>
                          <a:srgbClr val="FF0000"/>
                        </a:solidFill>
                        <a:effectLst/>
                        <a:latin typeface="Arial"/>
                      </a:endParaRPr>
                    </a:p>
                  </a:txBody>
                  <a:tcPr marL="6974" marR="6974" marT="6974" marB="0" anchor="b"/>
                </a:tc>
                <a:extLst>
                  <a:ext uri="{0D108BD9-81ED-4DB2-BD59-A6C34878D82A}">
                    <a16:rowId xmlns="" xmlns:a16="http://schemas.microsoft.com/office/drawing/2014/main" val="10007"/>
                  </a:ext>
                </a:extLst>
              </a:tr>
              <a:tr h="156554">
                <a:tc>
                  <a:txBody>
                    <a:bodyPr/>
                    <a:lstStyle/>
                    <a:p>
                      <a:pPr algn="ctr" fontAlgn="b"/>
                      <a:r>
                        <a:rPr lang="fr-FR" sz="1000" u="none" strike="noStrike">
                          <a:effectLst/>
                        </a:rPr>
                        <a:t>7</a:t>
                      </a:r>
                      <a:endParaRPr lang="fr-FR" sz="1000" b="0" i="0" u="none" strike="noStrike">
                        <a:effectLst/>
                        <a:latin typeface="Arial"/>
                      </a:endParaRPr>
                    </a:p>
                  </a:txBody>
                  <a:tcPr marL="6974" marR="6974" marT="6974" marB="0" anchor="b"/>
                </a:tc>
                <a:tc>
                  <a:txBody>
                    <a:bodyPr/>
                    <a:lstStyle/>
                    <a:p>
                      <a:pPr algn="ctr" fontAlgn="b"/>
                      <a:r>
                        <a:rPr lang="fr-FR" sz="1000" u="none" strike="noStrike">
                          <a:effectLst/>
                        </a:rPr>
                        <a:t>191</a:t>
                      </a:r>
                      <a:endParaRPr lang="fr-FR" sz="1000" b="0" i="0" u="none" strike="noStrike">
                        <a:effectLst/>
                        <a:latin typeface="Arial"/>
                      </a:endParaRPr>
                    </a:p>
                  </a:txBody>
                  <a:tcPr marL="6974" marR="6974" marT="6974" marB="0" anchor="b"/>
                </a:tc>
                <a:tc>
                  <a:txBody>
                    <a:bodyPr/>
                    <a:lstStyle/>
                    <a:p>
                      <a:pPr algn="ctr" fontAlgn="b"/>
                      <a:r>
                        <a:rPr lang="fr-FR" sz="1000" u="none" strike="noStrike">
                          <a:effectLst/>
                        </a:rPr>
                        <a:t>-</a:t>
                      </a:r>
                      <a:endParaRPr lang="fr-FR" sz="1000" b="0" i="0" u="none" strike="noStrike">
                        <a:effectLst/>
                        <a:latin typeface="Arial"/>
                      </a:endParaRPr>
                    </a:p>
                  </a:txBody>
                  <a:tcPr marL="6974" marR="6974" marT="6974" marB="0" anchor="b"/>
                </a:tc>
                <a:tc>
                  <a:txBody>
                    <a:bodyPr/>
                    <a:lstStyle/>
                    <a:p>
                      <a:pPr algn="ctr" fontAlgn="b"/>
                      <a:r>
                        <a:rPr lang="fr-FR" sz="1000" u="none" strike="noStrike">
                          <a:effectLst/>
                        </a:rPr>
                        <a:t>243</a:t>
                      </a:r>
                      <a:endParaRPr lang="fr-FR" sz="1000" b="0" i="0" u="none" strike="noStrike">
                        <a:effectLst/>
                        <a:latin typeface="Arial"/>
                      </a:endParaRPr>
                    </a:p>
                  </a:txBody>
                  <a:tcPr marL="6974" marR="6974" marT="6974" marB="0" anchor="b"/>
                </a:tc>
                <a:tc>
                  <a:txBody>
                    <a:bodyPr/>
                    <a:lstStyle/>
                    <a:p>
                      <a:pPr algn="ctr" fontAlgn="b"/>
                      <a:r>
                        <a:rPr lang="fr-FR" sz="1000" u="none" strike="noStrike">
                          <a:effectLst/>
                        </a:rPr>
                        <a:t>52</a:t>
                      </a:r>
                      <a:endParaRPr lang="fr-FR" sz="1000" b="0" i="0" u="none" strike="noStrike">
                        <a:effectLst/>
                        <a:latin typeface="Arial"/>
                      </a:endParaRPr>
                    </a:p>
                  </a:txBody>
                  <a:tcPr marL="6974" marR="6974" marT="6974" marB="0" anchor="b"/>
                </a:tc>
                <a:tc>
                  <a:txBody>
                    <a:bodyPr/>
                    <a:lstStyle/>
                    <a:p>
                      <a:pPr algn="ctr" fontAlgn="b"/>
                      <a:r>
                        <a:rPr lang="fr-FR" sz="1000" u="none" strike="noStrike" dirty="0">
                          <a:effectLst/>
                        </a:rPr>
                        <a:t>155</a:t>
                      </a:r>
                      <a:endParaRPr lang="fr-FR" sz="1000" b="0" i="0" u="none" strike="noStrike" dirty="0">
                        <a:effectLst/>
                        <a:latin typeface="Arial"/>
                      </a:endParaRPr>
                    </a:p>
                  </a:txBody>
                  <a:tcPr marL="6974" marR="6974" marT="6974" marB="0" anchor="b"/>
                </a:tc>
                <a:tc>
                  <a:txBody>
                    <a:bodyPr/>
                    <a:lstStyle/>
                    <a:p>
                      <a:pPr algn="ctr" fontAlgn="b"/>
                      <a:r>
                        <a:rPr lang="fr-FR" sz="1000" u="none" strike="noStrike">
                          <a:effectLst/>
                        </a:rPr>
                        <a:t>69</a:t>
                      </a:r>
                      <a:endParaRPr lang="fr-FR" sz="1000" b="0" i="0" u="none" strike="noStrike">
                        <a:effectLst/>
                        <a:latin typeface="Arial"/>
                      </a:endParaRPr>
                    </a:p>
                  </a:txBody>
                  <a:tcPr marL="6974" marR="6974" marT="6974" marB="0" anchor="b"/>
                </a:tc>
                <a:tc>
                  <a:txBody>
                    <a:bodyPr/>
                    <a:lstStyle/>
                    <a:p>
                      <a:pPr algn="ctr" fontAlgn="b"/>
                      <a:r>
                        <a:rPr lang="fr-FR" sz="1000" u="none" strike="noStrike">
                          <a:effectLst/>
                        </a:rPr>
                        <a:t>107.0</a:t>
                      </a:r>
                      <a:endParaRPr lang="fr-FR" sz="1000" b="0" i="1" u="none" strike="noStrike">
                        <a:solidFill>
                          <a:srgbClr val="FF0000"/>
                        </a:solidFill>
                        <a:effectLst/>
                        <a:latin typeface="Arial"/>
                      </a:endParaRPr>
                    </a:p>
                  </a:txBody>
                  <a:tcPr marL="6974" marR="6974" marT="6974" marB="0" anchor="b"/>
                </a:tc>
                <a:tc>
                  <a:txBody>
                    <a:bodyPr/>
                    <a:lstStyle/>
                    <a:p>
                      <a:pPr algn="ctr" fontAlgn="b"/>
                      <a:r>
                        <a:rPr lang="fr-FR" sz="1000" u="none" strike="noStrike">
                          <a:effectLst/>
                        </a:rPr>
                        <a:t>48.1</a:t>
                      </a:r>
                      <a:endParaRPr lang="fr-FR" sz="1000" b="0" i="1" u="none" strike="noStrike">
                        <a:solidFill>
                          <a:srgbClr val="FF0000"/>
                        </a:solidFill>
                        <a:effectLst/>
                        <a:latin typeface="Arial"/>
                      </a:endParaRPr>
                    </a:p>
                  </a:txBody>
                  <a:tcPr marL="6974" marR="6974" marT="6974" marB="0" anchor="b"/>
                </a:tc>
                <a:tc>
                  <a:txBody>
                    <a:bodyPr/>
                    <a:lstStyle/>
                    <a:p>
                      <a:pPr algn="ctr" fontAlgn="b"/>
                      <a:r>
                        <a:rPr lang="fr-FR" sz="1000" u="none" strike="noStrike">
                          <a:effectLst/>
                        </a:rPr>
                        <a:t>2.1</a:t>
                      </a:r>
                      <a:endParaRPr lang="fr-FR" sz="1000" b="0" i="1" u="none" strike="noStrike">
                        <a:solidFill>
                          <a:srgbClr val="FF0000"/>
                        </a:solidFill>
                        <a:effectLst/>
                        <a:latin typeface="Arial"/>
                      </a:endParaRPr>
                    </a:p>
                  </a:txBody>
                  <a:tcPr marL="6974" marR="6974" marT="6974" marB="0" anchor="b"/>
                </a:tc>
                <a:tc>
                  <a:txBody>
                    <a:bodyPr/>
                    <a:lstStyle/>
                    <a:p>
                      <a:pPr algn="ctr" fontAlgn="b"/>
                      <a:r>
                        <a:rPr lang="fr-FR" sz="1000" u="none" strike="noStrike">
                          <a:effectLst/>
                        </a:rPr>
                        <a:t>0.9</a:t>
                      </a:r>
                      <a:endParaRPr lang="fr-FR" sz="1000" b="0" i="1" u="none" strike="noStrike">
                        <a:solidFill>
                          <a:srgbClr val="FF0000"/>
                        </a:solidFill>
                        <a:effectLst/>
                        <a:latin typeface="Arial"/>
                      </a:endParaRPr>
                    </a:p>
                  </a:txBody>
                  <a:tcPr marL="6974" marR="6974" marT="6974" marB="0" anchor="b"/>
                </a:tc>
                <a:extLst>
                  <a:ext uri="{0D108BD9-81ED-4DB2-BD59-A6C34878D82A}">
                    <a16:rowId xmlns="" xmlns:a16="http://schemas.microsoft.com/office/drawing/2014/main" val="10008"/>
                  </a:ext>
                </a:extLst>
              </a:tr>
              <a:tr h="156554">
                <a:tc>
                  <a:txBody>
                    <a:bodyPr/>
                    <a:lstStyle/>
                    <a:p>
                      <a:pPr algn="ctr" fontAlgn="b"/>
                      <a:r>
                        <a:rPr lang="fr-FR" sz="1000" u="none" strike="noStrike">
                          <a:effectLst/>
                        </a:rPr>
                        <a:t>8</a:t>
                      </a:r>
                      <a:endParaRPr lang="fr-FR" sz="1000" b="0" i="0" u="none" strike="noStrike">
                        <a:effectLst/>
                        <a:latin typeface="Arial"/>
                      </a:endParaRPr>
                    </a:p>
                  </a:txBody>
                  <a:tcPr marL="6974" marR="6974" marT="6974" marB="0" anchor="b"/>
                </a:tc>
                <a:tc>
                  <a:txBody>
                    <a:bodyPr/>
                    <a:lstStyle/>
                    <a:p>
                      <a:pPr algn="ctr" fontAlgn="b"/>
                      <a:r>
                        <a:rPr lang="fr-FR" sz="1000" u="none" strike="noStrike">
                          <a:effectLst/>
                        </a:rPr>
                        <a:t>243</a:t>
                      </a:r>
                      <a:endParaRPr lang="fr-FR" sz="1000" b="0" i="0" u="none" strike="noStrike">
                        <a:effectLst/>
                        <a:latin typeface="Arial"/>
                      </a:endParaRPr>
                    </a:p>
                  </a:txBody>
                  <a:tcPr marL="6974" marR="6974" marT="6974" marB="0" anchor="b"/>
                </a:tc>
                <a:tc>
                  <a:txBody>
                    <a:bodyPr/>
                    <a:lstStyle/>
                    <a:p>
                      <a:pPr algn="ctr" fontAlgn="b"/>
                      <a:r>
                        <a:rPr lang="fr-FR" sz="1000" u="none" strike="noStrike">
                          <a:effectLst/>
                        </a:rPr>
                        <a:t>-</a:t>
                      </a:r>
                      <a:endParaRPr lang="fr-FR" sz="1000" b="0" i="0" u="none" strike="noStrike">
                        <a:effectLst/>
                        <a:latin typeface="Arial"/>
                      </a:endParaRPr>
                    </a:p>
                  </a:txBody>
                  <a:tcPr marL="6974" marR="6974" marT="6974" marB="0" anchor="b"/>
                </a:tc>
                <a:tc>
                  <a:txBody>
                    <a:bodyPr/>
                    <a:lstStyle/>
                    <a:p>
                      <a:pPr algn="ctr" fontAlgn="b"/>
                      <a:r>
                        <a:rPr lang="fr-FR" sz="1000" u="none" strike="noStrike">
                          <a:effectLst/>
                        </a:rPr>
                        <a:t>300</a:t>
                      </a:r>
                      <a:endParaRPr lang="fr-FR" sz="1000" b="0" i="0" u="none" strike="noStrike">
                        <a:effectLst/>
                        <a:latin typeface="Arial"/>
                      </a:endParaRPr>
                    </a:p>
                  </a:txBody>
                  <a:tcPr marL="6974" marR="6974" marT="6974" marB="0" anchor="b"/>
                </a:tc>
                <a:tc>
                  <a:txBody>
                    <a:bodyPr/>
                    <a:lstStyle/>
                    <a:p>
                      <a:pPr algn="ctr" fontAlgn="b"/>
                      <a:r>
                        <a:rPr lang="fr-FR" sz="1000" u="none" strike="noStrike">
                          <a:effectLst/>
                        </a:rPr>
                        <a:t>57</a:t>
                      </a:r>
                      <a:endParaRPr lang="fr-FR" sz="1000" b="0" i="0" u="none" strike="noStrike">
                        <a:effectLst/>
                        <a:latin typeface="Arial"/>
                      </a:endParaRPr>
                    </a:p>
                  </a:txBody>
                  <a:tcPr marL="6974" marR="6974" marT="6974" marB="0" anchor="b"/>
                </a:tc>
                <a:tc>
                  <a:txBody>
                    <a:bodyPr/>
                    <a:lstStyle/>
                    <a:p>
                      <a:pPr algn="ctr" fontAlgn="b"/>
                      <a:r>
                        <a:rPr lang="fr-FR" sz="1000" u="none" strike="noStrike">
                          <a:effectLst/>
                        </a:rPr>
                        <a:t>150</a:t>
                      </a:r>
                      <a:endParaRPr lang="fr-FR" sz="1000" b="0" i="0" u="none" strike="noStrike">
                        <a:effectLst/>
                        <a:latin typeface="Arial"/>
                      </a:endParaRPr>
                    </a:p>
                  </a:txBody>
                  <a:tcPr marL="6974" marR="6974" marT="6974" marB="0" anchor="b"/>
                </a:tc>
                <a:tc>
                  <a:txBody>
                    <a:bodyPr/>
                    <a:lstStyle/>
                    <a:p>
                      <a:pPr algn="ctr" fontAlgn="b"/>
                      <a:r>
                        <a:rPr lang="fr-FR" sz="1000" u="none" strike="noStrike">
                          <a:effectLst/>
                        </a:rPr>
                        <a:t>48</a:t>
                      </a:r>
                      <a:endParaRPr lang="fr-FR" sz="1000" b="0" i="0" u="none" strike="noStrike">
                        <a:effectLst/>
                        <a:latin typeface="Arial"/>
                      </a:endParaRPr>
                    </a:p>
                  </a:txBody>
                  <a:tcPr marL="6974" marR="6974" marT="6974" marB="0" anchor="b"/>
                </a:tc>
                <a:tc>
                  <a:txBody>
                    <a:bodyPr/>
                    <a:lstStyle/>
                    <a:p>
                      <a:pPr algn="ctr" fontAlgn="b"/>
                      <a:r>
                        <a:rPr lang="fr-FR" sz="1000" u="none" strike="noStrike">
                          <a:effectLst/>
                        </a:rPr>
                        <a:t>71.8</a:t>
                      </a:r>
                      <a:endParaRPr lang="fr-FR" sz="1000" b="0" i="1" u="none" strike="noStrike">
                        <a:solidFill>
                          <a:srgbClr val="FF0000"/>
                        </a:solidFill>
                        <a:effectLst/>
                        <a:latin typeface="Arial"/>
                      </a:endParaRPr>
                    </a:p>
                  </a:txBody>
                  <a:tcPr marL="6974" marR="6974" marT="6974" marB="0" anchor="b"/>
                </a:tc>
                <a:tc>
                  <a:txBody>
                    <a:bodyPr/>
                    <a:lstStyle/>
                    <a:p>
                      <a:pPr algn="ctr" fontAlgn="b"/>
                      <a:r>
                        <a:rPr lang="fr-FR" sz="1000" u="none" strike="noStrike">
                          <a:effectLst/>
                        </a:rPr>
                        <a:t>77.8</a:t>
                      </a:r>
                      <a:endParaRPr lang="fr-FR" sz="1000" b="0" i="1" u="none" strike="noStrike">
                        <a:solidFill>
                          <a:srgbClr val="FF0000"/>
                        </a:solidFill>
                        <a:effectLst/>
                        <a:latin typeface="Arial"/>
                      </a:endParaRPr>
                    </a:p>
                  </a:txBody>
                  <a:tcPr marL="6974" marR="6974" marT="6974" marB="0" anchor="b"/>
                </a:tc>
                <a:tc>
                  <a:txBody>
                    <a:bodyPr/>
                    <a:lstStyle/>
                    <a:p>
                      <a:pPr algn="ctr" fontAlgn="b"/>
                      <a:r>
                        <a:rPr lang="fr-FR" sz="1000" u="none" strike="noStrike">
                          <a:effectLst/>
                        </a:rPr>
                        <a:t>1.3</a:t>
                      </a:r>
                      <a:endParaRPr lang="fr-FR" sz="1000" b="0" i="1" u="none" strike="noStrike">
                        <a:solidFill>
                          <a:srgbClr val="FF0000"/>
                        </a:solidFill>
                        <a:effectLst/>
                        <a:latin typeface="Arial"/>
                      </a:endParaRPr>
                    </a:p>
                  </a:txBody>
                  <a:tcPr marL="6974" marR="6974" marT="6974" marB="0" anchor="b"/>
                </a:tc>
                <a:tc>
                  <a:txBody>
                    <a:bodyPr/>
                    <a:lstStyle/>
                    <a:p>
                      <a:pPr algn="ctr" fontAlgn="b"/>
                      <a:r>
                        <a:rPr lang="fr-FR" sz="1000" u="none" strike="noStrike">
                          <a:effectLst/>
                        </a:rPr>
                        <a:t>1.4</a:t>
                      </a:r>
                      <a:endParaRPr lang="fr-FR" sz="1000" b="0" i="1" u="none" strike="noStrike">
                        <a:solidFill>
                          <a:srgbClr val="FF0000"/>
                        </a:solidFill>
                        <a:effectLst/>
                        <a:latin typeface="Arial"/>
                      </a:endParaRPr>
                    </a:p>
                  </a:txBody>
                  <a:tcPr marL="6974" marR="6974" marT="6974" marB="0" anchor="b"/>
                </a:tc>
                <a:extLst>
                  <a:ext uri="{0D108BD9-81ED-4DB2-BD59-A6C34878D82A}">
                    <a16:rowId xmlns="" xmlns:a16="http://schemas.microsoft.com/office/drawing/2014/main" val="10009"/>
                  </a:ext>
                </a:extLst>
              </a:tr>
              <a:tr h="156554">
                <a:tc>
                  <a:txBody>
                    <a:bodyPr/>
                    <a:lstStyle/>
                    <a:p>
                      <a:pPr algn="ctr" fontAlgn="b"/>
                      <a:r>
                        <a:rPr lang="fr-FR" sz="1000" u="none" strike="noStrike">
                          <a:effectLst/>
                        </a:rPr>
                        <a:t>9</a:t>
                      </a:r>
                      <a:endParaRPr lang="fr-FR" sz="1000" b="0" i="0" u="none" strike="noStrike">
                        <a:effectLst/>
                        <a:latin typeface="Arial"/>
                      </a:endParaRPr>
                    </a:p>
                  </a:txBody>
                  <a:tcPr marL="6974" marR="6974" marT="6974" marB="0" anchor="b"/>
                </a:tc>
                <a:tc>
                  <a:txBody>
                    <a:bodyPr/>
                    <a:lstStyle/>
                    <a:p>
                      <a:pPr algn="ctr" fontAlgn="b"/>
                      <a:r>
                        <a:rPr lang="fr-FR" sz="1000" u="none" strike="noStrike">
                          <a:effectLst/>
                        </a:rPr>
                        <a:t>300</a:t>
                      </a:r>
                      <a:endParaRPr lang="fr-FR" sz="1000" b="0" i="0" u="none" strike="noStrike">
                        <a:effectLst/>
                        <a:latin typeface="Arial"/>
                      </a:endParaRPr>
                    </a:p>
                  </a:txBody>
                  <a:tcPr marL="6974" marR="6974" marT="6974" marB="0" anchor="b"/>
                </a:tc>
                <a:tc>
                  <a:txBody>
                    <a:bodyPr/>
                    <a:lstStyle/>
                    <a:p>
                      <a:pPr algn="ctr" fontAlgn="b"/>
                      <a:r>
                        <a:rPr lang="fr-FR" sz="1000" u="none" strike="noStrike">
                          <a:effectLst/>
                        </a:rPr>
                        <a:t>-</a:t>
                      </a:r>
                      <a:endParaRPr lang="fr-FR" sz="1000" b="0" i="0" u="none" strike="noStrike">
                        <a:effectLst/>
                        <a:latin typeface="Arial"/>
                      </a:endParaRPr>
                    </a:p>
                  </a:txBody>
                  <a:tcPr marL="6974" marR="6974" marT="6974" marB="0" anchor="b"/>
                </a:tc>
                <a:tc>
                  <a:txBody>
                    <a:bodyPr/>
                    <a:lstStyle/>
                    <a:p>
                      <a:pPr algn="ctr" fontAlgn="b"/>
                      <a:r>
                        <a:rPr lang="fr-FR" sz="1000" u="none" strike="noStrike">
                          <a:effectLst/>
                        </a:rPr>
                        <a:t>337</a:t>
                      </a:r>
                      <a:endParaRPr lang="fr-FR" sz="1000" b="0" i="0" u="none" strike="noStrike">
                        <a:effectLst/>
                        <a:latin typeface="Arial"/>
                      </a:endParaRPr>
                    </a:p>
                  </a:txBody>
                  <a:tcPr marL="6974" marR="6974" marT="6974" marB="0" anchor="b"/>
                </a:tc>
                <a:tc>
                  <a:txBody>
                    <a:bodyPr/>
                    <a:lstStyle/>
                    <a:p>
                      <a:pPr algn="ctr" fontAlgn="b"/>
                      <a:r>
                        <a:rPr lang="fr-FR" sz="1000" u="none" strike="noStrike">
                          <a:effectLst/>
                        </a:rPr>
                        <a:t>37</a:t>
                      </a:r>
                      <a:endParaRPr lang="fr-FR" sz="1000" b="0" i="0" u="none" strike="noStrike">
                        <a:effectLst/>
                        <a:latin typeface="Arial"/>
                      </a:endParaRPr>
                    </a:p>
                  </a:txBody>
                  <a:tcPr marL="6974" marR="6974" marT="6974" marB="0" anchor="b"/>
                </a:tc>
                <a:tc>
                  <a:txBody>
                    <a:bodyPr/>
                    <a:lstStyle/>
                    <a:p>
                      <a:pPr algn="ctr" fontAlgn="b"/>
                      <a:r>
                        <a:rPr lang="fr-FR" sz="1000" u="none" strike="noStrike" dirty="0">
                          <a:effectLst/>
                        </a:rPr>
                        <a:t>81</a:t>
                      </a:r>
                      <a:endParaRPr lang="fr-FR" sz="1000" b="0" i="0" u="none" strike="noStrike" dirty="0">
                        <a:effectLst/>
                        <a:latin typeface="Arial"/>
                      </a:endParaRPr>
                    </a:p>
                  </a:txBody>
                  <a:tcPr marL="6974" marR="6974" marT="6974" marB="0" anchor="b"/>
                </a:tc>
                <a:tc>
                  <a:txBody>
                    <a:bodyPr/>
                    <a:lstStyle/>
                    <a:p>
                      <a:pPr algn="ctr" fontAlgn="b"/>
                      <a:r>
                        <a:rPr lang="fr-FR" sz="1000" u="none" strike="noStrike">
                          <a:effectLst/>
                        </a:rPr>
                        <a:t>78</a:t>
                      </a:r>
                      <a:endParaRPr lang="fr-FR" sz="1000" b="0" i="0" u="none" strike="noStrike">
                        <a:effectLst/>
                        <a:latin typeface="Arial"/>
                      </a:endParaRPr>
                    </a:p>
                  </a:txBody>
                  <a:tcPr marL="6974" marR="6974" marT="6974" marB="0" anchor="b"/>
                </a:tc>
                <a:tc>
                  <a:txBody>
                    <a:bodyPr/>
                    <a:lstStyle/>
                    <a:p>
                      <a:pPr algn="ctr" fontAlgn="b"/>
                      <a:r>
                        <a:rPr lang="fr-FR" sz="1000" u="none" strike="noStrike">
                          <a:effectLst/>
                        </a:rPr>
                        <a:t>63.5</a:t>
                      </a:r>
                      <a:endParaRPr lang="fr-FR" sz="1000" b="0" i="1" u="none" strike="noStrike">
                        <a:solidFill>
                          <a:srgbClr val="FF0000"/>
                        </a:solidFill>
                        <a:effectLst/>
                        <a:latin typeface="Arial"/>
                      </a:endParaRPr>
                    </a:p>
                  </a:txBody>
                  <a:tcPr marL="6974" marR="6974" marT="6974" marB="0" anchor="b"/>
                </a:tc>
                <a:tc>
                  <a:txBody>
                    <a:bodyPr/>
                    <a:lstStyle/>
                    <a:p>
                      <a:pPr algn="ctr" fontAlgn="b"/>
                      <a:r>
                        <a:rPr lang="fr-FR" sz="1000" u="none" strike="noStrike">
                          <a:effectLst/>
                        </a:rPr>
                        <a:t>17.9</a:t>
                      </a:r>
                      <a:endParaRPr lang="fr-FR" sz="1000" b="0" i="1" u="none" strike="noStrike">
                        <a:solidFill>
                          <a:srgbClr val="FF0000"/>
                        </a:solidFill>
                        <a:effectLst/>
                        <a:latin typeface="Arial"/>
                      </a:endParaRPr>
                    </a:p>
                  </a:txBody>
                  <a:tcPr marL="6974" marR="6974" marT="6974" marB="0" anchor="b"/>
                </a:tc>
                <a:tc>
                  <a:txBody>
                    <a:bodyPr/>
                    <a:lstStyle/>
                    <a:p>
                      <a:pPr algn="ctr" fontAlgn="b"/>
                      <a:r>
                        <a:rPr lang="fr-FR" sz="1000" u="none" strike="noStrike">
                          <a:effectLst/>
                        </a:rPr>
                        <a:t>1.7</a:t>
                      </a:r>
                      <a:endParaRPr lang="fr-FR" sz="1000" b="0" i="1" u="none" strike="noStrike">
                        <a:solidFill>
                          <a:srgbClr val="FF0000"/>
                        </a:solidFill>
                        <a:effectLst/>
                        <a:latin typeface="Arial"/>
                      </a:endParaRPr>
                    </a:p>
                  </a:txBody>
                  <a:tcPr marL="6974" marR="6974" marT="6974" marB="0" anchor="b"/>
                </a:tc>
                <a:tc>
                  <a:txBody>
                    <a:bodyPr/>
                    <a:lstStyle/>
                    <a:p>
                      <a:pPr algn="ctr" fontAlgn="b"/>
                      <a:r>
                        <a:rPr lang="fr-FR" sz="1000" u="none" strike="noStrike">
                          <a:effectLst/>
                        </a:rPr>
                        <a:t>0.5</a:t>
                      </a:r>
                      <a:endParaRPr lang="fr-FR" sz="1000" b="0" i="1" u="none" strike="noStrike">
                        <a:solidFill>
                          <a:srgbClr val="FF0000"/>
                        </a:solidFill>
                        <a:effectLst/>
                        <a:latin typeface="Arial"/>
                      </a:endParaRPr>
                    </a:p>
                  </a:txBody>
                  <a:tcPr marL="6974" marR="6974" marT="6974" marB="0" anchor="b"/>
                </a:tc>
                <a:extLst>
                  <a:ext uri="{0D108BD9-81ED-4DB2-BD59-A6C34878D82A}">
                    <a16:rowId xmlns="" xmlns:a16="http://schemas.microsoft.com/office/drawing/2014/main" val="10010"/>
                  </a:ext>
                </a:extLst>
              </a:tr>
              <a:tr h="156554">
                <a:tc>
                  <a:txBody>
                    <a:bodyPr/>
                    <a:lstStyle/>
                    <a:p>
                      <a:pPr algn="ctr" fontAlgn="b"/>
                      <a:r>
                        <a:rPr lang="fr-FR" sz="1000" u="none" strike="noStrike">
                          <a:effectLst/>
                        </a:rPr>
                        <a:t>10</a:t>
                      </a:r>
                      <a:endParaRPr lang="fr-FR" sz="1000" b="0" i="0" u="none" strike="noStrike">
                        <a:effectLst/>
                        <a:latin typeface="Arial"/>
                      </a:endParaRPr>
                    </a:p>
                  </a:txBody>
                  <a:tcPr marL="6974" marR="6974" marT="6974" marB="0" anchor="b"/>
                </a:tc>
                <a:tc>
                  <a:txBody>
                    <a:bodyPr/>
                    <a:lstStyle/>
                    <a:p>
                      <a:pPr algn="ctr" fontAlgn="b"/>
                      <a:r>
                        <a:rPr lang="fr-FR" sz="1000" u="none" strike="noStrike">
                          <a:effectLst/>
                        </a:rPr>
                        <a:t>337</a:t>
                      </a:r>
                      <a:endParaRPr lang="fr-FR" sz="1000" b="0" i="0" u="none" strike="noStrike">
                        <a:effectLst/>
                        <a:latin typeface="Arial"/>
                      </a:endParaRPr>
                    </a:p>
                  </a:txBody>
                  <a:tcPr marL="6974" marR="6974" marT="6974" marB="0" anchor="b"/>
                </a:tc>
                <a:tc>
                  <a:txBody>
                    <a:bodyPr/>
                    <a:lstStyle/>
                    <a:p>
                      <a:pPr algn="ctr" fontAlgn="b"/>
                      <a:r>
                        <a:rPr lang="fr-FR" sz="1000" u="none" strike="noStrike">
                          <a:effectLst/>
                        </a:rPr>
                        <a:t>-</a:t>
                      </a:r>
                      <a:endParaRPr lang="fr-FR" sz="1000" b="0" i="0" u="none" strike="noStrike">
                        <a:effectLst/>
                        <a:latin typeface="Arial"/>
                      </a:endParaRPr>
                    </a:p>
                  </a:txBody>
                  <a:tcPr marL="6974" marR="6974" marT="6974" marB="0" anchor="b"/>
                </a:tc>
                <a:tc>
                  <a:txBody>
                    <a:bodyPr/>
                    <a:lstStyle/>
                    <a:p>
                      <a:pPr algn="ctr" fontAlgn="b"/>
                      <a:r>
                        <a:rPr lang="fr-FR" sz="1000" u="none" strike="noStrike">
                          <a:effectLst/>
                        </a:rPr>
                        <a:t>374</a:t>
                      </a:r>
                      <a:endParaRPr lang="fr-FR" sz="1000" b="0" i="0" u="none" strike="noStrike">
                        <a:effectLst/>
                        <a:latin typeface="Arial"/>
                      </a:endParaRPr>
                    </a:p>
                  </a:txBody>
                  <a:tcPr marL="6974" marR="6974" marT="6974" marB="0" anchor="b"/>
                </a:tc>
                <a:tc>
                  <a:txBody>
                    <a:bodyPr/>
                    <a:lstStyle/>
                    <a:p>
                      <a:pPr algn="ctr" fontAlgn="b"/>
                      <a:r>
                        <a:rPr lang="fr-FR" sz="1000" u="none" strike="noStrike">
                          <a:effectLst/>
                        </a:rPr>
                        <a:t>37</a:t>
                      </a:r>
                      <a:endParaRPr lang="fr-FR" sz="1000" b="0" i="0" u="none" strike="noStrike">
                        <a:effectLst/>
                        <a:latin typeface="Arial"/>
                      </a:endParaRPr>
                    </a:p>
                  </a:txBody>
                  <a:tcPr marL="6974" marR="6974" marT="6974" marB="0" anchor="b"/>
                </a:tc>
                <a:tc>
                  <a:txBody>
                    <a:bodyPr/>
                    <a:lstStyle/>
                    <a:p>
                      <a:pPr algn="ctr" fontAlgn="b"/>
                      <a:r>
                        <a:rPr lang="fr-FR" sz="1000" u="none" strike="noStrike">
                          <a:effectLst/>
                        </a:rPr>
                        <a:t>98</a:t>
                      </a:r>
                      <a:endParaRPr lang="fr-FR" sz="1000" b="0" i="0" u="none" strike="noStrike">
                        <a:effectLst/>
                        <a:latin typeface="Arial"/>
                      </a:endParaRPr>
                    </a:p>
                  </a:txBody>
                  <a:tcPr marL="6974" marR="6974" marT="6974" marB="0" anchor="b"/>
                </a:tc>
                <a:tc>
                  <a:txBody>
                    <a:bodyPr/>
                    <a:lstStyle/>
                    <a:p>
                      <a:pPr algn="ctr" fontAlgn="b"/>
                      <a:r>
                        <a:rPr lang="fr-FR" sz="1000" u="none" strike="noStrike" dirty="0">
                          <a:effectLst/>
                        </a:rPr>
                        <a:t>42</a:t>
                      </a:r>
                      <a:endParaRPr lang="fr-FR" sz="1000" b="0" i="0" u="none" strike="noStrike" dirty="0">
                        <a:effectLst/>
                        <a:latin typeface="Arial"/>
                      </a:endParaRPr>
                    </a:p>
                  </a:txBody>
                  <a:tcPr marL="6974" marR="6974" marT="6974" marB="0" anchor="b"/>
                </a:tc>
                <a:tc>
                  <a:txBody>
                    <a:bodyPr/>
                    <a:lstStyle/>
                    <a:p>
                      <a:pPr algn="ctr" fontAlgn="b"/>
                      <a:r>
                        <a:rPr lang="fr-FR" sz="1000" u="none" strike="noStrike">
                          <a:effectLst/>
                        </a:rPr>
                        <a:t>41.3</a:t>
                      </a:r>
                      <a:endParaRPr lang="fr-FR" sz="1000" b="0" i="1" u="none" strike="noStrike">
                        <a:solidFill>
                          <a:srgbClr val="FF0000"/>
                        </a:solidFill>
                        <a:effectLst/>
                        <a:latin typeface="Arial"/>
                      </a:endParaRPr>
                    </a:p>
                  </a:txBody>
                  <a:tcPr marL="6974" marR="6974" marT="6974" marB="0" anchor="b"/>
                </a:tc>
                <a:tc>
                  <a:txBody>
                    <a:bodyPr/>
                    <a:lstStyle/>
                    <a:p>
                      <a:pPr algn="ctr" fontAlgn="b"/>
                      <a:r>
                        <a:rPr lang="fr-FR" sz="1000" u="none" strike="noStrike">
                          <a:effectLst/>
                        </a:rPr>
                        <a:t>57.0</a:t>
                      </a:r>
                      <a:endParaRPr lang="fr-FR" sz="1000" b="0" i="1" u="none" strike="noStrike">
                        <a:solidFill>
                          <a:srgbClr val="FF0000"/>
                        </a:solidFill>
                        <a:effectLst/>
                        <a:latin typeface="Arial"/>
                      </a:endParaRPr>
                    </a:p>
                  </a:txBody>
                  <a:tcPr marL="6974" marR="6974" marT="6974" marB="0" anchor="b"/>
                </a:tc>
                <a:tc>
                  <a:txBody>
                    <a:bodyPr/>
                    <a:lstStyle/>
                    <a:p>
                      <a:pPr algn="ctr" fontAlgn="b"/>
                      <a:r>
                        <a:rPr lang="fr-FR" sz="1000" u="none" strike="noStrike">
                          <a:effectLst/>
                        </a:rPr>
                        <a:t>1.1</a:t>
                      </a:r>
                      <a:endParaRPr lang="fr-FR" sz="1000" b="0" i="1" u="none" strike="noStrike">
                        <a:solidFill>
                          <a:srgbClr val="FF0000"/>
                        </a:solidFill>
                        <a:effectLst/>
                        <a:latin typeface="Arial"/>
                      </a:endParaRPr>
                    </a:p>
                  </a:txBody>
                  <a:tcPr marL="6974" marR="6974" marT="6974" marB="0" anchor="b"/>
                </a:tc>
                <a:tc>
                  <a:txBody>
                    <a:bodyPr/>
                    <a:lstStyle/>
                    <a:p>
                      <a:pPr algn="ctr" fontAlgn="b"/>
                      <a:r>
                        <a:rPr lang="fr-FR" sz="1000" u="none" strike="noStrike">
                          <a:effectLst/>
                        </a:rPr>
                        <a:t>1.5</a:t>
                      </a:r>
                      <a:endParaRPr lang="fr-FR" sz="1000" b="0" i="1" u="none" strike="noStrike">
                        <a:solidFill>
                          <a:srgbClr val="FF0000"/>
                        </a:solidFill>
                        <a:effectLst/>
                        <a:latin typeface="Arial"/>
                      </a:endParaRPr>
                    </a:p>
                  </a:txBody>
                  <a:tcPr marL="6974" marR="6974" marT="6974" marB="0" anchor="b"/>
                </a:tc>
                <a:extLst>
                  <a:ext uri="{0D108BD9-81ED-4DB2-BD59-A6C34878D82A}">
                    <a16:rowId xmlns="" xmlns:a16="http://schemas.microsoft.com/office/drawing/2014/main" val="10011"/>
                  </a:ext>
                </a:extLst>
              </a:tr>
              <a:tr h="156554">
                <a:tc>
                  <a:txBody>
                    <a:bodyPr/>
                    <a:lstStyle/>
                    <a:p>
                      <a:pPr algn="ctr" fontAlgn="b"/>
                      <a:r>
                        <a:rPr lang="fr-FR" sz="1000" u="none" strike="noStrike">
                          <a:effectLst/>
                        </a:rPr>
                        <a:t>11</a:t>
                      </a:r>
                      <a:endParaRPr lang="fr-FR" sz="1000" b="0" i="0" u="none" strike="noStrike">
                        <a:effectLst/>
                        <a:latin typeface="Arial"/>
                      </a:endParaRPr>
                    </a:p>
                  </a:txBody>
                  <a:tcPr marL="6974" marR="6974" marT="6974" marB="0" anchor="b"/>
                </a:tc>
                <a:tc>
                  <a:txBody>
                    <a:bodyPr/>
                    <a:lstStyle/>
                    <a:p>
                      <a:pPr algn="ctr" fontAlgn="b"/>
                      <a:r>
                        <a:rPr lang="fr-FR" sz="1000" u="none" strike="noStrike">
                          <a:effectLst/>
                        </a:rPr>
                        <a:t>374</a:t>
                      </a:r>
                      <a:endParaRPr lang="fr-FR" sz="1000" b="0" i="0" u="none" strike="noStrike">
                        <a:effectLst/>
                        <a:latin typeface="Arial"/>
                      </a:endParaRPr>
                    </a:p>
                  </a:txBody>
                  <a:tcPr marL="6974" marR="6974" marT="6974" marB="0" anchor="b"/>
                </a:tc>
                <a:tc>
                  <a:txBody>
                    <a:bodyPr/>
                    <a:lstStyle/>
                    <a:p>
                      <a:pPr algn="ctr" fontAlgn="b"/>
                      <a:r>
                        <a:rPr lang="fr-FR" sz="1000" u="none" strike="noStrike">
                          <a:effectLst/>
                        </a:rPr>
                        <a:t>-</a:t>
                      </a:r>
                      <a:endParaRPr lang="fr-FR" sz="1000" b="0" i="0" u="none" strike="noStrike">
                        <a:effectLst/>
                        <a:latin typeface="Arial"/>
                      </a:endParaRPr>
                    </a:p>
                  </a:txBody>
                  <a:tcPr marL="6974" marR="6974" marT="6974" marB="0" anchor="b"/>
                </a:tc>
                <a:tc>
                  <a:txBody>
                    <a:bodyPr/>
                    <a:lstStyle/>
                    <a:p>
                      <a:pPr algn="ctr" fontAlgn="b"/>
                      <a:r>
                        <a:rPr lang="fr-FR" sz="1000" u="none" strike="noStrike">
                          <a:effectLst/>
                        </a:rPr>
                        <a:t>424</a:t>
                      </a:r>
                      <a:endParaRPr lang="fr-FR" sz="1000" b="0" i="0" u="none" strike="noStrike">
                        <a:effectLst/>
                        <a:latin typeface="Arial"/>
                      </a:endParaRPr>
                    </a:p>
                  </a:txBody>
                  <a:tcPr marL="6974" marR="6974" marT="6974" marB="0" anchor="b"/>
                </a:tc>
                <a:tc>
                  <a:txBody>
                    <a:bodyPr/>
                    <a:lstStyle/>
                    <a:p>
                      <a:pPr algn="ctr" fontAlgn="b"/>
                      <a:r>
                        <a:rPr lang="fr-FR" sz="1000" u="none" strike="noStrike">
                          <a:effectLst/>
                        </a:rPr>
                        <a:t>50</a:t>
                      </a:r>
                      <a:endParaRPr lang="fr-FR" sz="1000" b="0" i="0" u="none" strike="noStrike">
                        <a:effectLst/>
                        <a:latin typeface="Arial"/>
                      </a:endParaRPr>
                    </a:p>
                  </a:txBody>
                  <a:tcPr marL="6974" marR="6974" marT="6974" marB="0" anchor="b"/>
                </a:tc>
                <a:tc>
                  <a:txBody>
                    <a:bodyPr/>
                    <a:lstStyle/>
                    <a:p>
                      <a:pPr algn="ctr" fontAlgn="b"/>
                      <a:r>
                        <a:rPr lang="fr-FR" sz="1000" u="none" strike="noStrike" dirty="0">
                          <a:effectLst/>
                        </a:rPr>
                        <a:t>173</a:t>
                      </a:r>
                      <a:endParaRPr lang="fr-FR" sz="1000" b="0" i="0" u="none" strike="noStrike" dirty="0">
                        <a:effectLst/>
                        <a:latin typeface="Arial"/>
                      </a:endParaRPr>
                    </a:p>
                  </a:txBody>
                  <a:tcPr marL="6974" marR="6974" marT="6974" marB="0" anchor="b"/>
                </a:tc>
                <a:tc>
                  <a:txBody>
                    <a:bodyPr/>
                    <a:lstStyle/>
                    <a:p>
                      <a:pPr algn="ctr" fontAlgn="b"/>
                      <a:r>
                        <a:rPr lang="fr-FR" sz="1000" u="none" strike="noStrike" dirty="0">
                          <a:effectLst/>
                        </a:rPr>
                        <a:t>85</a:t>
                      </a:r>
                      <a:endParaRPr lang="fr-FR" sz="1000" b="0" i="0" u="none" strike="noStrike" dirty="0">
                        <a:effectLst/>
                        <a:latin typeface="Arial"/>
                      </a:endParaRPr>
                    </a:p>
                  </a:txBody>
                  <a:tcPr marL="6974" marR="6974" marT="6974" marB="0" anchor="b"/>
                </a:tc>
                <a:tc>
                  <a:txBody>
                    <a:bodyPr/>
                    <a:lstStyle/>
                    <a:p>
                      <a:pPr algn="ctr" fontAlgn="b"/>
                      <a:r>
                        <a:rPr lang="fr-FR" sz="1000" u="none" strike="noStrike">
                          <a:effectLst/>
                        </a:rPr>
                        <a:t>147.1</a:t>
                      </a:r>
                      <a:endParaRPr lang="fr-FR" sz="1000" b="0" i="1" u="none" strike="noStrike">
                        <a:solidFill>
                          <a:srgbClr val="FF0000"/>
                        </a:solidFill>
                        <a:effectLst/>
                        <a:latin typeface="Arial"/>
                      </a:endParaRPr>
                    </a:p>
                  </a:txBody>
                  <a:tcPr marL="6974" marR="6974" marT="6974" marB="0" anchor="b"/>
                </a:tc>
                <a:tc>
                  <a:txBody>
                    <a:bodyPr/>
                    <a:lstStyle/>
                    <a:p>
                      <a:pPr algn="ctr" fontAlgn="b"/>
                      <a:r>
                        <a:rPr lang="fr-FR" sz="1000" u="none" strike="noStrike">
                          <a:effectLst/>
                        </a:rPr>
                        <a:t>26.0</a:t>
                      </a:r>
                      <a:endParaRPr lang="fr-FR" sz="1000" b="0" i="1" u="none" strike="noStrike">
                        <a:solidFill>
                          <a:srgbClr val="FF0000"/>
                        </a:solidFill>
                        <a:effectLst/>
                        <a:latin typeface="Arial"/>
                      </a:endParaRPr>
                    </a:p>
                  </a:txBody>
                  <a:tcPr marL="6974" marR="6974" marT="6974" marB="0" anchor="b"/>
                </a:tc>
                <a:tc>
                  <a:txBody>
                    <a:bodyPr/>
                    <a:lstStyle/>
                    <a:p>
                      <a:pPr algn="ctr" fontAlgn="b"/>
                      <a:r>
                        <a:rPr lang="fr-FR" sz="1000" u="none" strike="noStrike">
                          <a:effectLst/>
                        </a:rPr>
                        <a:t>2.9</a:t>
                      </a:r>
                      <a:endParaRPr lang="fr-FR" sz="1000" b="0" i="1" u="none" strike="noStrike">
                        <a:solidFill>
                          <a:srgbClr val="FF0000"/>
                        </a:solidFill>
                        <a:effectLst/>
                        <a:latin typeface="Arial"/>
                      </a:endParaRPr>
                    </a:p>
                  </a:txBody>
                  <a:tcPr marL="6974" marR="6974" marT="6974" marB="0" anchor="b"/>
                </a:tc>
                <a:tc>
                  <a:txBody>
                    <a:bodyPr/>
                    <a:lstStyle/>
                    <a:p>
                      <a:pPr algn="ctr" fontAlgn="b"/>
                      <a:r>
                        <a:rPr lang="fr-FR" sz="1000" u="none" strike="noStrike">
                          <a:effectLst/>
                        </a:rPr>
                        <a:t>0.5</a:t>
                      </a:r>
                      <a:endParaRPr lang="fr-FR" sz="1000" b="0" i="1" u="none" strike="noStrike">
                        <a:solidFill>
                          <a:srgbClr val="FF0000"/>
                        </a:solidFill>
                        <a:effectLst/>
                        <a:latin typeface="Arial"/>
                      </a:endParaRPr>
                    </a:p>
                  </a:txBody>
                  <a:tcPr marL="6974" marR="6974" marT="6974" marB="0" anchor="b"/>
                </a:tc>
                <a:extLst>
                  <a:ext uri="{0D108BD9-81ED-4DB2-BD59-A6C34878D82A}">
                    <a16:rowId xmlns="" xmlns:a16="http://schemas.microsoft.com/office/drawing/2014/main" val="10012"/>
                  </a:ext>
                </a:extLst>
              </a:tr>
              <a:tr h="156554">
                <a:tc>
                  <a:txBody>
                    <a:bodyPr/>
                    <a:lstStyle/>
                    <a:p>
                      <a:pPr algn="ctr" fontAlgn="b"/>
                      <a:r>
                        <a:rPr lang="fr-FR" sz="1000" u="none" strike="noStrike">
                          <a:effectLst/>
                        </a:rPr>
                        <a:t>12</a:t>
                      </a:r>
                      <a:endParaRPr lang="fr-FR" sz="1000" b="0" i="0" u="none" strike="noStrike">
                        <a:effectLst/>
                        <a:latin typeface="Arial"/>
                      </a:endParaRPr>
                    </a:p>
                  </a:txBody>
                  <a:tcPr marL="6974" marR="6974" marT="6974" marB="0" anchor="b"/>
                </a:tc>
                <a:tc>
                  <a:txBody>
                    <a:bodyPr/>
                    <a:lstStyle/>
                    <a:p>
                      <a:pPr algn="ctr" fontAlgn="b"/>
                      <a:r>
                        <a:rPr lang="fr-FR" sz="1000" u="none" strike="noStrike">
                          <a:effectLst/>
                        </a:rPr>
                        <a:t>424</a:t>
                      </a:r>
                      <a:endParaRPr lang="fr-FR" sz="1000" b="0" i="0" u="none" strike="noStrike">
                        <a:effectLst/>
                        <a:latin typeface="Arial"/>
                      </a:endParaRPr>
                    </a:p>
                  </a:txBody>
                  <a:tcPr marL="6974" marR="6974" marT="6974" marB="0" anchor="b"/>
                </a:tc>
                <a:tc>
                  <a:txBody>
                    <a:bodyPr/>
                    <a:lstStyle/>
                    <a:p>
                      <a:pPr algn="ctr" fontAlgn="b"/>
                      <a:r>
                        <a:rPr lang="fr-FR" sz="1000" u="none" strike="noStrike">
                          <a:effectLst/>
                        </a:rPr>
                        <a:t>-</a:t>
                      </a:r>
                      <a:endParaRPr lang="fr-FR" sz="1000" b="0" i="0" u="none" strike="noStrike">
                        <a:effectLst/>
                        <a:latin typeface="Arial"/>
                      </a:endParaRPr>
                    </a:p>
                  </a:txBody>
                  <a:tcPr marL="6974" marR="6974" marT="6974" marB="0" anchor="b"/>
                </a:tc>
                <a:tc>
                  <a:txBody>
                    <a:bodyPr/>
                    <a:lstStyle/>
                    <a:p>
                      <a:pPr algn="ctr" fontAlgn="b"/>
                      <a:r>
                        <a:rPr lang="fr-FR" sz="1000" u="none" strike="noStrike">
                          <a:effectLst/>
                        </a:rPr>
                        <a:t>478</a:t>
                      </a:r>
                      <a:endParaRPr lang="fr-FR" sz="1000" b="0" i="0" u="none" strike="noStrike">
                        <a:effectLst/>
                        <a:latin typeface="Arial"/>
                      </a:endParaRPr>
                    </a:p>
                  </a:txBody>
                  <a:tcPr marL="6974" marR="6974" marT="6974" marB="0" anchor="b"/>
                </a:tc>
                <a:tc>
                  <a:txBody>
                    <a:bodyPr/>
                    <a:lstStyle/>
                    <a:p>
                      <a:pPr algn="ctr" fontAlgn="b"/>
                      <a:r>
                        <a:rPr lang="fr-FR" sz="1000" u="none" strike="noStrike">
                          <a:effectLst/>
                        </a:rPr>
                        <a:t>54</a:t>
                      </a:r>
                      <a:endParaRPr lang="fr-FR" sz="1000" b="0" i="0" u="none" strike="noStrike">
                        <a:effectLst/>
                        <a:latin typeface="Arial"/>
                      </a:endParaRPr>
                    </a:p>
                  </a:txBody>
                  <a:tcPr marL="6974" marR="6974" marT="6974" marB="0" anchor="b"/>
                </a:tc>
                <a:tc>
                  <a:txBody>
                    <a:bodyPr/>
                    <a:lstStyle/>
                    <a:p>
                      <a:pPr algn="ctr" fontAlgn="b"/>
                      <a:r>
                        <a:rPr lang="fr-FR" sz="1000" u="none" strike="noStrike">
                          <a:effectLst/>
                        </a:rPr>
                        <a:t>183</a:t>
                      </a:r>
                      <a:endParaRPr lang="fr-FR" sz="1000" b="0" i="0" u="none" strike="noStrike">
                        <a:effectLst/>
                        <a:latin typeface="Arial"/>
                      </a:endParaRPr>
                    </a:p>
                  </a:txBody>
                  <a:tcPr marL="6974" marR="6974" marT="6974" marB="0" anchor="b"/>
                </a:tc>
                <a:tc>
                  <a:txBody>
                    <a:bodyPr/>
                    <a:lstStyle/>
                    <a:p>
                      <a:pPr algn="ctr" fontAlgn="b"/>
                      <a:r>
                        <a:rPr lang="fr-FR" sz="1000" u="none" strike="noStrike">
                          <a:effectLst/>
                        </a:rPr>
                        <a:t>34</a:t>
                      </a:r>
                      <a:endParaRPr lang="fr-FR" sz="1000" b="0" i="0" u="none" strike="noStrike">
                        <a:effectLst/>
                        <a:latin typeface="Arial"/>
                      </a:endParaRPr>
                    </a:p>
                  </a:txBody>
                  <a:tcPr marL="6974" marR="6974" marT="6974" marB="0" anchor="b"/>
                </a:tc>
                <a:tc>
                  <a:txBody>
                    <a:bodyPr/>
                    <a:lstStyle/>
                    <a:p>
                      <a:pPr algn="ctr" fontAlgn="b"/>
                      <a:r>
                        <a:rPr lang="fr-FR" sz="1000" u="none" strike="noStrike">
                          <a:effectLst/>
                        </a:rPr>
                        <a:t>62.3</a:t>
                      </a:r>
                      <a:endParaRPr lang="fr-FR" sz="1000" b="0" i="1" u="none" strike="noStrike">
                        <a:solidFill>
                          <a:srgbClr val="FF0000"/>
                        </a:solidFill>
                        <a:effectLst/>
                        <a:latin typeface="Arial"/>
                      </a:endParaRPr>
                    </a:p>
                  </a:txBody>
                  <a:tcPr marL="6974" marR="6974" marT="6974" marB="0" anchor="b"/>
                </a:tc>
                <a:tc>
                  <a:txBody>
                    <a:bodyPr/>
                    <a:lstStyle/>
                    <a:p>
                      <a:pPr algn="ctr" fontAlgn="b"/>
                      <a:r>
                        <a:rPr lang="fr-FR" sz="1000" u="none" strike="noStrike">
                          <a:effectLst/>
                        </a:rPr>
                        <a:t>121.0</a:t>
                      </a:r>
                      <a:endParaRPr lang="fr-FR" sz="1000" b="0" i="1" u="none" strike="noStrike">
                        <a:solidFill>
                          <a:srgbClr val="FF0000"/>
                        </a:solidFill>
                        <a:effectLst/>
                        <a:latin typeface="Arial"/>
                      </a:endParaRPr>
                    </a:p>
                  </a:txBody>
                  <a:tcPr marL="6974" marR="6974" marT="6974" marB="0" anchor="b"/>
                </a:tc>
                <a:tc>
                  <a:txBody>
                    <a:bodyPr/>
                    <a:lstStyle/>
                    <a:p>
                      <a:pPr algn="ctr" fontAlgn="b"/>
                      <a:r>
                        <a:rPr lang="fr-FR" sz="1000" u="none" strike="noStrike">
                          <a:effectLst/>
                        </a:rPr>
                        <a:t>1.2</a:t>
                      </a:r>
                      <a:endParaRPr lang="fr-FR" sz="1000" b="0" i="1" u="none" strike="noStrike">
                        <a:solidFill>
                          <a:srgbClr val="FF0000"/>
                        </a:solidFill>
                        <a:effectLst/>
                        <a:latin typeface="Arial"/>
                      </a:endParaRPr>
                    </a:p>
                  </a:txBody>
                  <a:tcPr marL="6974" marR="6974" marT="6974" marB="0" anchor="b"/>
                </a:tc>
                <a:tc>
                  <a:txBody>
                    <a:bodyPr/>
                    <a:lstStyle/>
                    <a:p>
                      <a:pPr algn="ctr" fontAlgn="b"/>
                      <a:r>
                        <a:rPr lang="fr-FR" sz="1000" u="none" strike="noStrike">
                          <a:effectLst/>
                        </a:rPr>
                        <a:t>2.2</a:t>
                      </a:r>
                      <a:endParaRPr lang="fr-FR" sz="1000" b="0" i="1" u="none" strike="noStrike">
                        <a:solidFill>
                          <a:srgbClr val="FF0000"/>
                        </a:solidFill>
                        <a:effectLst/>
                        <a:latin typeface="Arial"/>
                      </a:endParaRPr>
                    </a:p>
                  </a:txBody>
                  <a:tcPr marL="6974" marR="6974" marT="6974" marB="0" anchor="b"/>
                </a:tc>
                <a:extLst>
                  <a:ext uri="{0D108BD9-81ED-4DB2-BD59-A6C34878D82A}">
                    <a16:rowId xmlns="" xmlns:a16="http://schemas.microsoft.com/office/drawing/2014/main" val="10013"/>
                  </a:ext>
                </a:extLst>
              </a:tr>
              <a:tr h="156554">
                <a:tc>
                  <a:txBody>
                    <a:bodyPr/>
                    <a:lstStyle/>
                    <a:p>
                      <a:pPr algn="ctr" fontAlgn="b"/>
                      <a:r>
                        <a:rPr lang="fr-FR" sz="1000" u="none" strike="noStrike">
                          <a:effectLst/>
                        </a:rPr>
                        <a:t>13-15</a:t>
                      </a:r>
                      <a:endParaRPr lang="fr-FR" sz="1000" b="0" i="0" u="none" strike="noStrike">
                        <a:effectLst/>
                        <a:latin typeface="Arial"/>
                      </a:endParaRPr>
                    </a:p>
                  </a:txBody>
                  <a:tcPr marL="6974" marR="6974" marT="6974" marB="0" anchor="b"/>
                </a:tc>
                <a:tc>
                  <a:txBody>
                    <a:bodyPr/>
                    <a:lstStyle/>
                    <a:p>
                      <a:pPr algn="ctr" fontAlgn="b"/>
                      <a:r>
                        <a:rPr lang="fr-FR" sz="1000" u="none" strike="noStrike">
                          <a:effectLst/>
                        </a:rPr>
                        <a:t>478</a:t>
                      </a:r>
                      <a:endParaRPr lang="fr-FR" sz="1000" b="0" i="0" u="none" strike="noStrike">
                        <a:effectLst/>
                        <a:latin typeface="Arial"/>
                      </a:endParaRPr>
                    </a:p>
                  </a:txBody>
                  <a:tcPr marL="6974" marR="6974" marT="6974" marB="0" anchor="b"/>
                </a:tc>
                <a:tc>
                  <a:txBody>
                    <a:bodyPr/>
                    <a:lstStyle/>
                    <a:p>
                      <a:pPr algn="ctr" fontAlgn="b"/>
                      <a:r>
                        <a:rPr lang="fr-FR" sz="1000" u="none" strike="noStrike">
                          <a:effectLst/>
                        </a:rPr>
                        <a:t>-</a:t>
                      </a:r>
                      <a:endParaRPr lang="fr-FR" sz="1000" b="0" i="0" u="none" strike="noStrike">
                        <a:effectLst/>
                        <a:latin typeface="Arial"/>
                      </a:endParaRPr>
                    </a:p>
                  </a:txBody>
                  <a:tcPr marL="6974" marR="6974" marT="6974" marB="0" anchor="b"/>
                </a:tc>
                <a:tc>
                  <a:txBody>
                    <a:bodyPr/>
                    <a:lstStyle/>
                    <a:p>
                      <a:pPr algn="ctr" fontAlgn="b"/>
                      <a:r>
                        <a:rPr lang="fr-FR" sz="1000" u="none" strike="noStrike">
                          <a:effectLst/>
                        </a:rPr>
                        <a:t>621</a:t>
                      </a:r>
                      <a:endParaRPr lang="fr-FR" sz="1000" b="0" i="0" u="none" strike="noStrike">
                        <a:effectLst/>
                        <a:latin typeface="Arial"/>
                      </a:endParaRPr>
                    </a:p>
                  </a:txBody>
                  <a:tcPr marL="6974" marR="6974" marT="6974" marB="0" anchor="b"/>
                </a:tc>
                <a:tc>
                  <a:txBody>
                    <a:bodyPr/>
                    <a:lstStyle/>
                    <a:p>
                      <a:pPr algn="ctr" fontAlgn="b"/>
                      <a:r>
                        <a:rPr lang="fr-FR" sz="1000" u="none" strike="noStrike">
                          <a:effectLst/>
                        </a:rPr>
                        <a:t>143</a:t>
                      </a:r>
                      <a:endParaRPr lang="fr-FR" sz="1000" b="0" i="0" u="none" strike="noStrike">
                        <a:effectLst/>
                        <a:latin typeface="Arial"/>
                      </a:endParaRPr>
                    </a:p>
                  </a:txBody>
                  <a:tcPr marL="6974" marR="6974" marT="6974" marB="0" anchor="b"/>
                </a:tc>
                <a:tc>
                  <a:txBody>
                    <a:bodyPr/>
                    <a:lstStyle/>
                    <a:p>
                      <a:pPr algn="ctr" fontAlgn="b"/>
                      <a:r>
                        <a:rPr lang="fr-FR" sz="1000" u="none" strike="noStrike">
                          <a:effectLst/>
                        </a:rPr>
                        <a:t>333</a:t>
                      </a:r>
                      <a:endParaRPr lang="fr-FR" sz="1000" b="0" i="0" u="none" strike="noStrike">
                        <a:effectLst/>
                        <a:latin typeface="Arial"/>
                      </a:endParaRPr>
                    </a:p>
                  </a:txBody>
                  <a:tcPr marL="6974" marR="6974" marT="6974" marB="0" anchor="b"/>
                </a:tc>
                <a:tc>
                  <a:txBody>
                    <a:bodyPr/>
                    <a:lstStyle/>
                    <a:p>
                      <a:pPr algn="ctr" fontAlgn="b"/>
                      <a:r>
                        <a:rPr lang="fr-FR" sz="1000" u="none" strike="noStrike">
                          <a:effectLst/>
                        </a:rPr>
                        <a:t>82</a:t>
                      </a:r>
                      <a:endParaRPr lang="fr-FR" sz="1000" b="0" i="0" u="none" strike="noStrike">
                        <a:effectLst/>
                        <a:latin typeface="Arial"/>
                      </a:endParaRPr>
                    </a:p>
                  </a:txBody>
                  <a:tcPr marL="6974" marR="6974" marT="6974" marB="0" anchor="b"/>
                </a:tc>
                <a:tc>
                  <a:txBody>
                    <a:bodyPr/>
                    <a:lstStyle/>
                    <a:p>
                      <a:pPr algn="ctr" fontAlgn="b"/>
                      <a:r>
                        <a:rPr lang="fr-FR" sz="1000" u="none" strike="noStrike">
                          <a:effectLst/>
                        </a:rPr>
                        <a:t>273.0</a:t>
                      </a:r>
                      <a:endParaRPr lang="fr-FR" sz="1000" b="0" i="1" u="none" strike="noStrike">
                        <a:effectLst/>
                        <a:latin typeface="Arial"/>
                      </a:endParaRPr>
                    </a:p>
                  </a:txBody>
                  <a:tcPr marL="6974" marR="6974" marT="6974" marB="0" anchor="b"/>
                </a:tc>
                <a:tc>
                  <a:txBody>
                    <a:bodyPr/>
                    <a:lstStyle/>
                    <a:p>
                      <a:pPr algn="ctr" fontAlgn="b"/>
                      <a:r>
                        <a:rPr lang="fr-FR" sz="1000" u="none" strike="noStrike">
                          <a:effectLst/>
                        </a:rPr>
                        <a:t>59.9</a:t>
                      </a:r>
                      <a:endParaRPr lang="fr-FR" sz="1000" b="0" i="1" u="none" strike="noStrike">
                        <a:effectLst/>
                        <a:latin typeface="Arial"/>
                      </a:endParaRPr>
                    </a:p>
                  </a:txBody>
                  <a:tcPr marL="6974" marR="6974" marT="6974" marB="0" anchor="b"/>
                </a:tc>
                <a:tc>
                  <a:txBody>
                    <a:bodyPr/>
                    <a:lstStyle/>
                    <a:p>
                      <a:pPr algn="ctr" fontAlgn="b"/>
                      <a:r>
                        <a:rPr lang="fr-FR" sz="1000" u="none" strike="noStrike">
                          <a:effectLst/>
                        </a:rPr>
                        <a:t>1.9</a:t>
                      </a:r>
                      <a:endParaRPr lang="fr-FR" sz="1000" b="0" i="1" u="none" strike="noStrike">
                        <a:effectLst/>
                        <a:latin typeface="Arial"/>
                      </a:endParaRPr>
                    </a:p>
                  </a:txBody>
                  <a:tcPr marL="6974" marR="6974" marT="6974" marB="0" anchor="b"/>
                </a:tc>
                <a:tc>
                  <a:txBody>
                    <a:bodyPr/>
                    <a:lstStyle/>
                    <a:p>
                      <a:pPr algn="ctr" fontAlgn="b"/>
                      <a:r>
                        <a:rPr lang="fr-FR" sz="1000" u="none" strike="noStrike">
                          <a:effectLst/>
                        </a:rPr>
                        <a:t>0.4</a:t>
                      </a:r>
                      <a:endParaRPr lang="fr-FR" sz="1000" b="0" i="1" u="none" strike="noStrike">
                        <a:effectLst/>
                        <a:latin typeface="Arial"/>
                      </a:endParaRPr>
                    </a:p>
                  </a:txBody>
                  <a:tcPr marL="6974" marR="6974" marT="6974" marB="0" anchor="b"/>
                </a:tc>
                <a:extLst>
                  <a:ext uri="{0D108BD9-81ED-4DB2-BD59-A6C34878D82A}">
                    <a16:rowId xmlns="" xmlns:a16="http://schemas.microsoft.com/office/drawing/2014/main" val="10014"/>
                  </a:ext>
                </a:extLst>
              </a:tr>
              <a:tr h="156554">
                <a:tc>
                  <a:txBody>
                    <a:bodyPr/>
                    <a:lstStyle/>
                    <a:p>
                      <a:pPr algn="ctr" fontAlgn="b"/>
                      <a:r>
                        <a:rPr lang="fr-FR" sz="1000" u="none" strike="noStrike">
                          <a:effectLst/>
                        </a:rPr>
                        <a:t>16</a:t>
                      </a:r>
                      <a:endParaRPr lang="fr-FR" sz="1000" b="0" i="0" u="none" strike="noStrike">
                        <a:effectLst/>
                        <a:latin typeface="Arial"/>
                      </a:endParaRPr>
                    </a:p>
                  </a:txBody>
                  <a:tcPr marL="6974" marR="6974" marT="6974" marB="0" anchor="b"/>
                </a:tc>
                <a:tc>
                  <a:txBody>
                    <a:bodyPr/>
                    <a:lstStyle/>
                    <a:p>
                      <a:pPr algn="ctr" fontAlgn="b"/>
                      <a:r>
                        <a:rPr lang="fr-FR" sz="1000" u="none" strike="noStrike">
                          <a:effectLst/>
                        </a:rPr>
                        <a:t>621</a:t>
                      </a:r>
                      <a:endParaRPr lang="fr-FR" sz="1000" b="0" i="0" u="none" strike="noStrike">
                        <a:effectLst/>
                        <a:latin typeface="Arial"/>
                      </a:endParaRPr>
                    </a:p>
                  </a:txBody>
                  <a:tcPr marL="6974" marR="6974" marT="6974" marB="0" anchor="b"/>
                </a:tc>
                <a:tc>
                  <a:txBody>
                    <a:bodyPr/>
                    <a:lstStyle/>
                    <a:p>
                      <a:pPr algn="ctr" fontAlgn="b"/>
                      <a:r>
                        <a:rPr lang="fr-FR" sz="1000" u="none" strike="noStrike">
                          <a:effectLst/>
                        </a:rPr>
                        <a:t>-</a:t>
                      </a:r>
                      <a:endParaRPr lang="fr-FR" sz="1000" b="0" i="0" u="none" strike="noStrike">
                        <a:effectLst/>
                        <a:latin typeface="Arial"/>
                      </a:endParaRPr>
                    </a:p>
                  </a:txBody>
                  <a:tcPr marL="6974" marR="6974" marT="6974" marB="0" anchor="b"/>
                </a:tc>
                <a:tc>
                  <a:txBody>
                    <a:bodyPr/>
                    <a:lstStyle/>
                    <a:p>
                      <a:pPr algn="ctr" fontAlgn="b"/>
                      <a:r>
                        <a:rPr lang="fr-FR" sz="1000" u="none" strike="noStrike">
                          <a:effectLst/>
                        </a:rPr>
                        <a:t>676</a:t>
                      </a:r>
                      <a:endParaRPr lang="fr-FR" sz="1000" b="0" i="0" u="none" strike="noStrike">
                        <a:effectLst/>
                        <a:latin typeface="Arial"/>
                      </a:endParaRPr>
                    </a:p>
                  </a:txBody>
                  <a:tcPr marL="6974" marR="6974" marT="6974" marB="0" anchor="b"/>
                </a:tc>
                <a:tc>
                  <a:txBody>
                    <a:bodyPr/>
                    <a:lstStyle/>
                    <a:p>
                      <a:pPr algn="ctr" fontAlgn="b"/>
                      <a:r>
                        <a:rPr lang="fr-FR" sz="1000" u="none" strike="noStrike">
                          <a:effectLst/>
                        </a:rPr>
                        <a:t>55</a:t>
                      </a:r>
                      <a:endParaRPr lang="fr-FR" sz="1000" b="0" i="0" u="none" strike="noStrike">
                        <a:effectLst/>
                        <a:latin typeface="Arial"/>
                      </a:endParaRPr>
                    </a:p>
                  </a:txBody>
                  <a:tcPr marL="6974" marR="6974" marT="6974" marB="0" anchor="b"/>
                </a:tc>
                <a:tc>
                  <a:txBody>
                    <a:bodyPr/>
                    <a:lstStyle/>
                    <a:p>
                      <a:pPr algn="ctr" fontAlgn="b"/>
                      <a:r>
                        <a:rPr lang="fr-FR" sz="1000" u="none" strike="noStrike">
                          <a:effectLst/>
                        </a:rPr>
                        <a:t>137</a:t>
                      </a:r>
                      <a:endParaRPr lang="fr-FR" sz="1000" b="0" i="0" u="none" strike="noStrike">
                        <a:effectLst/>
                        <a:latin typeface="Arial"/>
                      </a:endParaRPr>
                    </a:p>
                  </a:txBody>
                  <a:tcPr marL="6974" marR="6974" marT="6974" marB="0" anchor="b"/>
                </a:tc>
                <a:tc>
                  <a:txBody>
                    <a:bodyPr/>
                    <a:lstStyle/>
                    <a:p>
                      <a:pPr algn="ctr" fontAlgn="b"/>
                      <a:r>
                        <a:rPr lang="fr-FR" sz="1000" u="none" strike="noStrike">
                          <a:effectLst/>
                        </a:rPr>
                        <a:t>39</a:t>
                      </a:r>
                      <a:endParaRPr lang="fr-FR" sz="1000" b="0" i="0" u="none" strike="noStrike">
                        <a:effectLst/>
                        <a:latin typeface="Arial"/>
                      </a:endParaRPr>
                    </a:p>
                  </a:txBody>
                  <a:tcPr marL="6974" marR="6974" marT="6974" marB="0" anchor="b"/>
                </a:tc>
                <a:tc>
                  <a:txBody>
                    <a:bodyPr/>
                    <a:lstStyle/>
                    <a:p>
                      <a:pPr algn="ctr" fontAlgn="b"/>
                      <a:r>
                        <a:rPr lang="fr-FR" sz="1000" u="none" strike="noStrike" dirty="0">
                          <a:effectLst/>
                        </a:rPr>
                        <a:t>53.3</a:t>
                      </a:r>
                      <a:endParaRPr lang="fr-FR" sz="1000" b="0" i="1" u="none" strike="noStrike" dirty="0">
                        <a:effectLst/>
                        <a:latin typeface="Arial"/>
                      </a:endParaRPr>
                    </a:p>
                  </a:txBody>
                  <a:tcPr marL="6974" marR="6974" marT="6974" marB="0" anchor="b"/>
                </a:tc>
                <a:tc>
                  <a:txBody>
                    <a:bodyPr/>
                    <a:lstStyle/>
                    <a:p>
                      <a:pPr algn="ctr" fontAlgn="b"/>
                      <a:r>
                        <a:rPr lang="fr-FR" sz="1000" u="none" strike="noStrike">
                          <a:effectLst/>
                        </a:rPr>
                        <a:t>83.4</a:t>
                      </a:r>
                      <a:endParaRPr lang="fr-FR" sz="1000" b="0" i="1" u="none" strike="noStrike">
                        <a:effectLst/>
                        <a:latin typeface="Arial"/>
                      </a:endParaRPr>
                    </a:p>
                  </a:txBody>
                  <a:tcPr marL="6974" marR="6974" marT="6974" marB="0" anchor="b"/>
                </a:tc>
                <a:tc>
                  <a:txBody>
                    <a:bodyPr/>
                    <a:lstStyle/>
                    <a:p>
                      <a:pPr algn="ctr" fontAlgn="b"/>
                      <a:r>
                        <a:rPr lang="fr-FR" sz="1000" u="none" strike="noStrike">
                          <a:effectLst/>
                        </a:rPr>
                        <a:t>1.0</a:t>
                      </a:r>
                      <a:endParaRPr lang="fr-FR" sz="1000" b="0" i="1" u="none" strike="noStrike">
                        <a:effectLst/>
                        <a:latin typeface="Arial"/>
                      </a:endParaRPr>
                    </a:p>
                  </a:txBody>
                  <a:tcPr marL="6974" marR="6974" marT="6974" marB="0" anchor="b"/>
                </a:tc>
                <a:tc>
                  <a:txBody>
                    <a:bodyPr/>
                    <a:lstStyle/>
                    <a:p>
                      <a:pPr algn="ctr" fontAlgn="b"/>
                      <a:r>
                        <a:rPr lang="fr-FR" sz="1000" u="none" strike="noStrike">
                          <a:effectLst/>
                        </a:rPr>
                        <a:t>1.5</a:t>
                      </a:r>
                      <a:endParaRPr lang="fr-FR" sz="1000" b="0" i="1" u="none" strike="noStrike">
                        <a:effectLst/>
                        <a:latin typeface="Arial"/>
                      </a:endParaRPr>
                    </a:p>
                  </a:txBody>
                  <a:tcPr marL="6974" marR="6974" marT="6974" marB="0" anchor="b"/>
                </a:tc>
                <a:extLst>
                  <a:ext uri="{0D108BD9-81ED-4DB2-BD59-A6C34878D82A}">
                    <a16:rowId xmlns="" xmlns:a16="http://schemas.microsoft.com/office/drawing/2014/main" val="10015"/>
                  </a:ext>
                </a:extLst>
              </a:tr>
              <a:tr h="156554">
                <a:tc>
                  <a:txBody>
                    <a:bodyPr/>
                    <a:lstStyle/>
                    <a:p>
                      <a:pPr algn="ctr" fontAlgn="b"/>
                      <a:r>
                        <a:rPr lang="fr-FR" sz="1000" u="none" strike="noStrike">
                          <a:effectLst/>
                        </a:rPr>
                        <a:t>17</a:t>
                      </a:r>
                      <a:endParaRPr lang="fr-FR" sz="1000" b="0" i="0" u="none" strike="noStrike">
                        <a:effectLst/>
                        <a:latin typeface="Arial"/>
                      </a:endParaRPr>
                    </a:p>
                  </a:txBody>
                  <a:tcPr marL="6974" marR="6974" marT="6974" marB="0" anchor="b"/>
                </a:tc>
                <a:tc>
                  <a:txBody>
                    <a:bodyPr/>
                    <a:lstStyle/>
                    <a:p>
                      <a:pPr algn="ctr" fontAlgn="b"/>
                      <a:r>
                        <a:rPr lang="fr-FR" sz="1000" u="none" strike="noStrike">
                          <a:effectLst/>
                        </a:rPr>
                        <a:t>676</a:t>
                      </a:r>
                      <a:endParaRPr lang="fr-FR" sz="1000" b="0" i="0" u="none" strike="noStrike">
                        <a:effectLst/>
                        <a:latin typeface="Arial"/>
                      </a:endParaRPr>
                    </a:p>
                  </a:txBody>
                  <a:tcPr marL="6974" marR="6974" marT="6974" marB="0" anchor="b"/>
                </a:tc>
                <a:tc>
                  <a:txBody>
                    <a:bodyPr/>
                    <a:lstStyle/>
                    <a:p>
                      <a:pPr algn="ctr" fontAlgn="b"/>
                      <a:r>
                        <a:rPr lang="fr-FR" sz="1000" u="none" strike="noStrike">
                          <a:effectLst/>
                        </a:rPr>
                        <a:t>-</a:t>
                      </a:r>
                      <a:endParaRPr lang="fr-FR" sz="1000" b="0" i="0" u="none" strike="noStrike">
                        <a:effectLst/>
                        <a:latin typeface="Arial"/>
                      </a:endParaRPr>
                    </a:p>
                  </a:txBody>
                  <a:tcPr marL="6974" marR="6974" marT="6974" marB="0" anchor="b"/>
                </a:tc>
                <a:tc>
                  <a:txBody>
                    <a:bodyPr/>
                    <a:lstStyle/>
                    <a:p>
                      <a:pPr algn="ctr" fontAlgn="b"/>
                      <a:r>
                        <a:rPr lang="fr-FR" sz="1000" u="none" strike="noStrike">
                          <a:effectLst/>
                        </a:rPr>
                        <a:t>712</a:t>
                      </a:r>
                      <a:endParaRPr lang="fr-FR" sz="1000" b="0" i="0" u="none" strike="noStrike">
                        <a:effectLst/>
                        <a:latin typeface="Arial"/>
                      </a:endParaRPr>
                    </a:p>
                  </a:txBody>
                  <a:tcPr marL="6974" marR="6974" marT="6974" marB="0" anchor="b"/>
                </a:tc>
                <a:tc>
                  <a:txBody>
                    <a:bodyPr/>
                    <a:lstStyle/>
                    <a:p>
                      <a:pPr algn="ctr" fontAlgn="b"/>
                      <a:r>
                        <a:rPr lang="fr-FR" sz="1000" u="none" strike="noStrike">
                          <a:effectLst/>
                        </a:rPr>
                        <a:t>36</a:t>
                      </a:r>
                      <a:endParaRPr lang="fr-FR" sz="1000" b="0" i="0" u="none" strike="noStrike">
                        <a:effectLst/>
                        <a:latin typeface="Arial"/>
                      </a:endParaRPr>
                    </a:p>
                  </a:txBody>
                  <a:tcPr marL="6974" marR="6974" marT="6974" marB="0" anchor="b"/>
                </a:tc>
                <a:tc>
                  <a:txBody>
                    <a:bodyPr/>
                    <a:lstStyle/>
                    <a:p>
                      <a:pPr algn="ctr" fontAlgn="b"/>
                      <a:r>
                        <a:rPr lang="fr-FR" sz="1000" u="none" strike="noStrike">
                          <a:effectLst/>
                        </a:rPr>
                        <a:t>60</a:t>
                      </a:r>
                      <a:endParaRPr lang="fr-FR" sz="1000" b="0" i="0" u="none" strike="noStrike">
                        <a:effectLst/>
                        <a:latin typeface="Arial"/>
                      </a:endParaRPr>
                    </a:p>
                  </a:txBody>
                  <a:tcPr marL="6974" marR="6974" marT="6974" marB="0" anchor="b"/>
                </a:tc>
                <a:tc>
                  <a:txBody>
                    <a:bodyPr/>
                    <a:lstStyle/>
                    <a:p>
                      <a:pPr algn="ctr" fontAlgn="b"/>
                      <a:r>
                        <a:rPr lang="fr-FR" sz="1000" u="none" strike="noStrike">
                          <a:effectLst/>
                        </a:rPr>
                        <a:t>68</a:t>
                      </a:r>
                      <a:endParaRPr lang="fr-FR" sz="1000" b="0" i="0" u="none" strike="noStrike">
                        <a:effectLst/>
                        <a:latin typeface="Arial"/>
                      </a:endParaRPr>
                    </a:p>
                  </a:txBody>
                  <a:tcPr marL="6974" marR="6974" marT="6974" marB="0" anchor="b"/>
                </a:tc>
                <a:tc>
                  <a:txBody>
                    <a:bodyPr/>
                    <a:lstStyle/>
                    <a:p>
                      <a:pPr algn="ctr" fontAlgn="b"/>
                      <a:r>
                        <a:rPr lang="fr-FR" sz="1000" u="none" strike="noStrike">
                          <a:effectLst/>
                        </a:rPr>
                        <a:t>40.8</a:t>
                      </a:r>
                      <a:endParaRPr lang="fr-FR" sz="1000" b="0" i="1" u="none" strike="noStrike">
                        <a:effectLst/>
                        <a:latin typeface="Arial"/>
                      </a:endParaRPr>
                    </a:p>
                  </a:txBody>
                  <a:tcPr marL="6974" marR="6974" marT="6974" marB="0" anchor="b"/>
                </a:tc>
                <a:tc>
                  <a:txBody>
                    <a:bodyPr/>
                    <a:lstStyle/>
                    <a:p>
                      <a:pPr algn="ctr" fontAlgn="b"/>
                      <a:r>
                        <a:rPr lang="fr-FR" sz="1000" u="none" strike="noStrike">
                          <a:effectLst/>
                        </a:rPr>
                        <a:t>19.2</a:t>
                      </a:r>
                      <a:endParaRPr lang="fr-FR" sz="1000" b="0" i="1" u="none" strike="noStrike">
                        <a:effectLst/>
                        <a:latin typeface="Arial"/>
                      </a:endParaRPr>
                    </a:p>
                  </a:txBody>
                  <a:tcPr marL="6974" marR="6974" marT="6974" marB="0" anchor="b"/>
                </a:tc>
                <a:tc>
                  <a:txBody>
                    <a:bodyPr/>
                    <a:lstStyle/>
                    <a:p>
                      <a:pPr algn="ctr" fontAlgn="b"/>
                      <a:r>
                        <a:rPr lang="fr-FR" sz="1000" u="none" strike="noStrike">
                          <a:effectLst/>
                        </a:rPr>
                        <a:t>1.1</a:t>
                      </a:r>
                      <a:endParaRPr lang="fr-FR" sz="1000" b="0" i="1" u="none" strike="noStrike">
                        <a:effectLst/>
                        <a:latin typeface="Arial"/>
                      </a:endParaRPr>
                    </a:p>
                  </a:txBody>
                  <a:tcPr marL="6974" marR="6974" marT="6974" marB="0" anchor="b"/>
                </a:tc>
                <a:tc>
                  <a:txBody>
                    <a:bodyPr/>
                    <a:lstStyle/>
                    <a:p>
                      <a:pPr algn="ctr" fontAlgn="b"/>
                      <a:r>
                        <a:rPr lang="fr-FR" sz="1000" u="none" strike="noStrike">
                          <a:effectLst/>
                        </a:rPr>
                        <a:t>0.5</a:t>
                      </a:r>
                      <a:endParaRPr lang="fr-FR" sz="1000" b="0" i="1" u="none" strike="noStrike">
                        <a:effectLst/>
                        <a:latin typeface="Arial"/>
                      </a:endParaRPr>
                    </a:p>
                  </a:txBody>
                  <a:tcPr marL="6974" marR="6974" marT="6974" marB="0" anchor="b"/>
                </a:tc>
                <a:extLst>
                  <a:ext uri="{0D108BD9-81ED-4DB2-BD59-A6C34878D82A}">
                    <a16:rowId xmlns="" xmlns:a16="http://schemas.microsoft.com/office/drawing/2014/main" val="10016"/>
                  </a:ext>
                </a:extLst>
              </a:tr>
              <a:tr h="156554">
                <a:tc>
                  <a:txBody>
                    <a:bodyPr/>
                    <a:lstStyle/>
                    <a:p>
                      <a:pPr algn="ctr" fontAlgn="b"/>
                      <a:r>
                        <a:rPr lang="fr-FR" sz="1000" u="none" strike="noStrike">
                          <a:effectLst/>
                        </a:rPr>
                        <a:t>18</a:t>
                      </a:r>
                      <a:endParaRPr lang="fr-FR" sz="1000" b="0" i="0" u="none" strike="noStrike">
                        <a:effectLst/>
                        <a:latin typeface="Arial"/>
                      </a:endParaRPr>
                    </a:p>
                  </a:txBody>
                  <a:tcPr marL="6974" marR="6974" marT="6974" marB="0" anchor="b"/>
                </a:tc>
                <a:tc>
                  <a:txBody>
                    <a:bodyPr/>
                    <a:lstStyle/>
                    <a:p>
                      <a:pPr algn="ctr" fontAlgn="b"/>
                      <a:r>
                        <a:rPr lang="fr-FR" sz="1000" u="none" strike="noStrike">
                          <a:effectLst/>
                        </a:rPr>
                        <a:t>712</a:t>
                      </a:r>
                      <a:endParaRPr lang="fr-FR" sz="1000" b="0" i="0" u="none" strike="noStrike">
                        <a:effectLst/>
                        <a:latin typeface="Arial"/>
                      </a:endParaRPr>
                    </a:p>
                  </a:txBody>
                  <a:tcPr marL="6974" marR="6974" marT="6974" marB="0" anchor="b"/>
                </a:tc>
                <a:tc>
                  <a:txBody>
                    <a:bodyPr/>
                    <a:lstStyle/>
                    <a:p>
                      <a:pPr algn="ctr" fontAlgn="b"/>
                      <a:r>
                        <a:rPr lang="fr-FR" sz="1000" u="none" strike="noStrike">
                          <a:effectLst/>
                        </a:rPr>
                        <a:t>-</a:t>
                      </a:r>
                      <a:endParaRPr lang="fr-FR" sz="1000" b="0" i="0" u="none" strike="noStrike">
                        <a:effectLst/>
                        <a:latin typeface="Arial"/>
                      </a:endParaRPr>
                    </a:p>
                  </a:txBody>
                  <a:tcPr marL="6974" marR="6974" marT="6974" marB="0" anchor="b"/>
                </a:tc>
                <a:tc>
                  <a:txBody>
                    <a:bodyPr/>
                    <a:lstStyle/>
                    <a:p>
                      <a:pPr algn="ctr" fontAlgn="b"/>
                      <a:r>
                        <a:rPr lang="fr-FR" sz="1000" u="none" strike="noStrike">
                          <a:effectLst/>
                        </a:rPr>
                        <a:t>760</a:t>
                      </a:r>
                      <a:endParaRPr lang="fr-FR" sz="1000" b="0" i="0" u="none" strike="noStrike">
                        <a:effectLst/>
                        <a:latin typeface="Arial"/>
                      </a:endParaRPr>
                    </a:p>
                  </a:txBody>
                  <a:tcPr marL="6974" marR="6974" marT="6974" marB="0" anchor="b"/>
                </a:tc>
                <a:tc>
                  <a:txBody>
                    <a:bodyPr/>
                    <a:lstStyle/>
                    <a:p>
                      <a:pPr algn="ctr" fontAlgn="b"/>
                      <a:r>
                        <a:rPr lang="fr-FR" sz="1000" u="none" strike="noStrike">
                          <a:effectLst/>
                        </a:rPr>
                        <a:t>48</a:t>
                      </a:r>
                      <a:endParaRPr lang="fr-FR" sz="1000" b="0" i="0" u="none" strike="noStrike">
                        <a:effectLst/>
                        <a:latin typeface="Arial"/>
                      </a:endParaRPr>
                    </a:p>
                  </a:txBody>
                  <a:tcPr marL="6974" marR="6974" marT="6974" marB="0" anchor="b"/>
                </a:tc>
                <a:tc>
                  <a:txBody>
                    <a:bodyPr/>
                    <a:lstStyle/>
                    <a:p>
                      <a:pPr algn="ctr" fontAlgn="b"/>
                      <a:r>
                        <a:rPr lang="fr-FR" sz="1000" u="none" strike="noStrike">
                          <a:effectLst/>
                        </a:rPr>
                        <a:t>87</a:t>
                      </a:r>
                      <a:endParaRPr lang="fr-FR" sz="1000" b="0" i="0" u="none" strike="noStrike">
                        <a:effectLst/>
                        <a:latin typeface="Arial"/>
                      </a:endParaRPr>
                    </a:p>
                  </a:txBody>
                  <a:tcPr marL="6974" marR="6974" marT="6974" marB="0" anchor="b"/>
                </a:tc>
                <a:tc>
                  <a:txBody>
                    <a:bodyPr/>
                    <a:lstStyle/>
                    <a:p>
                      <a:pPr algn="ctr" fontAlgn="b"/>
                      <a:r>
                        <a:rPr lang="fr-FR" sz="1000" u="none" strike="noStrike">
                          <a:effectLst/>
                        </a:rPr>
                        <a:t>46</a:t>
                      </a:r>
                      <a:endParaRPr lang="fr-FR" sz="1000" b="0" i="0" u="none" strike="noStrike">
                        <a:effectLst/>
                        <a:latin typeface="Arial"/>
                      </a:endParaRPr>
                    </a:p>
                  </a:txBody>
                  <a:tcPr marL="6974" marR="6974" marT="6974" marB="0" anchor="b"/>
                </a:tc>
                <a:tc>
                  <a:txBody>
                    <a:bodyPr/>
                    <a:lstStyle/>
                    <a:p>
                      <a:pPr algn="ctr" fontAlgn="b"/>
                      <a:r>
                        <a:rPr lang="fr-FR" sz="1000" u="none" strike="noStrike" dirty="0">
                          <a:effectLst/>
                        </a:rPr>
                        <a:t>40.2</a:t>
                      </a:r>
                      <a:endParaRPr lang="fr-FR" sz="1000" b="0" i="1" u="none" strike="noStrike" dirty="0">
                        <a:effectLst/>
                        <a:latin typeface="Arial"/>
                      </a:endParaRPr>
                    </a:p>
                  </a:txBody>
                  <a:tcPr marL="6974" marR="6974" marT="6974" marB="0" anchor="b"/>
                </a:tc>
                <a:tc>
                  <a:txBody>
                    <a:bodyPr/>
                    <a:lstStyle/>
                    <a:p>
                      <a:pPr algn="ctr" fontAlgn="b"/>
                      <a:r>
                        <a:rPr lang="fr-FR" sz="1000" u="none" strike="noStrike">
                          <a:effectLst/>
                        </a:rPr>
                        <a:t>47.2</a:t>
                      </a:r>
                      <a:endParaRPr lang="fr-FR" sz="1000" b="0" i="1" u="none" strike="noStrike">
                        <a:effectLst/>
                        <a:latin typeface="Arial"/>
                      </a:endParaRPr>
                    </a:p>
                  </a:txBody>
                  <a:tcPr marL="6974" marR="6974" marT="6974" marB="0" anchor="b"/>
                </a:tc>
                <a:tc>
                  <a:txBody>
                    <a:bodyPr/>
                    <a:lstStyle/>
                    <a:p>
                      <a:pPr algn="ctr" fontAlgn="b"/>
                      <a:r>
                        <a:rPr lang="fr-FR" sz="1000" u="none" strike="noStrike">
                          <a:effectLst/>
                        </a:rPr>
                        <a:t>0.8</a:t>
                      </a:r>
                      <a:endParaRPr lang="fr-FR" sz="1000" b="0" i="1" u="none" strike="noStrike">
                        <a:effectLst/>
                        <a:latin typeface="Arial"/>
                      </a:endParaRPr>
                    </a:p>
                  </a:txBody>
                  <a:tcPr marL="6974" marR="6974" marT="6974" marB="0" anchor="b"/>
                </a:tc>
                <a:tc>
                  <a:txBody>
                    <a:bodyPr/>
                    <a:lstStyle/>
                    <a:p>
                      <a:pPr algn="ctr" fontAlgn="b"/>
                      <a:r>
                        <a:rPr lang="fr-FR" sz="1000" u="none" strike="noStrike">
                          <a:effectLst/>
                        </a:rPr>
                        <a:t>1.0</a:t>
                      </a:r>
                      <a:endParaRPr lang="fr-FR" sz="1000" b="0" i="1" u="none" strike="noStrike">
                        <a:effectLst/>
                        <a:latin typeface="Arial"/>
                      </a:endParaRPr>
                    </a:p>
                  </a:txBody>
                  <a:tcPr marL="6974" marR="6974" marT="6974" marB="0" anchor="b"/>
                </a:tc>
                <a:extLst>
                  <a:ext uri="{0D108BD9-81ED-4DB2-BD59-A6C34878D82A}">
                    <a16:rowId xmlns="" xmlns:a16="http://schemas.microsoft.com/office/drawing/2014/main" val="10017"/>
                  </a:ext>
                </a:extLst>
              </a:tr>
              <a:tr h="156554">
                <a:tc>
                  <a:txBody>
                    <a:bodyPr/>
                    <a:lstStyle/>
                    <a:p>
                      <a:pPr algn="ctr" fontAlgn="b"/>
                      <a:r>
                        <a:rPr lang="fr-FR" sz="1000" u="none" strike="noStrike">
                          <a:effectLst/>
                        </a:rPr>
                        <a:t>19</a:t>
                      </a:r>
                      <a:endParaRPr lang="fr-FR" sz="1000" b="0" i="0" u="none" strike="noStrike">
                        <a:effectLst/>
                        <a:latin typeface="Arial"/>
                      </a:endParaRPr>
                    </a:p>
                  </a:txBody>
                  <a:tcPr marL="6974" marR="6974" marT="6974" marB="0" anchor="b"/>
                </a:tc>
                <a:tc>
                  <a:txBody>
                    <a:bodyPr/>
                    <a:lstStyle/>
                    <a:p>
                      <a:pPr algn="ctr" fontAlgn="b"/>
                      <a:r>
                        <a:rPr lang="fr-FR" sz="1000" u="none" strike="noStrike">
                          <a:effectLst/>
                        </a:rPr>
                        <a:t>760</a:t>
                      </a:r>
                      <a:endParaRPr lang="fr-FR" sz="1000" b="0" i="0" u="none" strike="noStrike">
                        <a:effectLst/>
                        <a:latin typeface="Arial"/>
                      </a:endParaRPr>
                    </a:p>
                  </a:txBody>
                  <a:tcPr marL="6974" marR="6974" marT="6974" marB="0" anchor="b"/>
                </a:tc>
                <a:tc>
                  <a:txBody>
                    <a:bodyPr/>
                    <a:lstStyle/>
                    <a:p>
                      <a:pPr algn="ctr" fontAlgn="b"/>
                      <a:r>
                        <a:rPr lang="fr-FR" sz="1000" u="none" strike="noStrike">
                          <a:effectLst/>
                        </a:rPr>
                        <a:t>-</a:t>
                      </a:r>
                      <a:endParaRPr lang="fr-FR" sz="1000" b="0" i="0" u="none" strike="noStrike">
                        <a:effectLst/>
                        <a:latin typeface="Arial"/>
                      </a:endParaRPr>
                    </a:p>
                  </a:txBody>
                  <a:tcPr marL="6974" marR="6974" marT="6974" marB="0" anchor="b"/>
                </a:tc>
                <a:tc>
                  <a:txBody>
                    <a:bodyPr/>
                    <a:lstStyle/>
                    <a:p>
                      <a:pPr algn="ctr" fontAlgn="b"/>
                      <a:r>
                        <a:rPr lang="fr-FR" sz="1000" u="none" strike="noStrike">
                          <a:effectLst/>
                        </a:rPr>
                        <a:t>790</a:t>
                      </a:r>
                      <a:endParaRPr lang="fr-FR" sz="1000" b="0" i="0" u="none" strike="noStrike">
                        <a:effectLst/>
                        <a:latin typeface="Arial"/>
                      </a:endParaRPr>
                    </a:p>
                  </a:txBody>
                  <a:tcPr marL="6974" marR="6974" marT="6974" marB="0" anchor="b"/>
                </a:tc>
                <a:tc>
                  <a:txBody>
                    <a:bodyPr/>
                    <a:lstStyle/>
                    <a:p>
                      <a:pPr algn="ctr" fontAlgn="b"/>
                      <a:r>
                        <a:rPr lang="fr-FR" sz="1000" u="none" strike="noStrike">
                          <a:effectLst/>
                        </a:rPr>
                        <a:t>30</a:t>
                      </a:r>
                      <a:endParaRPr lang="fr-FR" sz="1000" b="0" i="0" u="none" strike="noStrike">
                        <a:effectLst/>
                        <a:latin typeface="Arial"/>
                      </a:endParaRPr>
                    </a:p>
                  </a:txBody>
                  <a:tcPr marL="6974" marR="6974" marT="6974" marB="0" anchor="b"/>
                </a:tc>
                <a:tc>
                  <a:txBody>
                    <a:bodyPr/>
                    <a:lstStyle/>
                    <a:p>
                      <a:pPr algn="ctr" fontAlgn="b"/>
                      <a:r>
                        <a:rPr lang="fr-FR" sz="1000" u="none" strike="noStrike">
                          <a:effectLst/>
                        </a:rPr>
                        <a:t>33</a:t>
                      </a:r>
                      <a:endParaRPr lang="fr-FR" sz="1000" b="0" i="0" u="none" strike="noStrike">
                        <a:effectLst/>
                        <a:latin typeface="Arial"/>
                      </a:endParaRPr>
                    </a:p>
                  </a:txBody>
                  <a:tcPr marL="6974" marR="6974" marT="6974" marB="0" anchor="b"/>
                </a:tc>
                <a:tc>
                  <a:txBody>
                    <a:bodyPr/>
                    <a:lstStyle/>
                    <a:p>
                      <a:pPr algn="ctr" fontAlgn="b"/>
                      <a:r>
                        <a:rPr lang="fr-FR" sz="1000" u="none" strike="noStrike">
                          <a:effectLst/>
                        </a:rPr>
                        <a:t>81</a:t>
                      </a:r>
                      <a:endParaRPr lang="fr-FR" sz="1000" b="0" i="0" u="none" strike="noStrike">
                        <a:effectLst/>
                        <a:latin typeface="Arial"/>
                      </a:endParaRPr>
                    </a:p>
                  </a:txBody>
                  <a:tcPr marL="6974" marR="6974" marT="6974" marB="0" anchor="b"/>
                </a:tc>
                <a:tc>
                  <a:txBody>
                    <a:bodyPr/>
                    <a:lstStyle/>
                    <a:p>
                      <a:pPr algn="ctr" fontAlgn="b"/>
                      <a:r>
                        <a:rPr lang="fr-FR" sz="1000" u="none" strike="noStrike" dirty="0">
                          <a:effectLst/>
                        </a:rPr>
                        <a:t>26.3</a:t>
                      </a:r>
                      <a:endParaRPr lang="fr-FR" sz="1000" b="0" i="1" u="none" strike="noStrike" dirty="0">
                        <a:effectLst/>
                        <a:latin typeface="Arial"/>
                      </a:endParaRPr>
                    </a:p>
                  </a:txBody>
                  <a:tcPr marL="6974" marR="6974" marT="6974" marB="0" anchor="b"/>
                </a:tc>
                <a:tc>
                  <a:txBody>
                    <a:bodyPr/>
                    <a:lstStyle/>
                    <a:p>
                      <a:pPr algn="ctr" fontAlgn="b"/>
                      <a:r>
                        <a:rPr lang="fr-FR" sz="1000" u="none" strike="noStrike">
                          <a:effectLst/>
                        </a:rPr>
                        <a:t>6.2</a:t>
                      </a:r>
                      <a:endParaRPr lang="fr-FR" sz="1000" b="0" i="1" u="none" strike="noStrike">
                        <a:effectLst/>
                        <a:latin typeface="Arial"/>
                      </a:endParaRPr>
                    </a:p>
                  </a:txBody>
                  <a:tcPr marL="6974" marR="6974" marT="6974" marB="0" anchor="b"/>
                </a:tc>
                <a:tc>
                  <a:txBody>
                    <a:bodyPr/>
                    <a:lstStyle/>
                    <a:p>
                      <a:pPr algn="ctr" fontAlgn="b"/>
                      <a:r>
                        <a:rPr lang="fr-FR" sz="1000" u="none" strike="noStrike">
                          <a:effectLst/>
                        </a:rPr>
                        <a:t>0.9</a:t>
                      </a:r>
                      <a:endParaRPr lang="fr-FR" sz="1000" b="0" i="1" u="none" strike="noStrike">
                        <a:effectLst/>
                        <a:latin typeface="Arial"/>
                      </a:endParaRPr>
                    </a:p>
                  </a:txBody>
                  <a:tcPr marL="6974" marR="6974" marT="6974" marB="0" anchor="b"/>
                </a:tc>
                <a:tc>
                  <a:txBody>
                    <a:bodyPr/>
                    <a:lstStyle/>
                    <a:p>
                      <a:pPr algn="ctr" fontAlgn="b"/>
                      <a:r>
                        <a:rPr lang="fr-FR" sz="1000" u="none" strike="noStrike">
                          <a:effectLst/>
                        </a:rPr>
                        <a:t>0.2</a:t>
                      </a:r>
                      <a:endParaRPr lang="fr-FR" sz="1000" b="0" i="1" u="none" strike="noStrike">
                        <a:effectLst/>
                        <a:latin typeface="Arial"/>
                      </a:endParaRPr>
                    </a:p>
                  </a:txBody>
                  <a:tcPr marL="6974" marR="6974" marT="6974" marB="0" anchor="b"/>
                </a:tc>
                <a:extLst>
                  <a:ext uri="{0D108BD9-81ED-4DB2-BD59-A6C34878D82A}">
                    <a16:rowId xmlns="" xmlns:a16="http://schemas.microsoft.com/office/drawing/2014/main" val="10018"/>
                  </a:ext>
                </a:extLst>
              </a:tr>
              <a:tr h="156554">
                <a:tc>
                  <a:txBody>
                    <a:bodyPr/>
                    <a:lstStyle/>
                    <a:p>
                      <a:pPr algn="ctr" fontAlgn="b"/>
                      <a:r>
                        <a:rPr lang="fr-FR" sz="1000" u="none" strike="noStrike">
                          <a:effectLst/>
                        </a:rPr>
                        <a:t>20</a:t>
                      </a:r>
                      <a:endParaRPr lang="fr-FR" sz="1000" b="0" i="0" u="none" strike="noStrike">
                        <a:effectLst/>
                        <a:latin typeface="Arial"/>
                      </a:endParaRPr>
                    </a:p>
                  </a:txBody>
                  <a:tcPr marL="6974" marR="6974" marT="6974" marB="0" anchor="b"/>
                </a:tc>
                <a:tc>
                  <a:txBody>
                    <a:bodyPr/>
                    <a:lstStyle/>
                    <a:p>
                      <a:pPr algn="ctr" fontAlgn="b"/>
                      <a:r>
                        <a:rPr lang="fr-FR" sz="1000" u="none" strike="noStrike">
                          <a:effectLst/>
                        </a:rPr>
                        <a:t>790</a:t>
                      </a:r>
                      <a:endParaRPr lang="fr-FR" sz="1000" b="0" i="0" u="none" strike="noStrike">
                        <a:effectLst/>
                        <a:latin typeface="Arial"/>
                      </a:endParaRPr>
                    </a:p>
                  </a:txBody>
                  <a:tcPr marL="6974" marR="6974" marT="6974" marB="0" anchor="b"/>
                </a:tc>
                <a:tc>
                  <a:txBody>
                    <a:bodyPr/>
                    <a:lstStyle/>
                    <a:p>
                      <a:pPr algn="ctr" fontAlgn="b"/>
                      <a:r>
                        <a:rPr lang="fr-FR" sz="1000" u="none" strike="noStrike">
                          <a:effectLst/>
                        </a:rPr>
                        <a:t>-</a:t>
                      </a:r>
                      <a:endParaRPr lang="fr-FR" sz="1000" b="0" i="0" u="none" strike="noStrike">
                        <a:effectLst/>
                        <a:latin typeface="Arial"/>
                      </a:endParaRPr>
                    </a:p>
                  </a:txBody>
                  <a:tcPr marL="6974" marR="6974" marT="6974" marB="0" anchor="b"/>
                </a:tc>
                <a:tc>
                  <a:txBody>
                    <a:bodyPr/>
                    <a:lstStyle/>
                    <a:p>
                      <a:pPr algn="ctr" fontAlgn="b"/>
                      <a:r>
                        <a:rPr lang="fr-FR" sz="1000" u="none" strike="noStrike">
                          <a:effectLst/>
                        </a:rPr>
                        <a:t>814</a:t>
                      </a:r>
                      <a:endParaRPr lang="fr-FR" sz="1000" b="0" i="0" u="none" strike="noStrike">
                        <a:effectLst/>
                        <a:latin typeface="Arial"/>
                      </a:endParaRPr>
                    </a:p>
                  </a:txBody>
                  <a:tcPr marL="6974" marR="6974" marT="6974" marB="0" anchor="b"/>
                </a:tc>
                <a:tc>
                  <a:txBody>
                    <a:bodyPr/>
                    <a:lstStyle/>
                    <a:p>
                      <a:pPr algn="ctr" fontAlgn="b"/>
                      <a:r>
                        <a:rPr lang="fr-FR" sz="1000" u="none" strike="noStrike">
                          <a:effectLst/>
                        </a:rPr>
                        <a:t>24</a:t>
                      </a:r>
                      <a:endParaRPr lang="fr-FR" sz="1000" b="0" i="0" u="none" strike="noStrike">
                        <a:effectLst/>
                        <a:latin typeface="Arial"/>
                      </a:endParaRPr>
                    </a:p>
                  </a:txBody>
                  <a:tcPr marL="6974" marR="6974" marT="6974" marB="0" anchor="b"/>
                </a:tc>
                <a:tc>
                  <a:txBody>
                    <a:bodyPr/>
                    <a:lstStyle/>
                    <a:p>
                      <a:pPr algn="ctr" fontAlgn="b"/>
                      <a:r>
                        <a:rPr lang="fr-FR" sz="1000" u="none" strike="noStrike">
                          <a:effectLst/>
                        </a:rPr>
                        <a:t>26</a:t>
                      </a:r>
                      <a:endParaRPr lang="fr-FR" sz="1000" b="0" i="0" u="none" strike="noStrike">
                        <a:effectLst/>
                        <a:latin typeface="Arial"/>
                      </a:endParaRPr>
                    </a:p>
                  </a:txBody>
                  <a:tcPr marL="6974" marR="6974" marT="6974" marB="0" anchor="b"/>
                </a:tc>
                <a:tc>
                  <a:txBody>
                    <a:bodyPr/>
                    <a:lstStyle/>
                    <a:p>
                      <a:pPr algn="ctr" fontAlgn="b"/>
                      <a:r>
                        <a:rPr lang="fr-FR" sz="1000" u="none" strike="noStrike">
                          <a:effectLst/>
                        </a:rPr>
                        <a:t>44</a:t>
                      </a:r>
                      <a:endParaRPr lang="fr-FR" sz="1000" b="0" i="0" u="none" strike="noStrike">
                        <a:effectLst/>
                        <a:latin typeface="Arial"/>
                      </a:endParaRPr>
                    </a:p>
                  </a:txBody>
                  <a:tcPr marL="6974" marR="6974" marT="6974" marB="0" anchor="b"/>
                </a:tc>
                <a:tc>
                  <a:txBody>
                    <a:bodyPr/>
                    <a:lstStyle/>
                    <a:p>
                      <a:pPr algn="ctr" fontAlgn="b"/>
                      <a:r>
                        <a:rPr lang="fr-FR" sz="1000" u="none" strike="noStrike">
                          <a:effectLst/>
                        </a:rPr>
                        <a:t>11.4</a:t>
                      </a:r>
                      <a:endParaRPr lang="fr-FR" sz="1000" b="0" i="1" u="none" strike="noStrike">
                        <a:effectLst/>
                        <a:latin typeface="Arial"/>
                      </a:endParaRPr>
                    </a:p>
                  </a:txBody>
                  <a:tcPr marL="6974" marR="6974" marT="6974" marB="0" anchor="b"/>
                </a:tc>
                <a:tc>
                  <a:txBody>
                    <a:bodyPr/>
                    <a:lstStyle/>
                    <a:p>
                      <a:pPr algn="ctr" fontAlgn="b"/>
                      <a:r>
                        <a:rPr lang="fr-FR" sz="1000" u="none" strike="noStrike">
                          <a:effectLst/>
                        </a:rPr>
                        <a:t>14.5</a:t>
                      </a:r>
                      <a:endParaRPr lang="fr-FR" sz="1000" b="0" i="1" u="none" strike="noStrike">
                        <a:effectLst/>
                        <a:latin typeface="Arial"/>
                      </a:endParaRPr>
                    </a:p>
                  </a:txBody>
                  <a:tcPr marL="6974" marR="6974" marT="6974" marB="0" anchor="b"/>
                </a:tc>
                <a:tc>
                  <a:txBody>
                    <a:bodyPr/>
                    <a:lstStyle/>
                    <a:p>
                      <a:pPr algn="ctr" fontAlgn="b"/>
                      <a:r>
                        <a:rPr lang="fr-FR" sz="1000" u="none" strike="noStrike">
                          <a:effectLst/>
                        </a:rPr>
                        <a:t>0.5</a:t>
                      </a:r>
                      <a:endParaRPr lang="fr-FR" sz="1000" b="0" i="1" u="none" strike="noStrike">
                        <a:effectLst/>
                        <a:latin typeface="Arial"/>
                      </a:endParaRPr>
                    </a:p>
                  </a:txBody>
                  <a:tcPr marL="6974" marR="6974" marT="6974" marB="0" anchor="b"/>
                </a:tc>
                <a:tc>
                  <a:txBody>
                    <a:bodyPr/>
                    <a:lstStyle/>
                    <a:p>
                      <a:pPr algn="ctr" fontAlgn="b"/>
                      <a:r>
                        <a:rPr lang="fr-FR" sz="1000" u="none" strike="noStrike">
                          <a:effectLst/>
                        </a:rPr>
                        <a:t>0.6</a:t>
                      </a:r>
                      <a:endParaRPr lang="fr-FR" sz="1000" b="0" i="1" u="none" strike="noStrike">
                        <a:effectLst/>
                        <a:latin typeface="Arial"/>
                      </a:endParaRPr>
                    </a:p>
                  </a:txBody>
                  <a:tcPr marL="6974" marR="6974" marT="6974" marB="0" anchor="b"/>
                </a:tc>
                <a:extLst>
                  <a:ext uri="{0D108BD9-81ED-4DB2-BD59-A6C34878D82A}">
                    <a16:rowId xmlns="" xmlns:a16="http://schemas.microsoft.com/office/drawing/2014/main" val="10019"/>
                  </a:ext>
                </a:extLst>
              </a:tr>
              <a:tr h="156554">
                <a:tc>
                  <a:txBody>
                    <a:bodyPr/>
                    <a:lstStyle/>
                    <a:p>
                      <a:pPr algn="ctr" fontAlgn="b"/>
                      <a:r>
                        <a:rPr lang="fr-FR" sz="1000" u="none" strike="noStrike">
                          <a:effectLst/>
                        </a:rPr>
                        <a:t>21</a:t>
                      </a:r>
                      <a:endParaRPr lang="fr-FR" sz="1000" b="0" i="0" u="none" strike="noStrike">
                        <a:effectLst/>
                        <a:latin typeface="Arial"/>
                      </a:endParaRPr>
                    </a:p>
                  </a:txBody>
                  <a:tcPr marL="6974" marR="6974" marT="6974" marB="0" anchor="b"/>
                </a:tc>
                <a:tc>
                  <a:txBody>
                    <a:bodyPr/>
                    <a:lstStyle/>
                    <a:p>
                      <a:pPr algn="ctr" fontAlgn="b"/>
                      <a:r>
                        <a:rPr lang="fr-FR" sz="1000" u="none" strike="noStrike">
                          <a:effectLst/>
                        </a:rPr>
                        <a:t>814</a:t>
                      </a:r>
                      <a:endParaRPr lang="fr-FR" sz="1000" b="0" i="0" u="none" strike="noStrike">
                        <a:effectLst/>
                        <a:latin typeface="Arial"/>
                      </a:endParaRPr>
                    </a:p>
                  </a:txBody>
                  <a:tcPr marL="6974" marR="6974" marT="6974" marB="0" anchor="b"/>
                </a:tc>
                <a:tc>
                  <a:txBody>
                    <a:bodyPr/>
                    <a:lstStyle/>
                    <a:p>
                      <a:pPr algn="ctr" fontAlgn="b"/>
                      <a:r>
                        <a:rPr lang="fr-FR" sz="1000" u="none" strike="noStrike">
                          <a:effectLst/>
                        </a:rPr>
                        <a:t>-</a:t>
                      </a:r>
                      <a:endParaRPr lang="fr-FR" sz="1000" b="0" i="0" u="none" strike="noStrike">
                        <a:effectLst/>
                        <a:latin typeface="Arial"/>
                      </a:endParaRPr>
                    </a:p>
                  </a:txBody>
                  <a:tcPr marL="6974" marR="6974" marT="6974" marB="0" anchor="b"/>
                </a:tc>
                <a:tc>
                  <a:txBody>
                    <a:bodyPr/>
                    <a:lstStyle/>
                    <a:p>
                      <a:pPr algn="ctr" fontAlgn="b"/>
                      <a:r>
                        <a:rPr lang="fr-FR" sz="1000" u="none" strike="noStrike">
                          <a:effectLst/>
                        </a:rPr>
                        <a:t>868</a:t>
                      </a:r>
                      <a:endParaRPr lang="fr-FR" sz="1000" b="0" i="0" u="none" strike="noStrike">
                        <a:effectLst/>
                        <a:latin typeface="Arial"/>
                      </a:endParaRPr>
                    </a:p>
                  </a:txBody>
                  <a:tcPr marL="6974" marR="6974" marT="6974" marB="0" anchor="b"/>
                </a:tc>
                <a:tc>
                  <a:txBody>
                    <a:bodyPr/>
                    <a:lstStyle/>
                    <a:p>
                      <a:pPr algn="ctr" fontAlgn="b"/>
                      <a:r>
                        <a:rPr lang="fr-FR" sz="1000" u="none" strike="noStrike">
                          <a:effectLst/>
                        </a:rPr>
                        <a:t>54</a:t>
                      </a:r>
                      <a:endParaRPr lang="fr-FR" sz="1000" b="0" i="0" u="none" strike="noStrike">
                        <a:effectLst/>
                        <a:latin typeface="Arial"/>
                      </a:endParaRPr>
                    </a:p>
                  </a:txBody>
                  <a:tcPr marL="6974" marR="6974" marT="6974" marB="0" anchor="b"/>
                </a:tc>
                <a:tc>
                  <a:txBody>
                    <a:bodyPr/>
                    <a:lstStyle/>
                    <a:p>
                      <a:pPr algn="ctr" fontAlgn="b"/>
                      <a:r>
                        <a:rPr lang="fr-FR" sz="1000" u="none" strike="noStrike">
                          <a:effectLst/>
                        </a:rPr>
                        <a:t>107</a:t>
                      </a:r>
                      <a:endParaRPr lang="fr-FR" sz="1000" b="0" i="0" u="none" strike="noStrike">
                        <a:effectLst/>
                        <a:latin typeface="Arial"/>
                      </a:endParaRPr>
                    </a:p>
                  </a:txBody>
                  <a:tcPr marL="6974" marR="6974" marT="6974" marB="0" anchor="b"/>
                </a:tc>
                <a:tc>
                  <a:txBody>
                    <a:bodyPr/>
                    <a:lstStyle/>
                    <a:p>
                      <a:pPr algn="ctr" fontAlgn="b"/>
                      <a:r>
                        <a:rPr lang="fr-FR" sz="1000" u="none" strike="noStrike">
                          <a:effectLst/>
                        </a:rPr>
                        <a:t>82</a:t>
                      </a:r>
                      <a:endParaRPr lang="fr-FR" sz="1000" b="0" i="0" u="none" strike="noStrike">
                        <a:effectLst/>
                        <a:latin typeface="Arial"/>
                      </a:endParaRPr>
                    </a:p>
                  </a:txBody>
                  <a:tcPr marL="6974" marR="6974" marT="6974" marB="0" anchor="b"/>
                </a:tc>
                <a:tc>
                  <a:txBody>
                    <a:bodyPr/>
                    <a:lstStyle/>
                    <a:p>
                      <a:pPr algn="ctr" fontAlgn="b"/>
                      <a:r>
                        <a:rPr lang="fr-FR" sz="1000" u="none" strike="noStrike">
                          <a:effectLst/>
                        </a:rPr>
                        <a:t>88.1</a:t>
                      </a:r>
                      <a:endParaRPr lang="fr-FR" sz="1000" b="0" i="1" u="none" strike="noStrike">
                        <a:effectLst/>
                        <a:latin typeface="Arial"/>
                      </a:endParaRPr>
                    </a:p>
                  </a:txBody>
                  <a:tcPr marL="6974" marR="6974" marT="6974" marB="0" anchor="b"/>
                </a:tc>
                <a:tc>
                  <a:txBody>
                    <a:bodyPr/>
                    <a:lstStyle/>
                    <a:p>
                      <a:pPr algn="ctr" fontAlgn="b"/>
                      <a:r>
                        <a:rPr lang="fr-FR" sz="1000" u="none" strike="noStrike">
                          <a:effectLst/>
                        </a:rPr>
                        <a:t>19.3</a:t>
                      </a:r>
                      <a:endParaRPr lang="fr-FR" sz="1000" b="0" i="1" u="none" strike="noStrike">
                        <a:effectLst/>
                        <a:latin typeface="Arial"/>
                      </a:endParaRPr>
                    </a:p>
                  </a:txBody>
                  <a:tcPr marL="6974" marR="6974" marT="6974" marB="0" anchor="b"/>
                </a:tc>
                <a:tc>
                  <a:txBody>
                    <a:bodyPr/>
                    <a:lstStyle/>
                    <a:p>
                      <a:pPr algn="ctr" fontAlgn="b"/>
                      <a:r>
                        <a:rPr lang="fr-FR" sz="1000" u="none" strike="noStrike">
                          <a:effectLst/>
                        </a:rPr>
                        <a:t>1.6</a:t>
                      </a:r>
                      <a:endParaRPr lang="fr-FR" sz="1000" b="0" i="1" u="none" strike="noStrike">
                        <a:effectLst/>
                        <a:latin typeface="Arial"/>
                      </a:endParaRPr>
                    </a:p>
                  </a:txBody>
                  <a:tcPr marL="6974" marR="6974" marT="6974" marB="0" anchor="b"/>
                </a:tc>
                <a:tc>
                  <a:txBody>
                    <a:bodyPr/>
                    <a:lstStyle/>
                    <a:p>
                      <a:pPr algn="ctr" fontAlgn="b"/>
                      <a:r>
                        <a:rPr lang="fr-FR" sz="1000" u="none" strike="noStrike">
                          <a:effectLst/>
                        </a:rPr>
                        <a:t>0.4</a:t>
                      </a:r>
                      <a:endParaRPr lang="fr-FR" sz="1000" b="0" i="1" u="none" strike="noStrike">
                        <a:effectLst/>
                        <a:latin typeface="Arial"/>
                      </a:endParaRPr>
                    </a:p>
                  </a:txBody>
                  <a:tcPr marL="6974" marR="6974" marT="6974" marB="0" anchor="b"/>
                </a:tc>
                <a:extLst>
                  <a:ext uri="{0D108BD9-81ED-4DB2-BD59-A6C34878D82A}">
                    <a16:rowId xmlns="" xmlns:a16="http://schemas.microsoft.com/office/drawing/2014/main" val="10020"/>
                  </a:ext>
                </a:extLst>
              </a:tr>
              <a:tr h="156554">
                <a:tc>
                  <a:txBody>
                    <a:bodyPr/>
                    <a:lstStyle/>
                    <a:p>
                      <a:pPr algn="ctr" fontAlgn="b"/>
                      <a:r>
                        <a:rPr lang="fr-FR" sz="1000" u="none" strike="noStrike">
                          <a:effectLst/>
                        </a:rPr>
                        <a:t>22</a:t>
                      </a:r>
                      <a:endParaRPr lang="fr-FR" sz="1000" b="0" i="0" u="none" strike="noStrike">
                        <a:effectLst/>
                        <a:latin typeface="Arial"/>
                      </a:endParaRPr>
                    </a:p>
                  </a:txBody>
                  <a:tcPr marL="6974" marR="6974" marT="6974" marB="0" anchor="b"/>
                </a:tc>
                <a:tc>
                  <a:txBody>
                    <a:bodyPr/>
                    <a:lstStyle/>
                    <a:p>
                      <a:pPr algn="ctr" fontAlgn="b"/>
                      <a:r>
                        <a:rPr lang="fr-FR" sz="1000" u="none" strike="noStrike">
                          <a:effectLst/>
                        </a:rPr>
                        <a:t>868</a:t>
                      </a:r>
                      <a:endParaRPr lang="fr-FR" sz="1000" b="0" i="0" u="none" strike="noStrike">
                        <a:effectLst/>
                        <a:latin typeface="Arial"/>
                      </a:endParaRPr>
                    </a:p>
                  </a:txBody>
                  <a:tcPr marL="6974" marR="6974" marT="6974" marB="0" anchor="b"/>
                </a:tc>
                <a:tc>
                  <a:txBody>
                    <a:bodyPr/>
                    <a:lstStyle/>
                    <a:p>
                      <a:pPr algn="ctr" fontAlgn="b"/>
                      <a:r>
                        <a:rPr lang="fr-FR" sz="1000" u="none" strike="noStrike">
                          <a:effectLst/>
                        </a:rPr>
                        <a:t>-</a:t>
                      </a:r>
                      <a:endParaRPr lang="fr-FR" sz="1000" b="0" i="0" u="none" strike="noStrike">
                        <a:effectLst/>
                        <a:latin typeface="Arial"/>
                      </a:endParaRPr>
                    </a:p>
                  </a:txBody>
                  <a:tcPr marL="6974" marR="6974" marT="6974" marB="0" anchor="b"/>
                </a:tc>
                <a:tc>
                  <a:txBody>
                    <a:bodyPr/>
                    <a:lstStyle/>
                    <a:p>
                      <a:pPr algn="ctr" fontAlgn="b"/>
                      <a:r>
                        <a:rPr lang="fr-FR" sz="1000" u="none" strike="noStrike">
                          <a:effectLst/>
                        </a:rPr>
                        <a:t>900</a:t>
                      </a:r>
                      <a:endParaRPr lang="fr-FR" sz="1000" b="0" i="0" u="none" strike="noStrike">
                        <a:effectLst/>
                        <a:latin typeface="Arial"/>
                      </a:endParaRPr>
                    </a:p>
                  </a:txBody>
                  <a:tcPr marL="6974" marR="6974" marT="6974" marB="0" anchor="b"/>
                </a:tc>
                <a:tc>
                  <a:txBody>
                    <a:bodyPr/>
                    <a:lstStyle/>
                    <a:p>
                      <a:pPr algn="ctr" fontAlgn="b"/>
                      <a:r>
                        <a:rPr lang="fr-FR" sz="1000" u="none" strike="noStrike">
                          <a:effectLst/>
                        </a:rPr>
                        <a:t>32</a:t>
                      </a:r>
                      <a:endParaRPr lang="fr-FR" sz="1000" b="0" i="0" u="none" strike="noStrike">
                        <a:effectLst/>
                        <a:latin typeface="Arial"/>
                      </a:endParaRPr>
                    </a:p>
                  </a:txBody>
                  <a:tcPr marL="6974" marR="6974" marT="6974" marB="0" anchor="b"/>
                </a:tc>
                <a:tc>
                  <a:txBody>
                    <a:bodyPr/>
                    <a:lstStyle/>
                    <a:p>
                      <a:pPr algn="ctr" fontAlgn="b"/>
                      <a:r>
                        <a:rPr lang="fr-FR" sz="1000" u="none" strike="noStrike">
                          <a:effectLst/>
                        </a:rPr>
                        <a:t>54</a:t>
                      </a:r>
                      <a:endParaRPr lang="fr-FR" sz="1000" b="0" i="0" u="none" strike="noStrike">
                        <a:effectLst/>
                        <a:latin typeface="Arial"/>
                      </a:endParaRPr>
                    </a:p>
                  </a:txBody>
                  <a:tcPr marL="6974" marR="6974" marT="6974" marB="0" anchor="b"/>
                </a:tc>
                <a:tc>
                  <a:txBody>
                    <a:bodyPr/>
                    <a:lstStyle/>
                    <a:p>
                      <a:pPr algn="ctr" fontAlgn="b"/>
                      <a:r>
                        <a:rPr lang="fr-FR" sz="1000" u="none" strike="noStrike">
                          <a:effectLst/>
                        </a:rPr>
                        <a:t>29</a:t>
                      </a:r>
                      <a:endParaRPr lang="fr-FR" sz="1000" b="0" i="0" u="none" strike="noStrike">
                        <a:effectLst/>
                        <a:latin typeface="Arial"/>
                      </a:endParaRPr>
                    </a:p>
                  </a:txBody>
                  <a:tcPr marL="6974" marR="6974" marT="6974" marB="0" anchor="b"/>
                </a:tc>
                <a:tc>
                  <a:txBody>
                    <a:bodyPr/>
                    <a:lstStyle/>
                    <a:p>
                      <a:pPr algn="ctr" fontAlgn="b"/>
                      <a:r>
                        <a:rPr lang="fr-FR" sz="1000" u="none" strike="noStrike">
                          <a:effectLst/>
                        </a:rPr>
                        <a:t>15.5</a:t>
                      </a:r>
                      <a:endParaRPr lang="fr-FR" sz="1000" b="0" i="1" u="none" strike="noStrike">
                        <a:effectLst/>
                        <a:latin typeface="Arial"/>
                      </a:endParaRPr>
                    </a:p>
                  </a:txBody>
                  <a:tcPr marL="6974" marR="6974" marT="6974" marB="0" anchor="b"/>
                </a:tc>
                <a:tc>
                  <a:txBody>
                    <a:bodyPr/>
                    <a:lstStyle/>
                    <a:p>
                      <a:pPr algn="ctr" fontAlgn="b"/>
                      <a:r>
                        <a:rPr lang="fr-FR" sz="1000" u="none" strike="noStrike">
                          <a:effectLst/>
                        </a:rPr>
                        <a:t>38.0</a:t>
                      </a:r>
                      <a:endParaRPr lang="fr-FR" sz="1000" b="0" i="1" u="none" strike="noStrike">
                        <a:effectLst/>
                        <a:latin typeface="Arial"/>
                      </a:endParaRPr>
                    </a:p>
                  </a:txBody>
                  <a:tcPr marL="6974" marR="6974" marT="6974" marB="0" anchor="b"/>
                </a:tc>
                <a:tc>
                  <a:txBody>
                    <a:bodyPr/>
                    <a:lstStyle/>
                    <a:p>
                      <a:pPr algn="ctr" fontAlgn="b"/>
                      <a:r>
                        <a:rPr lang="fr-FR" sz="1000" u="none" strike="noStrike">
                          <a:effectLst/>
                        </a:rPr>
                        <a:t>0.5</a:t>
                      </a:r>
                      <a:endParaRPr lang="fr-FR" sz="1000" b="0" i="1" u="none" strike="noStrike">
                        <a:effectLst/>
                        <a:latin typeface="Arial"/>
                      </a:endParaRPr>
                    </a:p>
                  </a:txBody>
                  <a:tcPr marL="6974" marR="6974" marT="6974" marB="0" anchor="b"/>
                </a:tc>
                <a:tc>
                  <a:txBody>
                    <a:bodyPr/>
                    <a:lstStyle/>
                    <a:p>
                      <a:pPr algn="ctr" fontAlgn="b"/>
                      <a:r>
                        <a:rPr lang="fr-FR" sz="1000" u="none" strike="noStrike">
                          <a:effectLst/>
                        </a:rPr>
                        <a:t>1.2</a:t>
                      </a:r>
                      <a:endParaRPr lang="fr-FR" sz="1000" b="0" i="1" u="none" strike="noStrike">
                        <a:effectLst/>
                        <a:latin typeface="Arial"/>
                      </a:endParaRPr>
                    </a:p>
                  </a:txBody>
                  <a:tcPr marL="6974" marR="6974" marT="6974" marB="0" anchor="b"/>
                </a:tc>
                <a:extLst>
                  <a:ext uri="{0D108BD9-81ED-4DB2-BD59-A6C34878D82A}">
                    <a16:rowId xmlns="" xmlns:a16="http://schemas.microsoft.com/office/drawing/2014/main" val="10021"/>
                  </a:ext>
                </a:extLst>
              </a:tr>
              <a:tr h="156554">
                <a:tc>
                  <a:txBody>
                    <a:bodyPr/>
                    <a:lstStyle/>
                    <a:p>
                      <a:pPr algn="ctr" fontAlgn="b"/>
                      <a:r>
                        <a:rPr lang="fr-FR" sz="1000" u="none" strike="noStrike">
                          <a:effectLst/>
                        </a:rPr>
                        <a:t>23</a:t>
                      </a:r>
                      <a:endParaRPr lang="fr-FR" sz="1000" b="0" i="0" u="none" strike="noStrike">
                        <a:effectLst/>
                        <a:latin typeface="Arial"/>
                      </a:endParaRPr>
                    </a:p>
                  </a:txBody>
                  <a:tcPr marL="6974" marR="6974" marT="6974" marB="0" anchor="b"/>
                </a:tc>
                <a:tc>
                  <a:txBody>
                    <a:bodyPr/>
                    <a:lstStyle/>
                    <a:p>
                      <a:pPr algn="ctr" fontAlgn="b"/>
                      <a:r>
                        <a:rPr lang="fr-FR" sz="1000" u="none" strike="noStrike">
                          <a:effectLst/>
                        </a:rPr>
                        <a:t>900</a:t>
                      </a:r>
                      <a:endParaRPr lang="fr-FR" sz="1000" b="0" i="0" u="none" strike="noStrike">
                        <a:effectLst/>
                        <a:latin typeface="Arial"/>
                      </a:endParaRPr>
                    </a:p>
                  </a:txBody>
                  <a:tcPr marL="6974" marR="6974" marT="6974" marB="0" anchor="b"/>
                </a:tc>
                <a:tc>
                  <a:txBody>
                    <a:bodyPr/>
                    <a:lstStyle/>
                    <a:p>
                      <a:pPr algn="ctr" fontAlgn="b"/>
                      <a:r>
                        <a:rPr lang="fr-FR" sz="1000" u="none" strike="noStrike">
                          <a:effectLst/>
                        </a:rPr>
                        <a:t>-</a:t>
                      </a:r>
                      <a:endParaRPr lang="fr-FR" sz="1000" b="0" i="0" u="none" strike="noStrike">
                        <a:effectLst/>
                        <a:latin typeface="Arial"/>
                      </a:endParaRPr>
                    </a:p>
                  </a:txBody>
                  <a:tcPr marL="6974" marR="6974" marT="6974" marB="0" anchor="b"/>
                </a:tc>
                <a:tc>
                  <a:txBody>
                    <a:bodyPr/>
                    <a:lstStyle/>
                    <a:p>
                      <a:pPr algn="ctr" fontAlgn="b"/>
                      <a:r>
                        <a:rPr lang="fr-FR" sz="1000" u="none" strike="noStrike">
                          <a:effectLst/>
                        </a:rPr>
                        <a:t>917</a:t>
                      </a:r>
                      <a:endParaRPr lang="fr-FR" sz="1000" b="0" i="0" u="none" strike="noStrike">
                        <a:effectLst/>
                        <a:latin typeface="Arial"/>
                      </a:endParaRPr>
                    </a:p>
                  </a:txBody>
                  <a:tcPr marL="6974" marR="6974" marT="6974" marB="0" anchor="b"/>
                </a:tc>
                <a:tc>
                  <a:txBody>
                    <a:bodyPr/>
                    <a:lstStyle/>
                    <a:p>
                      <a:pPr algn="ctr" fontAlgn="b"/>
                      <a:r>
                        <a:rPr lang="fr-FR" sz="1000" u="none" strike="noStrike">
                          <a:effectLst/>
                        </a:rPr>
                        <a:t>17</a:t>
                      </a:r>
                      <a:endParaRPr lang="fr-FR" sz="1000" b="0" i="0" u="none" strike="noStrike">
                        <a:effectLst/>
                        <a:latin typeface="Arial"/>
                      </a:endParaRPr>
                    </a:p>
                  </a:txBody>
                  <a:tcPr marL="6974" marR="6974" marT="6974" marB="0" anchor="b"/>
                </a:tc>
                <a:tc>
                  <a:txBody>
                    <a:bodyPr/>
                    <a:lstStyle/>
                    <a:p>
                      <a:pPr algn="ctr" fontAlgn="b"/>
                      <a:r>
                        <a:rPr lang="fr-FR" sz="1000" u="none" strike="noStrike">
                          <a:effectLst/>
                        </a:rPr>
                        <a:t>25</a:t>
                      </a:r>
                      <a:endParaRPr lang="fr-FR" sz="1000" b="0" i="0" u="none" strike="noStrike">
                        <a:effectLst/>
                        <a:latin typeface="Arial"/>
                      </a:endParaRPr>
                    </a:p>
                  </a:txBody>
                  <a:tcPr marL="6974" marR="6974" marT="6974" marB="0" anchor="b"/>
                </a:tc>
                <a:tc>
                  <a:txBody>
                    <a:bodyPr/>
                    <a:lstStyle/>
                    <a:p>
                      <a:pPr algn="ctr" fontAlgn="b"/>
                      <a:r>
                        <a:rPr lang="fr-FR" sz="1000" u="none" strike="noStrike">
                          <a:effectLst/>
                        </a:rPr>
                        <a:t>55</a:t>
                      </a:r>
                      <a:endParaRPr lang="fr-FR" sz="1000" b="0" i="0" u="none" strike="noStrike">
                        <a:effectLst/>
                        <a:latin typeface="Arial"/>
                      </a:endParaRPr>
                    </a:p>
                  </a:txBody>
                  <a:tcPr marL="6974" marR="6974" marT="6974" marB="0" anchor="b"/>
                </a:tc>
                <a:tc>
                  <a:txBody>
                    <a:bodyPr/>
                    <a:lstStyle/>
                    <a:p>
                      <a:pPr algn="ctr" fontAlgn="b"/>
                      <a:r>
                        <a:rPr lang="fr-FR" sz="1000" u="none" strike="noStrike">
                          <a:effectLst/>
                        </a:rPr>
                        <a:t>13.7</a:t>
                      </a:r>
                      <a:endParaRPr lang="fr-FR" sz="1000" b="0" i="1" u="none" strike="noStrike">
                        <a:effectLst/>
                        <a:latin typeface="Arial"/>
                      </a:endParaRPr>
                    </a:p>
                  </a:txBody>
                  <a:tcPr marL="6974" marR="6974" marT="6974" marB="0" anchor="b"/>
                </a:tc>
                <a:tc>
                  <a:txBody>
                    <a:bodyPr/>
                    <a:lstStyle/>
                    <a:p>
                      <a:pPr algn="ctr" fontAlgn="b"/>
                      <a:r>
                        <a:rPr lang="fr-FR" sz="1000" u="none" strike="noStrike">
                          <a:effectLst/>
                        </a:rPr>
                        <a:t>11.2</a:t>
                      </a:r>
                      <a:endParaRPr lang="fr-FR" sz="1000" b="0" i="1" u="none" strike="noStrike">
                        <a:effectLst/>
                        <a:latin typeface="Arial"/>
                      </a:endParaRPr>
                    </a:p>
                  </a:txBody>
                  <a:tcPr marL="6974" marR="6974" marT="6974" marB="0" anchor="b"/>
                </a:tc>
                <a:tc>
                  <a:txBody>
                    <a:bodyPr/>
                    <a:lstStyle/>
                    <a:p>
                      <a:pPr algn="ctr" fontAlgn="b"/>
                      <a:r>
                        <a:rPr lang="fr-FR" sz="1000" u="none" strike="noStrike">
                          <a:effectLst/>
                        </a:rPr>
                        <a:t>0.8</a:t>
                      </a:r>
                      <a:endParaRPr lang="fr-FR" sz="1000" b="0" i="1" u="none" strike="noStrike">
                        <a:effectLst/>
                        <a:latin typeface="Arial"/>
                      </a:endParaRPr>
                    </a:p>
                  </a:txBody>
                  <a:tcPr marL="6974" marR="6974" marT="6974" marB="0" anchor="b"/>
                </a:tc>
                <a:tc>
                  <a:txBody>
                    <a:bodyPr/>
                    <a:lstStyle/>
                    <a:p>
                      <a:pPr algn="ctr" fontAlgn="b"/>
                      <a:r>
                        <a:rPr lang="fr-FR" sz="1000" u="none" strike="noStrike">
                          <a:effectLst/>
                        </a:rPr>
                        <a:t>0.7</a:t>
                      </a:r>
                      <a:endParaRPr lang="fr-FR" sz="1000" b="0" i="1" u="none" strike="noStrike">
                        <a:effectLst/>
                        <a:latin typeface="Arial"/>
                      </a:endParaRPr>
                    </a:p>
                  </a:txBody>
                  <a:tcPr marL="6974" marR="6974" marT="6974" marB="0" anchor="b"/>
                </a:tc>
                <a:extLst>
                  <a:ext uri="{0D108BD9-81ED-4DB2-BD59-A6C34878D82A}">
                    <a16:rowId xmlns="" xmlns:a16="http://schemas.microsoft.com/office/drawing/2014/main" val="10022"/>
                  </a:ext>
                </a:extLst>
              </a:tr>
              <a:tr h="156554">
                <a:tc>
                  <a:txBody>
                    <a:bodyPr/>
                    <a:lstStyle/>
                    <a:p>
                      <a:pPr algn="ctr" fontAlgn="b"/>
                      <a:r>
                        <a:rPr lang="fr-FR" sz="1000" u="none" strike="noStrike">
                          <a:effectLst/>
                        </a:rPr>
                        <a:t>24</a:t>
                      </a:r>
                      <a:endParaRPr lang="fr-FR" sz="1000" b="0" i="0" u="none" strike="noStrike">
                        <a:effectLst/>
                        <a:latin typeface="Arial"/>
                      </a:endParaRPr>
                    </a:p>
                  </a:txBody>
                  <a:tcPr marL="6974" marR="6974" marT="6974" marB="0" anchor="b"/>
                </a:tc>
                <a:tc>
                  <a:txBody>
                    <a:bodyPr/>
                    <a:lstStyle/>
                    <a:p>
                      <a:pPr algn="ctr" fontAlgn="b"/>
                      <a:r>
                        <a:rPr lang="fr-FR" sz="1000" u="none" strike="noStrike">
                          <a:effectLst/>
                        </a:rPr>
                        <a:t>917</a:t>
                      </a:r>
                      <a:endParaRPr lang="fr-FR" sz="1000" b="0" i="0" u="none" strike="noStrike">
                        <a:effectLst/>
                        <a:latin typeface="Arial"/>
                      </a:endParaRPr>
                    </a:p>
                  </a:txBody>
                  <a:tcPr marL="6974" marR="6974" marT="6974" marB="0" anchor="b"/>
                </a:tc>
                <a:tc>
                  <a:txBody>
                    <a:bodyPr/>
                    <a:lstStyle/>
                    <a:p>
                      <a:pPr algn="ctr" fontAlgn="b"/>
                      <a:r>
                        <a:rPr lang="fr-FR" sz="1000" u="none" strike="noStrike">
                          <a:effectLst/>
                        </a:rPr>
                        <a:t>-</a:t>
                      </a:r>
                      <a:endParaRPr lang="fr-FR" sz="1000" b="0" i="0" u="none" strike="noStrike">
                        <a:effectLst/>
                        <a:latin typeface="Arial"/>
                      </a:endParaRPr>
                    </a:p>
                  </a:txBody>
                  <a:tcPr marL="6974" marR="6974" marT="6974" marB="0" anchor="b"/>
                </a:tc>
                <a:tc>
                  <a:txBody>
                    <a:bodyPr/>
                    <a:lstStyle/>
                    <a:p>
                      <a:pPr algn="ctr" fontAlgn="b"/>
                      <a:r>
                        <a:rPr lang="fr-FR" sz="1000" u="none" strike="noStrike">
                          <a:effectLst/>
                        </a:rPr>
                        <a:t>928</a:t>
                      </a:r>
                      <a:endParaRPr lang="fr-FR" sz="1000" b="0" i="0" u="none" strike="noStrike">
                        <a:effectLst/>
                        <a:latin typeface="Arial"/>
                      </a:endParaRPr>
                    </a:p>
                  </a:txBody>
                  <a:tcPr marL="6974" marR="6974" marT="6974" marB="0" anchor="b"/>
                </a:tc>
                <a:tc>
                  <a:txBody>
                    <a:bodyPr/>
                    <a:lstStyle/>
                    <a:p>
                      <a:pPr algn="ctr" fontAlgn="b"/>
                      <a:r>
                        <a:rPr lang="fr-FR" sz="1000" u="none" strike="noStrike" dirty="0">
                          <a:effectLst/>
                        </a:rPr>
                        <a:t>11</a:t>
                      </a:r>
                      <a:endParaRPr lang="fr-FR" sz="1000" b="0" i="0" u="none" strike="noStrike" dirty="0">
                        <a:effectLst/>
                        <a:latin typeface="Arial"/>
                      </a:endParaRPr>
                    </a:p>
                  </a:txBody>
                  <a:tcPr marL="6974" marR="6974" marT="6974" marB="0" anchor="b"/>
                </a:tc>
                <a:tc>
                  <a:txBody>
                    <a:bodyPr/>
                    <a:lstStyle/>
                    <a:p>
                      <a:pPr algn="ctr" fontAlgn="b"/>
                      <a:r>
                        <a:rPr lang="fr-FR" sz="1000" u="none" strike="noStrike">
                          <a:effectLst/>
                        </a:rPr>
                        <a:t>25</a:t>
                      </a:r>
                      <a:endParaRPr lang="fr-FR" sz="1000" b="0" i="0" u="none" strike="noStrike">
                        <a:effectLst/>
                        <a:latin typeface="Arial"/>
                      </a:endParaRPr>
                    </a:p>
                  </a:txBody>
                  <a:tcPr marL="6974" marR="6974" marT="6974" marB="0" anchor="b"/>
                </a:tc>
                <a:tc>
                  <a:txBody>
                    <a:bodyPr/>
                    <a:lstStyle/>
                    <a:p>
                      <a:pPr algn="ctr" fontAlgn="b"/>
                      <a:r>
                        <a:rPr lang="fr-FR" sz="1000" u="none" strike="noStrike">
                          <a:effectLst/>
                        </a:rPr>
                        <a:t>40</a:t>
                      </a:r>
                      <a:endParaRPr lang="fr-FR" sz="1000" b="0" i="0" u="none" strike="noStrike">
                        <a:effectLst/>
                        <a:latin typeface="Arial"/>
                      </a:endParaRPr>
                    </a:p>
                  </a:txBody>
                  <a:tcPr marL="6974" marR="6974" marT="6974" marB="0" anchor="b"/>
                </a:tc>
                <a:tc>
                  <a:txBody>
                    <a:bodyPr/>
                    <a:lstStyle/>
                    <a:p>
                      <a:pPr algn="ctr" fontAlgn="b"/>
                      <a:r>
                        <a:rPr lang="fr-FR" sz="1000" u="none" strike="noStrike">
                          <a:effectLst/>
                        </a:rPr>
                        <a:t>10.0</a:t>
                      </a:r>
                      <a:endParaRPr lang="fr-FR" sz="1000" b="0" i="1" u="none" strike="noStrike">
                        <a:effectLst/>
                        <a:latin typeface="Arial"/>
                      </a:endParaRPr>
                    </a:p>
                  </a:txBody>
                  <a:tcPr marL="6974" marR="6974" marT="6974" marB="0" anchor="b"/>
                </a:tc>
                <a:tc>
                  <a:txBody>
                    <a:bodyPr/>
                    <a:lstStyle/>
                    <a:p>
                      <a:pPr algn="ctr" fontAlgn="b"/>
                      <a:r>
                        <a:rPr lang="fr-FR" sz="1000" u="none" strike="noStrike" dirty="0">
                          <a:effectLst/>
                        </a:rPr>
                        <a:t>15.0</a:t>
                      </a:r>
                      <a:endParaRPr lang="fr-FR" sz="1000" b="0" i="1" u="none" strike="noStrike" dirty="0">
                        <a:effectLst/>
                        <a:latin typeface="Arial"/>
                      </a:endParaRPr>
                    </a:p>
                  </a:txBody>
                  <a:tcPr marL="6974" marR="6974" marT="6974" marB="0" anchor="b"/>
                </a:tc>
                <a:tc>
                  <a:txBody>
                    <a:bodyPr/>
                    <a:lstStyle/>
                    <a:p>
                      <a:pPr algn="ctr" fontAlgn="b"/>
                      <a:r>
                        <a:rPr lang="fr-FR" sz="1000" u="none" strike="noStrike">
                          <a:effectLst/>
                        </a:rPr>
                        <a:t>0.9</a:t>
                      </a:r>
                      <a:endParaRPr lang="fr-FR" sz="1000" b="0" i="1" u="none" strike="noStrike">
                        <a:effectLst/>
                        <a:latin typeface="Arial"/>
                      </a:endParaRPr>
                    </a:p>
                  </a:txBody>
                  <a:tcPr marL="6974" marR="6974" marT="6974" marB="0" anchor="b"/>
                </a:tc>
                <a:tc>
                  <a:txBody>
                    <a:bodyPr/>
                    <a:lstStyle/>
                    <a:p>
                      <a:pPr algn="ctr" fontAlgn="b"/>
                      <a:r>
                        <a:rPr lang="fr-FR" sz="1000" u="none" strike="noStrike">
                          <a:effectLst/>
                        </a:rPr>
                        <a:t>1.4</a:t>
                      </a:r>
                      <a:endParaRPr lang="fr-FR" sz="1000" b="0" i="1" u="none" strike="noStrike">
                        <a:effectLst/>
                        <a:latin typeface="Arial"/>
                      </a:endParaRPr>
                    </a:p>
                  </a:txBody>
                  <a:tcPr marL="6974" marR="6974" marT="6974" marB="0" anchor="b"/>
                </a:tc>
                <a:extLst>
                  <a:ext uri="{0D108BD9-81ED-4DB2-BD59-A6C34878D82A}">
                    <a16:rowId xmlns="" xmlns:a16="http://schemas.microsoft.com/office/drawing/2014/main" val="10023"/>
                  </a:ext>
                </a:extLst>
              </a:tr>
              <a:tr h="156554">
                <a:tc>
                  <a:txBody>
                    <a:bodyPr/>
                    <a:lstStyle/>
                    <a:p>
                      <a:pPr algn="ctr" fontAlgn="b"/>
                      <a:r>
                        <a:rPr lang="fr-FR" sz="1000" u="none" strike="noStrike">
                          <a:effectLst/>
                        </a:rPr>
                        <a:t>25</a:t>
                      </a:r>
                      <a:endParaRPr lang="fr-FR" sz="1000" b="0" i="0" u="none" strike="noStrike">
                        <a:effectLst/>
                        <a:latin typeface="Arial"/>
                      </a:endParaRPr>
                    </a:p>
                  </a:txBody>
                  <a:tcPr marL="6974" marR="6974" marT="6974" marB="0" anchor="b"/>
                </a:tc>
                <a:tc>
                  <a:txBody>
                    <a:bodyPr/>
                    <a:lstStyle/>
                    <a:p>
                      <a:pPr algn="ctr" fontAlgn="b"/>
                      <a:r>
                        <a:rPr lang="fr-FR" sz="1000" u="none" strike="noStrike">
                          <a:effectLst/>
                        </a:rPr>
                        <a:t>928</a:t>
                      </a:r>
                      <a:endParaRPr lang="fr-FR" sz="1000" b="0" i="0" u="none" strike="noStrike">
                        <a:effectLst/>
                        <a:latin typeface="Arial"/>
                      </a:endParaRPr>
                    </a:p>
                  </a:txBody>
                  <a:tcPr marL="6974" marR="6974" marT="6974" marB="0" anchor="b"/>
                </a:tc>
                <a:tc>
                  <a:txBody>
                    <a:bodyPr/>
                    <a:lstStyle/>
                    <a:p>
                      <a:pPr algn="ctr" fontAlgn="b"/>
                      <a:r>
                        <a:rPr lang="fr-FR" sz="1000" u="none" strike="noStrike">
                          <a:effectLst/>
                        </a:rPr>
                        <a:t>-</a:t>
                      </a:r>
                      <a:endParaRPr lang="fr-FR" sz="1000" b="0" i="0" u="none" strike="noStrike">
                        <a:effectLst/>
                        <a:latin typeface="Arial"/>
                      </a:endParaRPr>
                    </a:p>
                  </a:txBody>
                  <a:tcPr marL="6974" marR="6974" marT="6974" marB="0" anchor="b"/>
                </a:tc>
                <a:tc>
                  <a:txBody>
                    <a:bodyPr/>
                    <a:lstStyle/>
                    <a:p>
                      <a:pPr algn="ctr" fontAlgn="b"/>
                      <a:r>
                        <a:rPr lang="fr-FR" sz="1000" u="none" strike="noStrike">
                          <a:effectLst/>
                        </a:rPr>
                        <a:t>960</a:t>
                      </a:r>
                      <a:endParaRPr lang="fr-FR" sz="1000" b="0" i="0" u="none" strike="noStrike">
                        <a:effectLst/>
                        <a:latin typeface="Arial"/>
                      </a:endParaRPr>
                    </a:p>
                  </a:txBody>
                  <a:tcPr marL="6974" marR="6974" marT="6974" marB="0" anchor="b"/>
                </a:tc>
                <a:tc>
                  <a:txBody>
                    <a:bodyPr/>
                    <a:lstStyle/>
                    <a:p>
                      <a:pPr algn="ctr" fontAlgn="b"/>
                      <a:r>
                        <a:rPr lang="fr-FR" sz="1000" u="none" strike="noStrike">
                          <a:effectLst/>
                        </a:rPr>
                        <a:t>32</a:t>
                      </a:r>
                      <a:endParaRPr lang="fr-FR" sz="1000" b="0" i="0" u="none" strike="noStrike">
                        <a:effectLst/>
                        <a:latin typeface="Arial"/>
                      </a:endParaRPr>
                    </a:p>
                  </a:txBody>
                  <a:tcPr marL="6974" marR="6974" marT="6974" marB="0" anchor="b"/>
                </a:tc>
                <a:tc>
                  <a:txBody>
                    <a:bodyPr/>
                    <a:lstStyle/>
                    <a:p>
                      <a:pPr algn="ctr" fontAlgn="b"/>
                      <a:r>
                        <a:rPr lang="fr-FR" sz="1000" u="none" strike="noStrike">
                          <a:effectLst/>
                        </a:rPr>
                        <a:t>55</a:t>
                      </a:r>
                      <a:endParaRPr lang="fr-FR" sz="1000" b="0" i="0" u="none" strike="noStrike">
                        <a:effectLst/>
                        <a:latin typeface="Arial"/>
                      </a:endParaRPr>
                    </a:p>
                  </a:txBody>
                  <a:tcPr marL="6974" marR="6974" marT="6974" marB="0" anchor="b"/>
                </a:tc>
                <a:tc>
                  <a:txBody>
                    <a:bodyPr/>
                    <a:lstStyle/>
                    <a:p>
                      <a:pPr algn="ctr" fontAlgn="b"/>
                      <a:r>
                        <a:rPr lang="fr-FR" sz="1000" u="none" strike="noStrike">
                          <a:effectLst/>
                        </a:rPr>
                        <a:t>86</a:t>
                      </a:r>
                      <a:endParaRPr lang="fr-FR" sz="1000" b="0" i="0" u="none" strike="noStrike">
                        <a:effectLst/>
                        <a:latin typeface="Arial"/>
                      </a:endParaRPr>
                    </a:p>
                  </a:txBody>
                  <a:tcPr marL="6974" marR="6974" marT="6974" marB="0" anchor="b"/>
                </a:tc>
                <a:tc>
                  <a:txBody>
                    <a:bodyPr/>
                    <a:lstStyle/>
                    <a:p>
                      <a:pPr algn="ctr" fontAlgn="b"/>
                      <a:r>
                        <a:rPr lang="fr-FR" sz="1000" u="none" strike="noStrike">
                          <a:effectLst/>
                        </a:rPr>
                        <a:t>47.5</a:t>
                      </a:r>
                      <a:endParaRPr lang="fr-FR" sz="1000" b="0" i="1" u="none" strike="noStrike">
                        <a:effectLst/>
                        <a:latin typeface="Arial"/>
                      </a:endParaRPr>
                    </a:p>
                  </a:txBody>
                  <a:tcPr marL="6974" marR="6974" marT="6974" marB="0" anchor="b"/>
                </a:tc>
                <a:tc>
                  <a:txBody>
                    <a:bodyPr/>
                    <a:lstStyle/>
                    <a:p>
                      <a:pPr algn="ctr" fontAlgn="b"/>
                      <a:r>
                        <a:rPr lang="fr-FR" sz="1000" u="none" strike="noStrike" dirty="0">
                          <a:effectLst/>
                        </a:rPr>
                        <a:t>7.7</a:t>
                      </a:r>
                      <a:endParaRPr lang="fr-FR" sz="1000" b="0" i="1" u="none" strike="noStrike" dirty="0">
                        <a:effectLst/>
                        <a:latin typeface="Arial"/>
                      </a:endParaRPr>
                    </a:p>
                  </a:txBody>
                  <a:tcPr marL="6974" marR="6974" marT="6974" marB="0" anchor="b"/>
                </a:tc>
                <a:tc>
                  <a:txBody>
                    <a:bodyPr/>
                    <a:lstStyle/>
                    <a:p>
                      <a:pPr algn="ctr" fontAlgn="b"/>
                      <a:r>
                        <a:rPr lang="fr-FR" sz="1000" u="none" strike="noStrike">
                          <a:effectLst/>
                        </a:rPr>
                        <a:t>1.5</a:t>
                      </a:r>
                      <a:endParaRPr lang="fr-FR" sz="1000" b="0" i="1" u="none" strike="noStrike">
                        <a:effectLst/>
                        <a:latin typeface="Arial"/>
                      </a:endParaRPr>
                    </a:p>
                  </a:txBody>
                  <a:tcPr marL="6974" marR="6974" marT="6974" marB="0" anchor="b"/>
                </a:tc>
                <a:tc>
                  <a:txBody>
                    <a:bodyPr/>
                    <a:lstStyle/>
                    <a:p>
                      <a:pPr algn="ctr" fontAlgn="b"/>
                      <a:r>
                        <a:rPr lang="fr-FR" sz="1000" u="none" strike="noStrike">
                          <a:effectLst/>
                        </a:rPr>
                        <a:t>0.2</a:t>
                      </a:r>
                      <a:endParaRPr lang="fr-FR" sz="1000" b="0" i="1" u="none" strike="noStrike">
                        <a:effectLst/>
                        <a:latin typeface="Arial"/>
                      </a:endParaRPr>
                    </a:p>
                  </a:txBody>
                  <a:tcPr marL="6974" marR="6974" marT="6974" marB="0" anchor="b"/>
                </a:tc>
                <a:extLst>
                  <a:ext uri="{0D108BD9-81ED-4DB2-BD59-A6C34878D82A}">
                    <a16:rowId xmlns="" xmlns:a16="http://schemas.microsoft.com/office/drawing/2014/main" val="10024"/>
                  </a:ext>
                </a:extLst>
              </a:tr>
              <a:tr h="156554">
                <a:tc>
                  <a:txBody>
                    <a:bodyPr/>
                    <a:lstStyle/>
                    <a:p>
                      <a:pPr algn="ctr" fontAlgn="b"/>
                      <a:r>
                        <a:rPr lang="fr-FR" sz="1000" u="none" strike="noStrike">
                          <a:effectLst/>
                        </a:rPr>
                        <a:t>26</a:t>
                      </a:r>
                      <a:endParaRPr lang="fr-FR" sz="1000" b="0" i="0" u="none" strike="noStrike">
                        <a:effectLst/>
                        <a:latin typeface="Arial"/>
                      </a:endParaRPr>
                    </a:p>
                  </a:txBody>
                  <a:tcPr marL="6974" marR="6974" marT="6974" marB="0" anchor="b"/>
                </a:tc>
                <a:tc>
                  <a:txBody>
                    <a:bodyPr/>
                    <a:lstStyle/>
                    <a:p>
                      <a:pPr algn="ctr" fontAlgn="b"/>
                      <a:r>
                        <a:rPr lang="fr-FR" sz="1000" u="none" strike="noStrike">
                          <a:effectLst/>
                        </a:rPr>
                        <a:t>960</a:t>
                      </a:r>
                      <a:endParaRPr lang="fr-FR" sz="1000" b="0" i="0" u="none" strike="noStrike">
                        <a:effectLst/>
                        <a:latin typeface="Arial"/>
                      </a:endParaRPr>
                    </a:p>
                  </a:txBody>
                  <a:tcPr marL="6974" marR="6974" marT="6974" marB="0" anchor="b"/>
                </a:tc>
                <a:tc>
                  <a:txBody>
                    <a:bodyPr/>
                    <a:lstStyle/>
                    <a:p>
                      <a:pPr algn="ctr" fontAlgn="b"/>
                      <a:r>
                        <a:rPr lang="fr-FR" sz="1000" u="none" strike="noStrike">
                          <a:effectLst/>
                        </a:rPr>
                        <a:t>-</a:t>
                      </a:r>
                      <a:endParaRPr lang="fr-FR" sz="1000" b="0" i="0" u="none" strike="noStrike">
                        <a:effectLst/>
                        <a:latin typeface="Arial"/>
                      </a:endParaRPr>
                    </a:p>
                  </a:txBody>
                  <a:tcPr marL="6974" marR="6974" marT="6974" marB="0" anchor="b"/>
                </a:tc>
                <a:tc>
                  <a:txBody>
                    <a:bodyPr/>
                    <a:lstStyle/>
                    <a:p>
                      <a:pPr algn="ctr" fontAlgn="b"/>
                      <a:r>
                        <a:rPr lang="fr-FR" sz="1000" u="none" strike="noStrike">
                          <a:effectLst/>
                        </a:rPr>
                        <a:t>970</a:t>
                      </a:r>
                      <a:endParaRPr lang="fr-FR" sz="1000" b="0" i="0" u="none" strike="noStrike">
                        <a:effectLst/>
                        <a:latin typeface="Arial"/>
                      </a:endParaRPr>
                    </a:p>
                  </a:txBody>
                  <a:tcPr marL="6974" marR="6974" marT="6974" marB="0" anchor="b"/>
                </a:tc>
                <a:tc>
                  <a:txBody>
                    <a:bodyPr/>
                    <a:lstStyle/>
                    <a:p>
                      <a:pPr algn="ctr" fontAlgn="b"/>
                      <a:r>
                        <a:rPr lang="fr-FR" sz="1000" u="none" strike="noStrike">
                          <a:effectLst/>
                        </a:rPr>
                        <a:t>10</a:t>
                      </a:r>
                      <a:endParaRPr lang="fr-FR" sz="1000" b="0" i="0" u="none" strike="noStrike">
                        <a:effectLst/>
                        <a:latin typeface="Arial"/>
                      </a:endParaRPr>
                    </a:p>
                  </a:txBody>
                  <a:tcPr marL="6974" marR="6974" marT="6974" marB="0" anchor="b"/>
                </a:tc>
                <a:tc>
                  <a:txBody>
                    <a:bodyPr/>
                    <a:lstStyle/>
                    <a:p>
                      <a:pPr algn="ctr" fontAlgn="b"/>
                      <a:r>
                        <a:rPr lang="fr-FR" sz="1000" u="none" strike="noStrike">
                          <a:effectLst/>
                        </a:rPr>
                        <a:t>15</a:t>
                      </a:r>
                      <a:endParaRPr lang="fr-FR" sz="1000" b="0" i="0" u="none" strike="noStrike">
                        <a:effectLst/>
                        <a:latin typeface="Arial"/>
                      </a:endParaRPr>
                    </a:p>
                  </a:txBody>
                  <a:tcPr marL="6974" marR="6974" marT="6974" marB="0" anchor="b"/>
                </a:tc>
                <a:tc>
                  <a:txBody>
                    <a:bodyPr/>
                    <a:lstStyle/>
                    <a:p>
                      <a:pPr algn="ctr" fontAlgn="b"/>
                      <a:r>
                        <a:rPr lang="fr-FR" sz="1000" u="none" strike="noStrike">
                          <a:effectLst/>
                        </a:rPr>
                        <a:t>61</a:t>
                      </a:r>
                      <a:endParaRPr lang="fr-FR" sz="1000" b="0" i="0" u="none" strike="noStrike">
                        <a:effectLst/>
                        <a:latin typeface="Arial"/>
                      </a:endParaRPr>
                    </a:p>
                  </a:txBody>
                  <a:tcPr marL="6974" marR="6974" marT="6974" marB="0" anchor="b"/>
                </a:tc>
                <a:tc>
                  <a:txBody>
                    <a:bodyPr/>
                    <a:lstStyle/>
                    <a:p>
                      <a:pPr algn="ctr" fontAlgn="b"/>
                      <a:r>
                        <a:rPr lang="fr-FR" sz="1000" u="none" strike="noStrike">
                          <a:effectLst/>
                        </a:rPr>
                        <a:t>9.4</a:t>
                      </a:r>
                      <a:endParaRPr lang="fr-FR" sz="1000" b="0" i="1" u="none" strike="noStrike">
                        <a:effectLst/>
                        <a:latin typeface="Arial"/>
                      </a:endParaRPr>
                    </a:p>
                  </a:txBody>
                  <a:tcPr marL="6974" marR="6974" marT="6974" marB="0" anchor="b"/>
                </a:tc>
                <a:tc>
                  <a:txBody>
                    <a:bodyPr/>
                    <a:lstStyle/>
                    <a:p>
                      <a:pPr algn="ctr" fontAlgn="b"/>
                      <a:r>
                        <a:rPr lang="fr-FR" sz="1000" u="none" strike="noStrike" dirty="0">
                          <a:effectLst/>
                        </a:rPr>
                        <a:t>6.0</a:t>
                      </a:r>
                      <a:endParaRPr lang="fr-FR" sz="1000" b="0" i="1" u="none" strike="noStrike" dirty="0">
                        <a:effectLst/>
                        <a:latin typeface="Arial"/>
                      </a:endParaRPr>
                    </a:p>
                  </a:txBody>
                  <a:tcPr marL="6974" marR="6974" marT="6974" marB="0" anchor="b"/>
                </a:tc>
                <a:tc>
                  <a:txBody>
                    <a:bodyPr/>
                    <a:lstStyle/>
                    <a:p>
                      <a:pPr algn="ctr" fontAlgn="b"/>
                      <a:r>
                        <a:rPr lang="fr-FR" sz="1000" u="none" strike="noStrike">
                          <a:effectLst/>
                        </a:rPr>
                        <a:t>0.9</a:t>
                      </a:r>
                      <a:endParaRPr lang="fr-FR" sz="1000" b="0" i="1" u="none" strike="noStrike">
                        <a:effectLst/>
                        <a:latin typeface="Arial"/>
                      </a:endParaRPr>
                    </a:p>
                  </a:txBody>
                  <a:tcPr marL="6974" marR="6974" marT="6974" marB="0" anchor="b"/>
                </a:tc>
                <a:tc>
                  <a:txBody>
                    <a:bodyPr/>
                    <a:lstStyle/>
                    <a:p>
                      <a:pPr algn="ctr" fontAlgn="b"/>
                      <a:r>
                        <a:rPr lang="fr-FR" sz="1000" u="none" strike="noStrike">
                          <a:effectLst/>
                        </a:rPr>
                        <a:t>0.6</a:t>
                      </a:r>
                      <a:endParaRPr lang="fr-FR" sz="1000" b="0" i="1" u="none" strike="noStrike">
                        <a:effectLst/>
                        <a:latin typeface="Arial"/>
                      </a:endParaRPr>
                    </a:p>
                  </a:txBody>
                  <a:tcPr marL="6974" marR="6974" marT="6974" marB="0" anchor="b"/>
                </a:tc>
                <a:extLst>
                  <a:ext uri="{0D108BD9-81ED-4DB2-BD59-A6C34878D82A}">
                    <a16:rowId xmlns="" xmlns:a16="http://schemas.microsoft.com/office/drawing/2014/main" val="10025"/>
                  </a:ext>
                </a:extLst>
              </a:tr>
              <a:tr h="156554">
                <a:tc>
                  <a:txBody>
                    <a:bodyPr/>
                    <a:lstStyle/>
                    <a:p>
                      <a:pPr algn="ctr" fontAlgn="b"/>
                      <a:r>
                        <a:rPr lang="fr-FR" sz="1000" u="none" strike="noStrike">
                          <a:effectLst/>
                        </a:rPr>
                        <a:t>27</a:t>
                      </a:r>
                      <a:endParaRPr lang="fr-FR" sz="1000" b="0" i="0" u="none" strike="noStrike">
                        <a:effectLst/>
                        <a:latin typeface="Arial"/>
                      </a:endParaRPr>
                    </a:p>
                  </a:txBody>
                  <a:tcPr marL="6974" marR="6974" marT="6974" marB="0" anchor="b"/>
                </a:tc>
                <a:tc>
                  <a:txBody>
                    <a:bodyPr/>
                    <a:lstStyle/>
                    <a:p>
                      <a:pPr algn="ctr" fontAlgn="b"/>
                      <a:r>
                        <a:rPr lang="fr-FR" sz="1000" u="none" strike="noStrike">
                          <a:effectLst/>
                        </a:rPr>
                        <a:t>970</a:t>
                      </a:r>
                      <a:endParaRPr lang="fr-FR" sz="1000" b="0" i="0" u="none" strike="noStrike">
                        <a:effectLst/>
                        <a:latin typeface="Arial"/>
                      </a:endParaRPr>
                    </a:p>
                  </a:txBody>
                  <a:tcPr marL="6974" marR="6974" marT="6974" marB="0" anchor="b"/>
                </a:tc>
                <a:tc>
                  <a:txBody>
                    <a:bodyPr/>
                    <a:lstStyle/>
                    <a:p>
                      <a:pPr algn="ctr" fontAlgn="b"/>
                      <a:r>
                        <a:rPr lang="fr-FR" sz="1000" u="none" strike="noStrike">
                          <a:effectLst/>
                        </a:rPr>
                        <a:t>-</a:t>
                      </a:r>
                      <a:endParaRPr lang="fr-FR" sz="1000" b="0" i="0" u="none" strike="noStrike">
                        <a:effectLst/>
                        <a:latin typeface="Arial"/>
                      </a:endParaRPr>
                    </a:p>
                  </a:txBody>
                  <a:tcPr marL="6974" marR="6974" marT="6974" marB="0" anchor="b"/>
                </a:tc>
                <a:tc>
                  <a:txBody>
                    <a:bodyPr/>
                    <a:lstStyle/>
                    <a:p>
                      <a:pPr algn="ctr" fontAlgn="b"/>
                      <a:r>
                        <a:rPr lang="fr-FR" sz="1000" u="none" strike="noStrike">
                          <a:effectLst/>
                        </a:rPr>
                        <a:t>984</a:t>
                      </a:r>
                      <a:endParaRPr lang="fr-FR" sz="1000" b="0" i="0" u="none" strike="noStrike">
                        <a:effectLst/>
                        <a:latin typeface="Arial"/>
                      </a:endParaRPr>
                    </a:p>
                  </a:txBody>
                  <a:tcPr marL="6974" marR="6974" marT="6974" marB="0" anchor="b"/>
                </a:tc>
                <a:tc>
                  <a:txBody>
                    <a:bodyPr/>
                    <a:lstStyle/>
                    <a:p>
                      <a:pPr algn="ctr" fontAlgn="b"/>
                      <a:r>
                        <a:rPr lang="fr-FR" sz="1000" u="none" strike="noStrike">
                          <a:effectLst/>
                        </a:rPr>
                        <a:t>14</a:t>
                      </a:r>
                      <a:endParaRPr lang="fr-FR" sz="1000" b="0" i="0" u="none" strike="noStrike">
                        <a:effectLst/>
                        <a:latin typeface="Arial"/>
                      </a:endParaRPr>
                    </a:p>
                  </a:txBody>
                  <a:tcPr marL="6974" marR="6974" marT="6974" marB="0" anchor="b"/>
                </a:tc>
                <a:tc>
                  <a:txBody>
                    <a:bodyPr/>
                    <a:lstStyle/>
                    <a:p>
                      <a:pPr algn="ctr" fontAlgn="b"/>
                      <a:r>
                        <a:rPr lang="fr-FR" sz="1000" u="none" strike="noStrike">
                          <a:effectLst/>
                        </a:rPr>
                        <a:t>25</a:t>
                      </a:r>
                      <a:endParaRPr lang="fr-FR" sz="1000" b="0" i="0" u="none" strike="noStrike">
                        <a:effectLst/>
                        <a:latin typeface="Arial"/>
                      </a:endParaRPr>
                    </a:p>
                  </a:txBody>
                  <a:tcPr marL="6974" marR="6974" marT="6974" marB="0" anchor="b"/>
                </a:tc>
                <a:tc>
                  <a:txBody>
                    <a:bodyPr/>
                    <a:lstStyle/>
                    <a:p>
                      <a:pPr algn="ctr" fontAlgn="b"/>
                      <a:r>
                        <a:rPr lang="fr-FR" sz="1000" u="none" strike="noStrike">
                          <a:effectLst/>
                        </a:rPr>
                        <a:t>68</a:t>
                      </a:r>
                      <a:endParaRPr lang="fr-FR" sz="1000" b="0" i="0" u="none" strike="noStrike">
                        <a:effectLst/>
                        <a:latin typeface="Arial"/>
                      </a:endParaRPr>
                    </a:p>
                  </a:txBody>
                  <a:tcPr marL="6974" marR="6974" marT="6974" marB="0" anchor="b"/>
                </a:tc>
                <a:tc>
                  <a:txBody>
                    <a:bodyPr/>
                    <a:lstStyle/>
                    <a:p>
                      <a:pPr algn="ctr" fontAlgn="b"/>
                      <a:r>
                        <a:rPr lang="fr-FR" sz="1000" u="none" strike="noStrike">
                          <a:effectLst/>
                        </a:rPr>
                        <a:t>17.0</a:t>
                      </a:r>
                      <a:endParaRPr lang="fr-FR" sz="1000" b="0" i="1" u="none" strike="noStrike">
                        <a:effectLst/>
                        <a:latin typeface="Arial"/>
                      </a:endParaRPr>
                    </a:p>
                  </a:txBody>
                  <a:tcPr marL="6974" marR="6974" marT="6974" marB="0" anchor="b"/>
                </a:tc>
                <a:tc>
                  <a:txBody>
                    <a:bodyPr/>
                    <a:lstStyle/>
                    <a:p>
                      <a:pPr algn="ctr" fontAlgn="b"/>
                      <a:r>
                        <a:rPr lang="fr-FR" sz="1000" u="none" strike="noStrike">
                          <a:effectLst/>
                        </a:rPr>
                        <a:t>8.0</a:t>
                      </a:r>
                      <a:endParaRPr lang="fr-FR" sz="1000" b="0" i="1" u="none" strike="noStrike">
                        <a:effectLst/>
                        <a:latin typeface="Arial"/>
                      </a:endParaRPr>
                    </a:p>
                  </a:txBody>
                  <a:tcPr marL="6974" marR="6974" marT="6974" marB="0" anchor="b"/>
                </a:tc>
                <a:tc>
                  <a:txBody>
                    <a:bodyPr/>
                    <a:lstStyle/>
                    <a:p>
                      <a:pPr algn="ctr" fontAlgn="b"/>
                      <a:r>
                        <a:rPr lang="fr-FR" sz="1000" u="none" strike="noStrike">
                          <a:effectLst/>
                        </a:rPr>
                        <a:t>1.2</a:t>
                      </a:r>
                      <a:endParaRPr lang="fr-FR" sz="1000" b="0" i="1" u="none" strike="noStrike">
                        <a:effectLst/>
                        <a:latin typeface="Arial"/>
                      </a:endParaRPr>
                    </a:p>
                  </a:txBody>
                  <a:tcPr marL="6974" marR="6974" marT="6974" marB="0" anchor="b"/>
                </a:tc>
                <a:tc>
                  <a:txBody>
                    <a:bodyPr/>
                    <a:lstStyle/>
                    <a:p>
                      <a:pPr algn="ctr" fontAlgn="b"/>
                      <a:r>
                        <a:rPr lang="fr-FR" sz="1000" u="none" strike="noStrike">
                          <a:effectLst/>
                        </a:rPr>
                        <a:t>0.6</a:t>
                      </a:r>
                      <a:endParaRPr lang="fr-FR" sz="1000" b="0" i="1" u="none" strike="noStrike">
                        <a:effectLst/>
                        <a:latin typeface="Arial"/>
                      </a:endParaRPr>
                    </a:p>
                  </a:txBody>
                  <a:tcPr marL="6974" marR="6974" marT="6974" marB="0" anchor="b"/>
                </a:tc>
                <a:extLst>
                  <a:ext uri="{0D108BD9-81ED-4DB2-BD59-A6C34878D82A}">
                    <a16:rowId xmlns="" xmlns:a16="http://schemas.microsoft.com/office/drawing/2014/main" val="10026"/>
                  </a:ext>
                </a:extLst>
              </a:tr>
              <a:tr h="156554">
                <a:tc>
                  <a:txBody>
                    <a:bodyPr/>
                    <a:lstStyle/>
                    <a:p>
                      <a:pPr algn="ctr" fontAlgn="b"/>
                      <a:r>
                        <a:rPr lang="fr-FR" sz="1000" u="none" strike="noStrike">
                          <a:effectLst/>
                        </a:rPr>
                        <a:t>28</a:t>
                      </a:r>
                      <a:endParaRPr lang="fr-FR" sz="1000" b="0" i="0" u="none" strike="noStrike">
                        <a:effectLst/>
                        <a:latin typeface="Arial"/>
                      </a:endParaRPr>
                    </a:p>
                  </a:txBody>
                  <a:tcPr marL="6974" marR="6974" marT="6974" marB="0" anchor="b"/>
                </a:tc>
                <a:tc>
                  <a:txBody>
                    <a:bodyPr/>
                    <a:lstStyle/>
                    <a:p>
                      <a:pPr algn="ctr" fontAlgn="b"/>
                      <a:r>
                        <a:rPr lang="fr-FR" sz="1000" u="none" strike="noStrike">
                          <a:effectLst/>
                        </a:rPr>
                        <a:t>984</a:t>
                      </a:r>
                      <a:endParaRPr lang="fr-FR" sz="1000" b="0" i="0" u="none" strike="noStrike">
                        <a:effectLst/>
                        <a:latin typeface="Arial"/>
                      </a:endParaRPr>
                    </a:p>
                  </a:txBody>
                  <a:tcPr marL="6974" marR="6974" marT="6974" marB="0" anchor="b"/>
                </a:tc>
                <a:tc>
                  <a:txBody>
                    <a:bodyPr/>
                    <a:lstStyle/>
                    <a:p>
                      <a:pPr algn="ctr" fontAlgn="b"/>
                      <a:r>
                        <a:rPr lang="fr-FR" sz="1000" u="none" strike="noStrike">
                          <a:effectLst/>
                        </a:rPr>
                        <a:t>-</a:t>
                      </a:r>
                      <a:endParaRPr lang="fr-FR" sz="1000" b="0" i="0" u="none" strike="noStrike">
                        <a:effectLst/>
                        <a:latin typeface="Arial"/>
                      </a:endParaRPr>
                    </a:p>
                  </a:txBody>
                  <a:tcPr marL="6974" marR="6974" marT="6974" marB="0" anchor="b"/>
                </a:tc>
                <a:tc>
                  <a:txBody>
                    <a:bodyPr/>
                    <a:lstStyle/>
                    <a:p>
                      <a:pPr algn="ctr" fontAlgn="b"/>
                      <a:r>
                        <a:rPr lang="fr-FR" sz="1000" u="none" strike="noStrike">
                          <a:effectLst/>
                        </a:rPr>
                        <a:t>1 014</a:t>
                      </a:r>
                      <a:endParaRPr lang="fr-FR" sz="1000" b="0" i="0" u="none" strike="noStrike">
                        <a:effectLst/>
                        <a:latin typeface="Arial"/>
                      </a:endParaRPr>
                    </a:p>
                  </a:txBody>
                  <a:tcPr marL="6974" marR="6974" marT="6974" marB="0" anchor="b"/>
                </a:tc>
                <a:tc>
                  <a:txBody>
                    <a:bodyPr/>
                    <a:lstStyle/>
                    <a:p>
                      <a:pPr algn="ctr" fontAlgn="b"/>
                      <a:r>
                        <a:rPr lang="fr-FR" sz="1000" u="none" strike="noStrike">
                          <a:effectLst/>
                        </a:rPr>
                        <a:t>30</a:t>
                      </a:r>
                      <a:endParaRPr lang="fr-FR" sz="1000" b="0" i="0" u="none" strike="noStrike">
                        <a:effectLst/>
                        <a:latin typeface="Arial"/>
                      </a:endParaRPr>
                    </a:p>
                  </a:txBody>
                  <a:tcPr marL="6974" marR="6974" marT="6974" marB="0" anchor="b"/>
                </a:tc>
                <a:tc>
                  <a:txBody>
                    <a:bodyPr/>
                    <a:lstStyle/>
                    <a:p>
                      <a:pPr algn="ctr" fontAlgn="b"/>
                      <a:r>
                        <a:rPr lang="fr-FR" sz="1000" u="none" strike="noStrike">
                          <a:effectLst/>
                        </a:rPr>
                        <a:t>80</a:t>
                      </a:r>
                      <a:endParaRPr lang="fr-FR" sz="1000" b="0" i="0" u="none" strike="noStrike">
                        <a:effectLst/>
                        <a:latin typeface="Arial"/>
                      </a:endParaRPr>
                    </a:p>
                  </a:txBody>
                  <a:tcPr marL="6974" marR="6974" marT="6974" marB="0" anchor="b"/>
                </a:tc>
                <a:tc>
                  <a:txBody>
                    <a:bodyPr/>
                    <a:lstStyle/>
                    <a:p>
                      <a:pPr algn="ctr" fontAlgn="b"/>
                      <a:r>
                        <a:rPr lang="fr-FR" sz="1000" u="none" strike="noStrike">
                          <a:effectLst/>
                        </a:rPr>
                        <a:t>70</a:t>
                      </a:r>
                      <a:endParaRPr lang="fr-FR" sz="1000" b="0" i="0" u="none" strike="noStrike">
                        <a:effectLst/>
                        <a:latin typeface="Arial"/>
                      </a:endParaRPr>
                    </a:p>
                  </a:txBody>
                  <a:tcPr marL="6974" marR="6974" marT="6974" marB="0" anchor="b"/>
                </a:tc>
                <a:tc>
                  <a:txBody>
                    <a:bodyPr/>
                    <a:lstStyle/>
                    <a:p>
                      <a:pPr algn="ctr" fontAlgn="b"/>
                      <a:r>
                        <a:rPr lang="fr-FR" sz="1000" u="none" strike="noStrike">
                          <a:effectLst/>
                        </a:rPr>
                        <a:t>55.8</a:t>
                      </a:r>
                      <a:endParaRPr lang="fr-FR" sz="1000" b="0" i="1" u="none" strike="noStrike">
                        <a:effectLst/>
                        <a:latin typeface="Arial"/>
                      </a:endParaRPr>
                    </a:p>
                  </a:txBody>
                  <a:tcPr marL="6974" marR="6974" marT="6974" marB="0" anchor="b"/>
                </a:tc>
                <a:tc>
                  <a:txBody>
                    <a:bodyPr/>
                    <a:lstStyle/>
                    <a:p>
                      <a:pPr algn="ctr" fontAlgn="b"/>
                      <a:r>
                        <a:rPr lang="fr-FR" sz="1000" u="none" strike="noStrike">
                          <a:effectLst/>
                        </a:rPr>
                        <a:t>23.9</a:t>
                      </a:r>
                      <a:endParaRPr lang="fr-FR" sz="1000" b="0" i="1" u="none" strike="noStrike">
                        <a:effectLst/>
                        <a:latin typeface="Arial"/>
                      </a:endParaRPr>
                    </a:p>
                  </a:txBody>
                  <a:tcPr marL="6974" marR="6974" marT="6974" marB="0" anchor="b"/>
                </a:tc>
                <a:tc>
                  <a:txBody>
                    <a:bodyPr/>
                    <a:lstStyle/>
                    <a:p>
                      <a:pPr algn="ctr" fontAlgn="b"/>
                      <a:r>
                        <a:rPr lang="fr-FR" sz="1000" u="none" strike="noStrike" dirty="0">
                          <a:effectLst/>
                        </a:rPr>
                        <a:t>1.9</a:t>
                      </a:r>
                      <a:endParaRPr lang="fr-FR" sz="1000" b="0" i="1" u="none" strike="noStrike" dirty="0">
                        <a:effectLst/>
                        <a:latin typeface="Arial"/>
                      </a:endParaRPr>
                    </a:p>
                  </a:txBody>
                  <a:tcPr marL="6974" marR="6974" marT="6974" marB="0" anchor="b"/>
                </a:tc>
                <a:tc>
                  <a:txBody>
                    <a:bodyPr/>
                    <a:lstStyle/>
                    <a:p>
                      <a:pPr algn="ctr" fontAlgn="b"/>
                      <a:r>
                        <a:rPr lang="fr-FR" sz="1000" u="none" strike="noStrike">
                          <a:effectLst/>
                        </a:rPr>
                        <a:t>0.8</a:t>
                      </a:r>
                      <a:endParaRPr lang="fr-FR" sz="1000" b="0" i="1" u="none" strike="noStrike">
                        <a:effectLst/>
                        <a:latin typeface="Arial"/>
                      </a:endParaRPr>
                    </a:p>
                  </a:txBody>
                  <a:tcPr marL="6974" marR="6974" marT="6974" marB="0" anchor="b"/>
                </a:tc>
                <a:extLst>
                  <a:ext uri="{0D108BD9-81ED-4DB2-BD59-A6C34878D82A}">
                    <a16:rowId xmlns="" xmlns:a16="http://schemas.microsoft.com/office/drawing/2014/main" val="10027"/>
                  </a:ext>
                </a:extLst>
              </a:tr>
              <a:tr h="156554">
                <a:tc>
                  <a:txBody>
                    <a:bodyPr/>
                    <a:lstStyle/>
                    <a:p>
                      <a:pPr algn="ctr" fontAlgn="b"/>
                      <a:r>
                        <a:rPr lang="fr-FR" sz="1000" u="none" strike="noStrike">
                          <a:effectLst/>
                        </a:rPr>
                        <a:t>29</a:t>
                      </a:r>
                      <a:endParaRPr lang="fr-FR" sz="1000" b="0" i="0" u="none" strike="noStrike">
                        <a:effectLst/>
                        <a:latin typeface="Arial"/>
                      </a:endParaRPr>
                    </a:p>
                  </a:txBody>
                  <a:tcPr marL="6974" marR="6974" marT="6974" marB="0" anchor="b"/>
                </a:tc>
                <a:tc>
                  <a:txBody>
                    <a:bodyPr/>
                    <a:lstStyle/>
                    <a:p>
                      <a:pPr algn="ctr" fontAlgn="b"/>
                      <a:r>
                        <a:rPr lang="fr-FR" sz="1000" u="none" strike="noStrike">
                          <a:effectLst/>
                        </a:rPr>
                        <a:t>1 014</a:t>
                      </a:r>
                      <a:endParaRPr lang="fr-FR" sz="1000" b="0" i="0" u="none" strike="noStrike">
                        <a:effectLst/>
                        <a:latin typeface="Arial"/>
                      </a:endParaRPr>
                    </a:p>
                  </a:txBody>
                  <a:tcPr marL="6974" marR="6974" marT="6974" marB="0" anchor="b"/>
                </a:tc>
                <a:tc>
                  <a:txBody>
                    <a:bodyPr/>
                    <a:lstStyle/>
                    <a:p>
                      <a:pPr algn="ctr" fontAlgn="b"/>
                      <a:r>
                        <a:rPr lang="fr-FR" sz="1000" u="none" strike="noStrike">
                          <a:effectLst/>
                        </a:rPr>
                        <a:t>-</a:t>
                      </a:r>
                      <a:endParaRPr lang="fr-FR" sz="1000" b="0" i="0" u="none" strike="noStrike">
                        <a:effectLst/>
                        <a:latin typeface="Arial"/>
                      </a:endParaRPr>
                    </a:p>
                  </a:txBody>
                  <a:tcPr marL="6974" marR="6974" marT="6974" marB="0" anchor="b"/>
                </a:tc>
                <a:tc>
                  <a:txBody>
                    <a:bodyPr/>
                    <a:lstStyle/>
                    <a:p>
                      <a:pPr algn="ctr" fontAlgn="b"/>
                      <a:r>
                        <a:rPr lang="fr-FR" sz="1000" u="none" strike="noStrike">
                          <a:effectLst/>
                        </a:rPr>
                        <a:t>1 032</a:t>
                      </a:r>
                      <a:endParaRPr lang="fr-FR" sz="1000" b="0" i="0" u="none" strike="noStrike">
                        <a:effectLst/>
                        <a:latin typeface="Arial"/>
                      </a:endParaRPr>
                    </a:p>
                  </a:txBody>
                  <a:tcPr marL="6974" marR="6974" marT="6974" marB="0" anchor="b"/>
                </a:tc>
                <a:tc>
                  <a:txBody>
                    <a:bodyPr/>
                    <a:lstStyle/>
                    <a:p>
                      <a:pPr algn="ctr" fontAlgn="b"/>
                      <a:r>
                        <a:rPr lang="fr-FR" sz="1000" u="none" strike="noStrike">
                          <a:effectLst/>
                        </a:rPr>
                        <a:t>18</a:t>
                      </a:r>
                      <a:endParaRPr lang="fr-FR" sz="1000" b="0" i="0" u="none" strike="noStrike">
                        <a:effectLst/>
                        <a:latin typeface="Arial"/>
                      </a:endParaRPr>
                    </a:p>
                  </a:txBody>
                  <a:tcPr marL="6974" marR="6974" marT="6974" marB="0" anchor="b"/>
                </a:tc>
                <a:tc>
                  <a:txBody>
                    <a:bodyPr/>
                    <a:lstStyle/>
                    <a:p>
                      <a:pPr algn="ctr" fontAlgn="b"/>
                      <a:r>
                        <a:rPr lang="fr-FR" sz="1000" u="none" strike="noStrike">
                          <a:effectLst/>
                        </a:rPr>
                        <a:t>43</a:t>
                      </a:r>
                      <a:endParaRPr lang="fr-FR" sz="1000" b="0" i="0" u="none" strike="noStrike">
                        <a:effectLst/>
                        <a:latin typeface="Arial"/>
                      </a:endParaRPr>
                    </a:p>
                  </a:txBody>
                  <a:tcPr marL="6974" marR="6974" marT="6974" marB="0" anchor="b"/>
                </a:tc>
                <a:tc>
                  <a:txBody>
                    <a:bodyPr/>
                    <a:lstStyle/>
                    <a:p>
                      <a:pPr algn="ctr" fontAlgn="b"/>
                      <a:r>
                        <a:rPr lang="fr-FR" sz="1000" u="none" strike="noStrike">
                          <a:effectLst/>
                        </a:rPr>
                        <a:t>74</a:t>
                      </a:r>
                      <a:endParaRPr lang="fr-FR" sz="1000" b="0" i="0" u="none" strike="noStrike">
                        <a:effectLst/>
                        <a:latin typeface="Arial"/>
                      </a:endParaRPr>
                    </a:p>
                  </a:txBody>
                  <a:tcPr marL="6974" marR="6974" marT="6974" marB="0" anchor="b"/>
                </a:tc>
                <a:tc>
                  <a:txBody>
                    <a:bodyPr/>
                    <a:lstStyle/>
                    <a:p>
                      <a:pPr algn="ctr" fontAlgn="b"/>
                      <a:r>
                        <a:rPr lang="fr-FR" sz="1000" u="none" strike="noStrike">
                          <a:effectLst/>
                        </a:rPr>
                        <a:t>31.7</a:t>
                      </a:r>
                      <a:endParaRPr lang="fr-FR" sz="1000" b="0" i="1" u="none" strike="noStrike">
                        <a:effectLst/>
                        <a:latin typeface="Arial"/>
                      </a:endParaRPr>
                    </a:p>
                  </a:txBody>
                  <a:tcPr marL="6974" marR="6974" marT="6974" marB="0" anchor="b"/>
                </a:tc>
                <a:tc>
                  <a:txBody>
                    <a:bodyPr/>
                    <a:lstStyle/>
                    <a:p>
                      <a:pPr algn="ctr" fontAlgn="b"/>
                      <a:r>
                        <a:rPr lang="fr-FR" sz="1000" u="none" strike="noStrike">
                          <a:effectLst/>
                        </a:rPr>
                        <a:t>11.1</a:t>
                      </a:r>
                      <a:endParaRPr lang="fr-FR" sz="1000" b="0" i="1" u="none" strike="noStrike">
                        <a:effectLst/>
                        <a:latin typeface="Arial"/>
                      </a:endParaRPr>
                    </a:p>
                  </a:txBody>
                  <a:tcPr marL="6974" marR="6974" marT="6974" marB="0" anchor="b"/>
                </a:tc>
                <a:tc>
                  <a:txBody>
                    <a:bodyPr/>
                    <a:lstStyle/>
                    <a:p>
                      <a:pPr algn="ctr" fontAlgn="b"/>
                      <a:r>
                        <a:rPr lang="fr-FR" sz="1000" u="none" strike="noStrike">
                          <a:effectLst/>
                        </a:rPr>
                        <a:t>1.8</a:t>
                      </a:r>
                      <a:endParaRPr lang="fr-FR" sz="1000" b="0" i="1" u="none" strike="noStrike">
                        <a:effectLst/>
                        <a:latin typeface="Arial"/>
                      </a:endParaRPr>
                    </a:p>
                  </a:txBody>
                  <a:tcPr marL="6974" marR="6974" marT="6974" marB="0" anchor="b"/>
                </a:tc>
                <a:tc>
                  <a:txBody>
                    <a:bodyPr/>
                    <a:lstStyle/>
                    <a:p>
                      <a:pPr algn="ctr" fontAlgn="b"/>
                      <a:r>
                        <a:rPr lang="fr-FR" sz="1000" u="none" strike="noStrike">
                          <a:effectLst/>
                        </a:rPr>
                        <a:t>0.6</a:t>
                      </a:r>
                      <a:endParaRPr lang="fr-FR" sz="1000" b="0" i="1" u="none" strike="noStrike">
                        <a:effectLst/>
                        <a:latin typeface="Arial"/>
                      </a:endParaRPr>
                    </a:p>
                  </a:txBody>
                  <a:tcPr marL="6974" marR="6974" marT="6974" marB="0" anchor="b"/>
                </a:tc>
                <a:extLst>
                  <a:ext uri="{0D108BD9-81ED-4DB2-BD59-A6C34878D82A}">
                    <a16:rowId xmlns="" xmlns:a16="http://schemas.microsoft.com/office/drawing/2014/main" val="10028"/>
                  </a:ext>
                </a:extLst>
              </a:tr>
              <a:tr h="156554">
                <a:tc>
                  <a:txBody>
                    <a:bodyPr/>
                    <a:lstStyle/>
                    <a:p>
                      <a:pPr algn="ctr" fontAlgn="b"/>
                      <a:r>
                        <a:rPr lang="fr-FR" sz="1000" u="none" strike="noStrike">
                          <a:effectLst/>
                        </a:rPr>
                        <a:t>30</a:t>
                      </a:r>
                      <a:endParaRPr lang="fr-FR" sz="1000" b="0" i="0" u="none" strike="noStrike">
                        <a:effectLst/>
                        <a:latin typeface="Arial"/>
                      </a:endParaRPr>
                    </a:p>
                  </a:txBody>
                  <a:tcPr marL="6974" marR="6974" marT="6974" marB="0" anchor="b"/>
                </a:tc>
                <a:tc>
                  <a:txBody>
                    <a:bodyPr/>
                    <a:lstStyle/>
                    <a:p>
                      <a:pPr algn="ctr" fontAlgn="b"/>
                      <a:r>
                        <a:rPr lang="fr-FR" sz="1000" u="none" strike="noStrike">
                          <a:effectLst/>
                        </a:rPr>
                        <a:t>1 032</a:t>
                      </a:r>
                      <a:endParaRPr lang="fr-FR" sz="1000" b="0" i="0" u="none" strike="noStrike">
                        <a:effectLst/>
                        <a:latin typeface="Arial"/>
                      </a:endParaRPr>
                    </a:p>
                  </a:txBody>
                  <a:tcPr marL="6974" marR="6974" marT="6974" marB="0" anchor="b"/>
                </a:tc>
                <a:tc>
                  <a:txBody>
                    <a:bodyPr/>
                    <a:lstStyle/>
                    <a:p>
                      <a:pPr algn="ctr" fontAlgn="b"/>
                      <a:r>
                        <a:rPr lang="fr-FR" sz="1000" u="none" strike="noStrike">
                          <a:effectLst/>
                        </a:rPr>
                        <a:t>-</a:t>
                      </a:r>
                      <a:endParaRPr lang="fr-FR" sz="1000" b="0" i="0" u="none" strike="noStrike">
                        <a:effectLst/>
                        <a:latin typeface="Arial"/>
                      </a:endParaRPr>
                    </a:p>
                  </a:txBody>
                  <a:tcPr marL="6974" marR="6974" marT="6974" marB="0" anchor="b"/>
                </a:tc>
                <a:tc>
                  <a:txBody>
                    <a:bodyPr/>
                    <a:lstStyle/>
                    <a:p>
                      <a:pPr algn="ctr" fontAlgn="b"/>
                      <a:r>
                        <a:rPr lang="fr-FR" sz="1000" u="none" strike="noStrike">
                          <a:effectLst/>
                        </a:rPr>
                        <a:t>1 064</a:t>
                      </a:r>
                      <a:endParaRPr lang="fr-FR" sz="1000" b="0" i="0" u="none" strike="noStrike">
                        <a:effectLst/>
                        <a:latin typeface="Arial"/>
                      </a:endParaRPr>
                    </a:p>
                  </a:txBody>
                  <a:tcPr marL="6974" marR="6974" marT="6974" marB="0" anchor="b"/>
                </a:tc>
                <a:tc>
                  <a:txBody>
                    <a:bodyPr/>
                    <a:lstStyle/>
                    <a:p>
                      <a:pPr algn="ctr" fontAlgn="b"/>
                      <a:r>
                        <a:rPr lang="fr-FR" sz="1000" u="none" strike="noStrike">
                          <a:effectLst/>
                        </a:rPr>
                        <a:t>32</a:t>
                      </a:r>
                      <a:endParaRPr lang="fr-FR" sz="1000" b="0" i="0" u="none" strike="noStrike">
                        <a:effectLst/>
                        <a:latin typeface="Arial"/>
                      </a:endParaRPr>
                    </a:p>
                  </a:txBody>
                  <a:tcPr marL="6974" marR="6974" marT="6974" marB="0" anchor="b"/>
                </a:tc>
                <a:tc>
                  <a:txBody>
                    <a:bodyPr/>
                    <a:lstStyle/>
                    <a:p>
                      <a:pPr algn="ctr" fontAlgn="b"/>
                      <a:r>
                        <a:rPr lang="fr-FR" sz="1000" u="none" strike="noStrike">
                          <a:effectLst/>
                        </a:rPr>
                        <a:t>24</a:t>
                      </a:r>
                      <a:endParaRPr lang="fr-FR" sz="1000" b="0" i="0" u="none" strike="noStrike">
                        <a:effectLst/>
                        <a:latin typeface="Arial"/>
                      </a:endParaRPr>
                    </a:p>
                  </a:txBody>
                  <a:tcPr marL="6974" marR="6974" marT="6974" marB="0" anchor="b"/>
                </a:tc>
                <a:tc>
                  <a:txBody>
                    <a:bodyPr/>
                    <a:lstStyle/>
                    <a:p>
                      <a:pPr algn="ctr" fontAlgn="b"/>
                      <a:r>
                        <a:rPr lang="fr-FR" sz="1000" u="none" strike="noStrike">
                          <a:effectLst/>
                        </a:rPr>
                        <a:t>63</a:t>
                      </a:r>
                      <a:endParaRPr lang="fr-FR" sz="1000" b="0" i="0" u="none" strike="noStrike">
                        <a:effectLst/>
                        <a:latin typeface="Arial"/>
                      </a:endParaRPr>
                    </a:p>
                  </a:txBody>
                  <a:tcPr marL="6974" marR="6974" marT="6974" marB="0" anchor="b"/>
                </a:tc>
                <a:tc>
                  <a:txBody>
                    <a:bodyPr/>
                    <a:lstStyle/>
                    <a:p>
                      <a:pPr algn="ctr" fontAlgn="b"/>
                      <a:r>
                        <a:rPr lang="fr-FR" sz="1000" u="none" strike="noStrike">
                          <a:effectLst/>
                        </a:rPr>
                        <a:t>14.9</a:t>
                      </a:r>
                      <a:endParaRPr lang="fr-FR" sz="1000" b="0" i="1" u="none" strike="noStrike">
                        <a:effectLst/>
                        <a:latin typeface="Arial"/>
                      </a:endParaRPr>
                    </a:p>
                  </a:txBody>
                  <a:tcPr marL="6974" marR="6974" marT="6974" marB="0" anchor="b"/>
                </a:tc>
                <a:tc>
                  <a:txBody>
                    <a:bodyPr/>
                    <a:lstStyle/>
                    <a:p>
                      <a:pPr algn="ctr" fontAlgn="b"/>
                      <a:r>
                        <a:rPr lang="fr-FR" sz="1000" u="none" strike="noStrike">
                          <a:effectLst/>
                        </a:rPr>
                        <a:t>8.8</a:t>
                      </a:r>
                      <a:endParaRPr lang="fr-FR" sz="1000" b="0" i="1" u="none" strike="noStrike">
                        <a:effectLst/>
                        <a:latin typeface="Arial"/>
                      </a:endParaRPr>
                    </a:p>
                  </a:txBody>
                  <a:tcPr marL="6974" marR="6974" marT="6974" marB="0" anchor="b"/>
                </a:tc>
                <a:tc>
                  <a:txBody>
                    <a:bodyPr/>
                    <a:lstStyle/>
                    <a:p>
                      <a:pPr algn="ctr" fontAlgn="b"/>
                      <a:r>
                        <a:rPr lang="fr-FR" sz="1000" u="none" strike="noStrike" dirty="0">
                          <a:effectLst/>
                        </a:rPr>
                        <a:t>0.5</a:t>
                      </a:r>
                      <a:endParaRPr lang="fr-FR" sz="1000" b="0" i="1" u="none" strike="noStrike" dirty="0">
                        <a:effectLst/>
                        <a:latin typeface="Arial"/>
                      </a:endParaRPr>
                    </a:p>
                  </a:txBody>
                  <a:tcPr marL="6974" marR="6974" marT="6974" marB="0" anchor="b"/>
                </a:tc>
                <a:tc>
                  <a:txBody>
                    <a:bodyPr/>
                    <a:lstStyle/>
                    <a:p>
                      <a:pPr algn="ctr" fontAlgn="b"/>
                      <a:r>
                        <a:rPr lang="fr-FR" sz="1000" u="none" strike="noStrike">
                          <a:effectLst/>
                        </a:rPr>
                        <a:t>0.3</a:t>
                      </a:r>
                      <a:endParaRPr lang="fr-FR" sz="1000" b="0" i="1" u="none" strike="noStrike">
                        <a:effectLst/>
                        <a:latin typeface="Arial"/>
                      </a:endParaRPr>
                    </a:p>
                  </a:txBody>
                  <a:tcPr marL="6974" marR="6974" marT="6974" marB="0" anchor="b"/>
                </a:tc>
                <a:extLst>
                  <a:ext uri="{0D108BD9-81ED-4DB2-BD59-A6C34878D82A}">
                    <a16:rowId xmlns="" xmlns:a16="http://schemas.microsoft.com/office/drawing/2014/main" val="10029"/>
                  </a:ext>
                </a:extLst>
              </a:tr>
              <a:tr h="156554">
                <a:tc>
                  <a:txBody>
                    <a:bodyPr/>
                    <a:lstStyle/>
                    <a:p>
                      <a:pPr algn="ctr" fontAlgn="b"/>
                      <a:r>
                        <a:rPr lang="fr-FR" sz="1000" u="none" strike="noStrike">
                          <a:effectLst/>
                        </a:rPr>
                        <a:t>31</a:t>
                      </a:r>
                      <a:endParaRPr lang="fr-FR" sz="1000" b="0" i="0" u="none" strike="noStrike">
                        <a:effectLst/>
                        <a:latin typeface="Arial"/>
                      </a:endParaRPr>
                    </a:p>
                  </a:txBody>
                  <a:tcPr marL="6974" marR="6974" marT="6974" marB="0" anchor="b"/>
                </a:tc>
                <a:tc>
                  <a:txBody>
                    <a:bodyPr/>
                    <a:lstStyle/>
                    <a:p>
                      <a:pPr algn="ctr" fontAlgn="b"/>
                      <a:r>
                        <a:rPr lang="fr-FR" sz="1000" u="none" strike="noStrike">
                          <a:effectLst/>
                        </a:rPr>
                        <a:t>1 064</a:t>
                      </a:r>
                      <a:endParaRPr lang="fr-FR" sz="1000" b="0" i="0" u="none" strike="noStrike">
                        <a:effectLst/>
                        <a:latin typeface="Arial"/>
                      </a:endParaRPr>
                    </a:p>
                  </a:txBody>
                  <a:tcPr marL="6974" marR="6974" marT="6974" marB="0" anchor="b"/>
                </a:tc>
                <a:tc>
                  <a:txBody>
                    <a:bodyPr/>
                    <a:lstStyle/>
                    <a:p>
                      <a:pPr algn="ctr" fontAlgn="b"/>
                      <a:r>
                        <a:rPr lang="fr-FR" sz="1000" u="none" strike="noStrike">
                          <a:effectLst/>
                        </a:rPr>
                        <a:t>-</a:t>
                      </a:r>
                      <a:endParaRPr lang="fr-FR" sz="1000" b="0" i="0" u="none" strike="noStrike">
                        <a:effectLst/>
                        <a:latin typeface="Arial"/>
                      </a:endParaRPr>
                    </a:p>
                  </a:txBody>
                  <a:tcPr marL="6974" marR="6974" marT="6974" marB="0" anchor="b"/>
                </a:tc>
                <a:tc>
                  <a:txBody>
                    <a:bodyPr/>
                    <a:lstStyle/>
                    <a:p>
                      <a:pPr algn="ctr" fontAlgn="b"/>
                      <a:r>
                        <a:rPr lang="fr-FR" sz="1000" u="none" strike="noStrike">
                          <a:effectLst/>
                        </a:rPr>
                        <a:t>1 086</a:t>
                      </a:r>
                      <a:endParaRPr lang="fr-FR" sz="1000" b="0" i="0" u="none" strike="noStrike">
                        <a:effectLst/>
                        <a:latin typeface="Arial"/>
                      </a:endParaRPr>
                    </a:p>
                  </a:txBody>
                  <a:tcPr marL="6974" marR="6974" marT="6974" marB="0" anchor="b"/>
                </a:tc>
                <a:tc>
                  <a:txBody>
                    <a:bodyPr/>
                    <a:lstStyle/>
                    <a:p>
                      <a:pPr algn="ctr" fontAlgn="b"/>
                      <a:r>
                        <a:rPr lang="fr-FR" sz="1000" u="none" strike="noStrike">
                          <a:effectLst/>
                        </a:rPr>
                        <a:t>22</a:t>
                      </a:r>
                      <a:endParaRPr lang="fr-FR" sz="1000" b="0" i="0" u="none" strike="noStrike">
                        <a:effectLst/>
                        <a:latin typeface="Arial"/>
                      </a:endParaRPr>
                    </a:p>
                  </a:txBody>
                  <a:tcPr marL="6974" marR="6974" marT="6974" marB="0" anchor="b"/>
                </a:tc>
                <a:tc>
                  <a:txBody>
                    <a:bodyPr/>
                    <a:lstStyle/>
                    <a:p>
                      <a:pPr algn="ctr" fontAlgn="b"/>
                      <a:r>
                        <a:rPr lang="fr-FR" sz="1000" u="none" strike="noStrike">
                          <a:effectLst/>
                        </a:rPr>
                        <a:t>70</a:t>
                      </a:r>
                      <a:endParaRPr lang="fr-FR" sz="1000" b="0" i="0" u="none" strike="noStrike">
                        <a:effectLst/>
                        <a:latin typeface="Arial"/>
                      </a:endParaRPr>
                    </a:p>
                  </a:txBody>
                  <a:tcPr marL="6974" marR="6974" marT="6974" marB="0" anchor="b"/>
                </a:tc>
                <a:tc>
                  <a:txBody>
                    <a:bodyPr/>
                    <a:lstStyle/>
                    <a:p>
                      <a:pPr algn="ctr" fontAlgn="b"/>
                      <a:r>
                        <a:rPr lang="fr-FR" sz="1000" u="none" strike="noStrike">
                          <a:effectLst/>
                        </a:rPr>
                        <a:t>88</a:t>
                      </a:r>
                      <a:endParaRPr lang="fr-FR" sz="1000" b="0" i="0" u="none" strike="noStrike">
                        <a:effectLst/>
                        <a:latin typeface="Arial"/>
                      </a:endParaRPr>
                    </a:p>
                  </a:txBody>
                  <a:tcPr marL="6974" marR="6974" marT="6974" marB="0" anchor="b"/>
                </a:tc>
                <a:tc>
                  <a:txBody>
                    <a:bodyPr/>
                    <a:lstStyle/>
                    <a:p>
                      <a:pPr algn="ctr" fontAlgn="b"/>
                      <a:r>
                        <a:rPr lang="fr-FR" sz="1000" u="none" strike="noStrike">
                          <a:effectLst/>
                        </a:rPr>
                        <a:t>61.7</a:t>
                      </a:r>
                      <a:endParaRPr lang="fr-FR" sz="1000" b="0" i="1" u="none" strike="noStrike">
                        <a:effectLst/>
                        <a:latin typeface="Arial"/>
                      </a:endParaRPr>
                    </a:p>
                  </a:txBody>
                  <a:tcPr marL="6974" marR="6974" marT="6974" marB="0" anchor="b"/>
                </a:tc>
                <a:tc>
                  <a:txBody>
                    <a:bodyPr/>
                    <a:lstStyle/>
                    <a:p>
                      <a:pPr algn="ctr" fontAlgn="b"/>
                      <a:r>
                        <a:rPr lang="fr-FR" sz="1000" u="none" strike="noStrike">
                          <a:effectLst/>
                        </a:rPr>
                        <a:t>8.4</a:t>
                      </a:r>
                      <a:endParaRPr lang="fr-FR" sz="1000" b="0" i="1" u="none" strike="noStrike">
                        <a:effectLst/>
                        <a:latin typeface="Arial"/>
                      </a:endParaRPr>
                    </a:p>
                  </a:txBody>
                  <a:tcPr marL="6974" marR="6974" marT="6974" marB="0" anchor="b"/>
                </a:tc>
                <a:tc>
                  <a:txBody>
                    <a:bodyPr/>
                    <a:lstStyle/>
                    <a:p>
                      <a:pPr algn="ctr" fontAlgn="b"/>
                      <a:r>
                        <a:rPr lang="fr-FR" sz="1000" u="none" strike="noStrike">
                          <a:effectLst/>
                        </a:rPr>
                        <a:t>2.8</a:t>
                      </a:r>
                      <a:endParaRPr lang="fr-FR" sz="1000" b="0" i="1" u="none" strike="noStrike">
                        <a:effectLst/>
                        <a:latin typeface="Arial"/>
                      </a:endParaRPr>
                    </a:p>
                  </a:txBody>
                  <a:tcPr marL="6974" marR="6974" marT="6974" marB="0" anchor="b"/>
                </a:tc>
                <a:tc>
                  <a:txBody>
                    <a:bodyPr/>
                    <a:lstStyle/>
                    <a:p>
                      <a:pPr algn="ctr" fontAlgn="b"/>
                      <a:r>
                        <a:rPr lang="fr-FR" sz="1000" u="none" strike="noStrike" dirty="0">
                          <a:effectLst/>
                        </a:rPr>
                        <a:t>0.4</a:t>
                      </a:r>
                      <a:endParaRPr lang="fr-FR" sz="1000" b="0" i="1" u="none" strike="noStrike" dirty="0">
                        <a:effectLst/>
                        <a:latin typeface="Arial"/>
                      </a:endParaRPr>
                    </a:p>
                  </a:txBody>
                  <a:tcPr marL="6974" marR="6974" marT="6974" marB="0" anchor="b"/>
                </a:tc>
                <a:extLst>
                  <a:ext uri="{0D108BD9-81ED-4DB2-BD59-A6C34878D82A}">
                    <a16:rowId xmlns="" xmlns:a16="http://schemas.microsoft.com/office/drawing/2014/main" val="10030"/>
                  </a:ext>
                </a:extLst>
              </a:tr>
              <a:tr h="156554">
                <a:tc>
                  <a:txBody>
                    <a:bodyPr/>
                    <a:lstStyle/>
                    <a:p>
                      <a:pPr algn="ctr" fontAlgn="b"/>
                      <a:r>
                        <a:rPr lang="fr-FR" sz="1000" u="none" strike="noStrike">
                          <a:effectLst/>
                        </a:rPr>
                        <a:t>32</a:t>
                      </a:r>
                      <a:endParaRPr lang="fr-FR" sz="1000" b="0" i="0" u="none" strike="noStrike">
                        <a:effectLst/>
                        <a:latin typeface="Arial"/>
                      </a:endParaRPr>
                    </a:p>
                  </a:txBody>
                  <a:tcPr marL="6974" marR="6974" marT="6974" marB="0" anchor="b"/>
                </a:tc>
                <a:tc>
                  <a:txBody>
                    <a:bodyPr/>
                    <a:lstStyle/>
                    <a:p>
                      <a:pPr algn="ctr" fontAlgn="b"/>
                      <a:r>
                        <a:rPr lang="fr-FR" sz="1000" u="none" strike="noStrike">
                          <a:effectLst/>
                        </a:rPr>
                        <a:t>1 086</a:t>
                      </a:r>
                      <a:endParaRPr lang="fr-FR" sz="1000" b="0" i="0" u="none" strike="noStrike">
                        <a:effectLst/>
                        <a:latin typeface="Arial"/>
                      </a:endParaRPr>
                    </a:p>
                  </a:txBody>
                  <a:tcPr marL="6974" marR="6974" marT="6974" marB="0" anchor="b"/>
                </a:tc>
                <a:tc>
                  <a:txBody>
                    <a:bodyPr/>
                    <a:lstStyle/>
                    <a:p>
                      <a:pPr algn="ctr" fontAlgn="b"/>
                      <a:r>
                        <a:rPr lang="fr-FR" sz="1000" u="none" strike="noStrike">
                          <a:effectLst/>
                        </a:rPr>
                        <a:t>-</a:t>
                      </a:r>
                      <a:endParaRPr lang="fr-FR" sz="1000" b="0" i="0" u="none" strike="noStrike">
                        <a:effectLst/>
                        <a:latin typeface="Arial"/>
                      </a:endParaRPr>
                    </a:p>
                  </a:txBody>
                  <a:tcPr marL="6974" marR="6974" marT="6974" marB="0" anchor="b"/>
                </a:tc>
                <a:tc>
                  <a:txBody>
                    <a:bodyPr/>
                    <a:lstStyle/>
                    <a:p>
                      <a:pPr algn="ctr" fontAlgn="b"/>
                      <a:r>
                        <a:rPr lang="fr-FR" sz="1000" u="none" strike="noStrike">
                          <a:effectLst/>
                        </a:rPr>
                        <a:t>1 102</a:t>
                      </a:r>
                      <a:endParaRPr lang="fr-FR" sz="1000" b="0" i="0" u="none" strike="noStrike">
                        <a:effectLst/>
                        <a:latin typeface="Arial"/>
                      </a:endParaRPr>
                    </a:p>
                  </a:txBody>
                  <a:tcPr marL="6974" marR="6974" marT="6974" marB="0" anchor="b"/>
                </a:tc>
                <a:tc>
                  <a:txBody>
                    <a:bodyPr/>
                    <a:lstStyle/>
                    <a:p>
                      <a:pPr algn="ctr" fontAlgn="b"/>
                      <a:r>
                        <a:rPr lang="fr-FR" sz="1000" u="none" strike="noStrike">
                          <a:effectLst/>
                        </a:rPr>
                        <a:t>16</a:t>
                      </a:r>
                      <a:endParaRPr lang="fr-FR" sz="1000" b="0" i="0" u="none" strike="noStrike">
                        <a:effectLst/>
                        <a:latin typeface="Arial"/>
                      </a:endParaRPr>
                    </a:p>
                  </a:txBody>
                  <a:tcPr marL="6974" marR="6974" marT="6974" marB="0" anchor="b"/>
                </a:tc>
                <a:tc>
                  <a:txBody>
                    <a:bodyPr/>
                    <a:lstStyle/>
                    <a:p>
                      <a:pPr algn="ctr" fontAlgn="b"/>
                      <a:r>
                        <a:rPr lang="fr-FR" sz="1000" u="none" strike="noStrike">
                          <a:effectLst/>
                        </a:rPr>
                        <a:t>17</a:t>
                      </a:r>
                      <a:endParaRPr lang="fr-FR" sz="1000" b="0" i="0" u="none" strike="noStrike">
                        <a:effectLst/>
                        <a:latin typeface="Arial"/>
                      </a:endParaRPr>
                    </a:p>
                  </a:txBody>
                  <a:tcPr marL="6974" marR="6974" marT="6974" marB="0" anchor="b"/>
                </a:tc>
                <a:tc>
                  <a:txBody>
                    <a:bodyPr/>
                    <a:lstStyle/>
                    <a:p>
                      <a:pPr algn="ctr" fontAlgn="b"/>
                      <a:r>
                        <a:rPr lang="fr-FR" sz="1000" u="none" strike="noStrike">
                          <a:effectLst/>
                        </a:rPr>
                        <a:t>50</a:t>
                      </a:r>
                      <a:endParaRPr lang="fr-FR" sz="1000" b="0" i="0" u="none" strike="noStrike">
                        <a:effectLst/>
                        <a:latin typeface="Arial"/>
                      </a:endParaRPr>
                    </a:p>
                  </a:txBody>
                  <a:tcPr marL="6974" marR="6974" marT="6974" marB="0" anchor="b"/>
                </a:tc>
                <a:tc>
                  <a:txBody>
                    <a:bodyPr/>
                    <a:lstStyle/>
                    <a:p>
                      <a:pPr algn="ctr" fontAlgn="b"/>
                      <a:r>
                        <a:rPr lang="fr-FR" sz="1000" u="none" strike="noStrike">
                          <a:effectLst/>
                        </a:rPr>
                        <a:t>8.7</a:t>
                      </a:r>
                      <a:endParaRPr lang="fr-FR" sz="1000" b="0" i="1" u="none" strike="noStrike">
                        <a:effectLst/>
                        <a:latin typeface="Arial"/>
                      </a:endParaRPr>
                    </a:p>
                  </a:txBody>
                  <a:tcPr marL="6974" marR="6974" marT="6974" marB="0" anchor="b"/>
                </a:tc>
                <a:tc>
                  <a:txBody>
                    <a:bodyPr/>
                    <a:lstStyle/>
                    <a:p>
                      <a:pPr algn="ctr" fontAlgn="b"/>
                      <a:r>
                        <a:rPr lang="fr-FR" sz="1000" u="none" strike="noStrike">
                          <a:effectLst/>
                        </a:rPr>
                        <a:t>8.7</a:t>
                      </a:r>
                      <a:endParaRPr lang="fr-FR" sz="1000" b="0" i="1" u="none" strike="noStrike">
                        <a:effectLst/>
                        <a:latin typeface="Arial"/>
                      </a:endParaRPr>
                    </a:p>
                  </a:txBody>
                  <a:tcPr marL="6974" marR="6974" marT="6974" marB="0" anchor="b"/>
                </a:tc>
                <a:tc>
                  <a:txBody>
                    <a:bodyPr/>
                    <a:lstStyle/>
                    <a:p>
                      <a:pPr algn="ctr" fontAlgn="b"/>
                      <a:r>
                        <a:rPr lang="fr-FR" sz="1000" u="none" strike="noStrike">
                          <a:effectLst/>
                        </a:rPr>
                        <a:t>0.5</a:t>
                      </a:r>
                      <a:endParaRPr lang="fr-FR" sz="1000" b="0" i="1" u="none" strike="noStrike">
                        <a:effectLst/>
                        <a:latin typeface="Arial"/>
                      </a:endParaRPr>
                    </a:p>
                  </a:txBody>
                  <a:tcPr marL="6974" marR="6974" marT="6974" marB="0" anchor="b"/>
                </a:tc>
                <a:tc>
                  <a:txBody>
                    <a:bodyPr/>
                    <a:lstStyle/>
                    <a:p>
                      <a:pPr algn="ctr" fontAlgn="b"/>
                      <a:r>
                        <a:rPr lang="fr-FR" sz="1000" u="none" strike="noStrike">
                          <a:effectLst/>
                        </a:rPr>
                        <a:t>0.5</a:t>
                      </a:r>
                      <a:endParaRPr lang="fr-FR" sz="1000" b="0" i="1" u="none" strike="noStrike">
                        <a:effectLst/>
                        <a:latin typeface="Arial"/>
                      </a:endParaRPr>
                    </a:p>
                  </a:txBody>
                  <a:tcPr marL="6974" marR="6974" marT="6974" marB="0" anchor="b"/>
                </a:tc>
                <a:extLst>
                  <a:ext uri="{0D108BD9-81ED-4DB2-BD59-A6C34878D82A}">
                    <a16:rowId xmlns="" xmlns:a16="http://schemas.microsoft.com/office/drawing/2014/main" val="10031"/>
                  </a:ext>
                </a:extLst>
              </a:tr>
              <a:tr h="156554">
                <a:tc>
                  <a:txBody>
                    <a:bodyPr/>
                    <a:lstStyle/>
                    <a:p>
                      <a:pPr algn="ctr" fontAlgn="b"/>
                      <a:r>
                        <a:rPr lang="fr-FR" sz="1000" u="none" strike="noStrike">
                          <a:effectLst/>
                        </a:rPr>
                        <a:t>33</a:t>
                      </a:r>
                      <a:endParaRPr lang="fr-FR" sz="1000" b="0" i="0" u="none" strike="noStrike">
                        <a:effectLst/>
                        <a:latin typeface="Arial"/>
                      </a:endParaRPr>
                    </a:p>
                  </a:txBody>
                  <a:tcPr marL="6974" marR="6974" marT="6974" marB="0" anchor="b"/>
                </a:tc>
                <a:tc>
                  <a:txBody>
                    <a:bodyPr/>
                    <a:lstStyle/>
                    <a:p>
                      <a:pPr algn="ctr" fontAlgn="b"/>
                      <a:r>
                        <a:rPr lang="fr-FR" sz="1000" u="none" strike="noStrike">
                          <a:effectLst/>
                        </a:rPr>
                        <a:t>1 102</a:t>
                      </a:r>
                      <a:endParaRPr lang="fr-FR" sz="1000" b="0" i="0" u="none" strike="noStrike">
                        <a:effectLst/>
                        <a:latin typeface="Arial"/>
                      </a:endParaRPr>
                    </a:p>
                  </a:txBody>
                  <a:tcPr marL="6974" marR="6974" marT="6974" marB="0" anchor="b"/>
                </a:tc>
                <a:tc>
                  <a:txBody>
                    <a:bodyPr/>
                    <a:lstStyle/>
                    <a:p>
                      <a:pPr algn="ctr" fontAlgn="b"/>
                      <a:r>
                        <a:rPr lang="fr-FR" sz="1000" u="none" strike="noStrike">
                          <a:effectLst/>
                        </a:rPr>
                        <a:t>-</a:t>
                      </a:r>
                      <a:endParaRPr lang="fr-FR" sz="1000" b="0" i="0" u="none" strike="noStrike">
                        <a:effectLst/>
                        <a:latin typeface="Arial"/>
                      </a:endParaRPr>
                    </a:p>
                  </a:txBody>
                  <a:tcPr marL="6974" marR="6974" marT="6974" marB="0" anchor="b"/>
                </a:tc>
                <a:tc>
                  <a:txBody>
                    <a:bodyPr/>
                    <a:lstStyle/>
                    <a:p>
                      <a:pPr algn="ctr" fontAlgn="b"/>
                      <a:r>
                        <a:rPr lang="fr-FR" sz="1000" u="none" strike="noStrike">
                          <a:effectLst/>
                        </a:rPr>
                        <a:t>1 114</a:t>
                      </a:r>
                      <a:endParaRPr lang="fr-FR" sz="1000" b="0" i="0" u="none" strike="noStrike">
                        <a:effectLst/>
                        <a:latin typeface="Arial"/>
                      </a:endParaRPr>
                    </a:p>
                  </a:txBody>
                  <a:tcPr marL="6974" marR="6974" marT="6974" marB="0" anchor="b"/>
                </a:tc>
                <a:tc>
                  <a:txBody>
                    <a:bodyPr/>
                    <a:lstStyle/>
                    <a:p>
                      <a:pPr algn="ctr" fontAlgn="b"/>
                      <a:r>
                        <a:rPr lang="fr-FR" sz="1000" u="none" strike="noStrike">
                          <a:effectLst/>
                        </a:rPr>
                        <a:t>12</a:t>
                      </a:r>
                      <a:endParaRPr lang="fr-FR" sz="1000" b="0" i="0" u="none" strike="noStrike">
                        <a:effectLst/>
                        <a:latin typeface="Arial"/>
                      </a:endParaRPr>
                    </a:p>
                  </a:txBody>
                  <a:tcPr marL="6974" marR="6974" marT="6974" marB="0" anchor="b"/>
                </a:tc>
                <a:tc>
                  <a:txBody>
                    <a:bodyPr/>
                    <a:lstStyle/>
                    <a:p>
                      <a:pPr algn="ctr" fontAlgn="b"/>
                      <a:r>
                        <a:rPr lang="fr-FR" sz="1000" u="none" strike="noStrike">
                          <a:effectLst/>
                        </a:rPr>
                        <a:t>22</a:t>
                      </a:r>
                      <a:endParaRPr lang="fr-FR" sz="1000" b="0" i="0" u="none" strike="noStrike">
                        <a:effectLst/>
                        <a:latin typeface="Arial"/>
                      </a:endParaRPr>
                    </a:p>
                  </a:txBody>
                  <a:tcPr marL="6974" marR="6974" marT="6974" marB="0" anchor="b"/>
                </a:tc>
                <a:tc>
                  <a:txBody>
                    <a:bodyPr/>
                    <a:lstStyle/>
                    <a:p>
                      <a:pPr algn="ctr" fontAlgn="b"/>
                      <a:r>
                        <a:rPr lang="fr-FR" sz="1000" u="none" strike="noStrike">
                          <a:effectLst/>
                        </a:rPr>
                        <a:t>55</a:t>
                      </a:r>
                      <a:endParaRPr lang="fr-FR" sz="1000" b="0" i="0" u="none" strike="noStrike">
                        <a:effectLst/>
                        <a:latin typeface="Arial"/>
                      </a:endParaRPr>
                    </a:p>
                  </a:txBody>
                  <a:tcPr marL="6974" marR="6974" marT="6974" marB="0" anchor="b"/>
                </a:tc>
                <a:tc>
                  <a:txBody>
                    <a:bodyPr/>
                    <a:lstStyle/>
                    <a:p>
                      <a:pPr algn="ctr" fontAlgn="b"/>
                      <a:r>
                        <a:rPr lang="fr-FR" sz="1000" u="none" strike="noStrike">
                          <a:effectLst/>
                        </a:rPr>
                        <a:t>12.0</a:t>
                      </a:r>
                      <a:endParaRPr lang="fr-FR" sz="1000" b="0" i="1" u="none" strike="noStrike">
                        <a:effectLst/>
                        <a:latin typeface="Arial"/>
                      </a:endParaRPr>
                    </a:p>
                  </a:txBody>
                  <a:tcPr marL="6974" marR="6974" marT="6974" marB="0" anchor="b"/>
                </a:tc>
                <a:tc>
                  <a:txBody>
                    <a:bodyPr/>
                    <a:lstStyle/>
                    <a:p>
                      <a:pPr algn="ctr" fontAlgn="b"/>
                      <a:r>
                        <a:rPr lang="fr-FR" sz="1000" u="none" strike="noStrike">
                          <a:effectLst/>
                        </a:rPr>
                        <a:t>9.8</a:t>
                      </a:r>
                      <a:endParaRPr lang="fr-FR" sz="1000" b="0" i="1" u="none" strike="noStrike">
                        <a:effectLst/>
                        <a:latin typeface="Arial"/>
                      </a:endParaRPr>
                    </a:p>
                  </a:txBody>
                  <a:tcPr marL="6974" marR="6974" marT="6974" marB="0" anchor="b"/>
                </a:tc>
                <a:tc>
                  <a:txBody>
                    <a:bodyPr/>
                    <a:lstStyle/>
                    <a:p>
                      <a:pPr algn="ctr" fontAlgn="b"/>
                      <a:r>
                        <a:rPr lang="fr-FR" sz="1000" u="none" strike="noStrike">
                          <a:effectLst/>
                        </a:rPr>
                        <a:t>1.0</a:t>
                      </a:r>
                      <a:endParaRPr lang="fr-FR" sz="1000" b="0" i="1" u="none" strike="noStrike">
                        <a:effectLst/>
                        <a:latin typeface="Arial"/>
                      </a:endParaRPr>
                    </a:p>
                  </a:txBody>
                  <a:tcPr marL="6974" marR="6974" marT="6974" marB="0" anchor="b"/>
                </a:tc>
                <a:tc>
                  <a:txBody>
                    <a:bodyPr/>
                    <a:lstStyle/>
                    <a:p>
                      <a:pPr algn="ctr" fontAlgn="b"/>
                      <a:r>
                        <a:rPr lang="fr-FR" sz="1000" u="none" strike="noStrike" dirty="0">
                          <a:effectLst/>
                        </a:rPr>
                        <a:t>0.8</a:t>
                      </a:r>
                      <a:endParaRPr lang="fr-FR" sz="1000" b="0" i="1" u="none" strike="noStrike" dirty="0">
                        <a:effectLst/>
                        <a:latin typeface="Arial"/>
                      </a:endParaRPr>
                    </a:p>
                  </a:txBody>
                  <a:tcPr marL="6974" marR="6974" marT="6974" marB="0" anchor="b"/>
                </a:tc>
                <a:extLst>
                  <a:ext uri="{0D108BD9-81ED-4DB2-BD59-A6C34878D82A}">
                    <a16:rowId xmlns="" xmlns:a16="http://schemas.microsoft.com/office/drawing/2014/main" val="10032"/>
                  </a:ext>
                </a:extLst>
              </a:tr>
              <a:tr h="156554">
                <a:tc>
                  <a:txBody>
                    <a:bodyPr/>
                    <a:lstStyle/>
                    <a:p>
                      <a:pPr algn="ctr" fontAlgn="b"/>
                      <a:r>
                        <a:rPr lang="fr-FR" sz="1000" u="none" strike="noStrike">
                          <a:effectLst/>
                        </a:rPr>
                        <a:t>34</a:t>
                      </a:r>
                      <a:endParaRPr lang="fr-FR" sz="1000" b="0" i="0" u="none" strike="noStrike">
                        <a:effectLst/>
                        <a:latin typeface="Arial"/>
                      </a:endParaRPr>
                    </a:p>
                  </a:txBody>
                  <a:tcPr marL="6974" marR="6974" marT="6974" marB="0" anchor="b"/>
                </a:tc>
                <a:tc>
                  <a:txBody>
                    <a:bodyPr/>
                    <a:lstStyle/>
                    <a:p>
                      <a:pPr algn="ctr" fontAlgn="b"/>
                      <a:r>
                        <a:rPr lang="fr-FR" sz="1000" u="none" strike="noStrike">
                          <a:effectLst/>
                        </a:rPr>
                        <a:t>1 114</a:t>
                      </a:r>
                      <a:endParaRPr lang="fr-FR" sz="1000" b="0" i="0" u="none" strike="noStrike">
                        <a:effectLst/>
                        <a:latin typeface="Arial"/>
                      </a:endParaRPr>
                    </a:p>
                  </a:txBody>
                  <a:tcPr marL="6974" marR="6974" marT="6974" marB="0" anchor="b"/>
                </a:tc>
                <a:tc>
                  <a:txBody>
                    <a:bodyPr/>
                    <a:lstStyle/>
                    <a:p>
                      <a:pPr algn="ctr" fontAlgn="b"/>
                      <a:r>
                        <a:rPr lang="fr-FR" sz="1000" u="none" strike="noStrike">
                          <a:effectLst/>
                        </a:rPr>
                        <a:t>-</a:t>
                      </a:r>
                      <a:endParaRPr lang="fr-FR" sz="1000" b="0" i="0" u="none" strike="noStrike">
                        <a:effectLst/>
                        <a:latin typeface="Arial"/>
                      </a:endParaRPr>
                    </a:p>
                  </a:txBody>
                  <a:tcPr marL="6974" marR="6974" marT="6974" marB="0" anchor="b"/>
                </a:tc>
                <a:tc>
                  <a:txBody>
                    <a:bodyPr/>
                    <a:lstStyle/>
                    <a:p>
                      <a:pPr algn="ctr" fontAlgn="b"/>
                      <a:r>
                        <a:rPr lang="fr-FR" sz="1000" u="none" strike="noStrike">
                          <a:effectLst/>
                        </a:rPr>
                        <a:t>1 140</a:t>
                      </a:r>
                      <a:endParaRPr lang="fr-FR" sz="1000" b="0" i="0" u="none" strike="noStrike">
                        <a:effectLst/>
                        <a:latin typeface="Arial"/>
                      </a:endParaRPr>
                    </a:p>
                  </a:txBody>
                  <a:tcPr marL="6974" marR="6974" marT="6974" marB="0" anchor="b"/>
                </a:tc>
                <a:tc>
                  <a:txBody>
                    <a:bodyPr/>
                    <a:lstStyle/>
                    <a:p>
                      <a:pPr algn="ctr" fontAlgn="b"/>
                      <a:r>
                        <a:rPr lang="fr-FR" sz="1000" u="none" strike="noStrike">
                          <a:effectLst/>
                        </a:rPr>
                        <a:t>26</a:t>
                      </a:r>
                      <a:endParaRPr lang="fr-FR" sz="1000" b="0" i="0" u="none" strike="noStrike">
                        <a:effectLst/>
                        <a:latin typeface="Arial"/>
                      </a:endParaRPr>
                    </a:p>
                  </a:txBody>
                  <a:tcPr marL="6974" marR="6974" marT="6974" marB="0" anchor="b"/>
                </a:tc>
                <a:tc>
                  <a:txBody>
                    <a:bodyPr/>
                    <a:lstStyle/>
                    <a:p>
                      <a:pPr algn="ctr" fontAlgn="b"/>
                      <a:r>
                        <a:rPr lang="fr-FR" sz="1000" u="none" strike="noStrike">
                          <a:effectLst/>
                        </a:rPr>
                        <a:t>36</a:t>
                      </a:r>
                      <a:endParaRPr lang="fr-FR" sz="1000" b="0" i="0" u="none" strike="noStrike">
                        <a:effectLst/>
                        <a:latin typeface="Arial"/>
                      </a:endParaRPr>
                    </a:p>
                  </a:txBody>
                  <a:tcPr marL="6974" marR="6974" marT="6974" marB="0" anchor="b"/>
                </a:tc>
                <a:tc>
                  <a:txBody>
                    <a:bodyPr/>
                    <a:lstStyle/>
                    <a:p>
                      <a:pPr algn="ctr" fontAlgn="b"/>
                      <a:r>
                        <a:rPr lang="fr-FR" sz="1000" u="none" strike="noStrike">
                          <a:effectLst/>
                        </a:rPr>
                        <a:t>40</a:t>
                      </a:r>
                      <a:endParaRPr lang="fr-FR" sz="1000" b="0" i="0" u="none" strike="noStrike">
                        <a:effectLst/>
                        <a:latin typeface="Arial"/>
                      </a:endParaRPr>
                    </a:p>
                  </a:txBody>
                  <a:tcPr marL="6974" marR="6974" marT="6974" marB="0" anchor="b"/>
                </a:tc>
                <a:tc>
                  <a:txBody>
                    <a:bodyPr/>
                    <a:lstStyle/>
                    <a:p>
                      <a:pPr algn="ctr" fontAlgn="b"/>
                      <a:r>
                        <a:rPr lang="fr-FR" sz="1000" u="none" strike="noStrike">
                          <a:effectLst/>
                        </a:rPr>
                        <a:t>14.3</a:t>
                      </a:r>
                      <a:endParaRPr lang="fr-FR" sz="1000" b="0" i="1" u="none" strike="noStrike">
                        <a:effectLst/>
                        <a:latin typeface="Arial"/>
                      </a:endParaRPr>
                    </a:p>
                  </a:txBody>
                  <a:tcPr marL="6974" marR="6974" marT="6974" marB="0" anchor="b"/>
                </a:tc>
                <a:tc>
                  <a:txBody>
                    <a:bodyPr/>
                    <a:lstStyle/>
                    <a:p>
                      <a:pPr algn="ctr" fontAlgn="b"/>
                      <a:r>
                        <a:rPr lang="fr-FR" sz="1000" u="none" strike="noStrike">
                          <a:effectLst/>
                        </a:rPr>
                        <a:t>21.5</a:t>
                      </a:r>
                      <a:endParaRPr lang="fr-FR" sz="1000" b="0" i="1" u="none" strike="noStrike">
                        <a:effectLst/>
                        <a:latin typeface="Arial"/>
                      </a:endParaRPr>
                    </a:p>
                  </a:txBody>
                  <a:tcPr marL="6974" marR="6974" marT="6974" marB="0" anchor="b"/>
                </a:tc>
                <a:tc>
                  <a:txBody>
                    <a:bodyPr/>
                    <a:lstStyle/>
                    <a:p>
                      <a:pPr algn="ctr" fontAlgn="b"/>
                      <a:r>
                        <a:rPr lang="fr-FR" sz="1000" u="none" strike="noStrike">
                          <a:effectLst/>
                        </a:rPr>
                        <a:t>0.6</a:t>
                      </a:r>
                      <a:endParaRPr lang="fr-FR" sz="1000" b="0" i="1" u="none" strike="noStrike">
                        <a:effectLst/>
                        <a:latin typeface="Arial"/>
                      </a:endParaRPr>
                    </a:p>
                  </a:txBody>
                  <a:tcPr marL="6974" marR="6974" marT="6974" marB="0" anchor="b"/>
                </a:tc>
                <a:tc>
                  <a:txBody>
                    <a:bodyPr/>
                    <a:lstStyle/>
                    <a:p>
                      <a:pPr algn="ctr" fontAlgn="b"/>
                      <a:r>
                        <a:rPr lang="fr-FR" sz="1000" u="none" strike="noStrike" dirty="0">
                          <a:effectLst/>
                        </a:rPr>
                        <a:t>0.8</a:t>
                      </a:r>
                      <a:endParaRPr lang="fr-FR" sz="1000" b="0" i="1" u="none" strike="noStrike" dirty="0">
                        <a:effectLst/>
                        <a:latin typeface="Arial"/>
                      </a:endParaRPr>
                    </a:p>
                  </a:txBody>
                  <a:tcPr marL="6974" marR="6974" marT="6974" marB="0" anchor="b"/>
                </a:tc>
                <a:extLst>
                  <a:ext uri="{0D108BD9-81ED-4DB2-BD59-A6C34878D82A}">
                    <a16:rowId xmlns="" xmlns:a16="http://schemas.microsoft.com/office/drawing/2014/main" val="10033"/>
                  </a:ext>
                </a:extLst>
              </a:tr>
              <a:tr h="165762">
                <a:tc>
                  <a:txBody>
                    <a:bodyPr/>
                    <a:lstStyle/>
                    <a:p>
                      <a:pPr algn="ctr" fontAlgn="b"/>
                      <a:r>
                        <a:rPr lang="fr-FR" sz="1000" u="none" strike="noStrike">
                          <a:effectLst/>
                        </a:rPr>
                        <a:t>35</a:t>
                      </a:r>
                      <a:endParaRPr lang="fr-FR" sz="1000" b="0" i="0" u="none" strike="noStrike">
                        <a:effectLst/>
                        <a:latin typeface="Arial"/>
                      </a:endParaRPr>
                    </a:p>
                  </a:txBody>
                  <a:tcPr marL="6974" marR="6974" marT="6974" marB="0" anchor="b"/>
                </a:tc>
                <a:tc>
                  <a:txBody>
                    <a:bodyPr/>
                    <a:lstStyle/>
                    <a:p>
                      <a:pPr algn="ctr" fontAlgn="b"/>
                      <a:r>
                        <a:rPr lang="fr-FR" sz="1000" u="none" strike="noStrike">
                          <a:effectLst/>
                        </a:rPr>
                        <a:t>1 140</a:t>
                      </a:r>
                      <a:endParaRPr lang="fr-FR" sz="1000" b="0" i="0" u="none" strike="noStrike">
                        <a:effectLst/>
                        <a:latin typeface="Arial"/>
                      </a:endParaRPr>
                    </a:p>
                  </a:txBody>
                  <a:tcPr marL="6974" marR="6974" marT="6974" marB="0" anchor="b"/>
                </a:tc>
                <a:tc>
                  <a:txBody>
                    <a:bodyPr/>
                    <a:lstStyle/>
                    <a:p>
                      <a:pPr algn="ctr" fontAlgn="b"/>
                      <a:r>
                        <a:rPr lang="fr-FR" sz="1000" u="none" strike="noStrike">
                          <a:effectLst/>
                        </a:rPr>
                        <a:t>-</a:t>
                      </a:r>
                      <a:endParaRPr lang="fr-FR" sz="1000" b="0" i="0" u="none" strike="noStrike">
                        <a:effectLst/>
                        <a:latin typeface="Arial"/>
                      </a:endParaRPr>
                    </a:p>
                  </a:txBody>
                  <a:tcPr marL="6974" marR="6974" marT="6974" marB="0" anchor="b"/>
                </a:tc>
                <a:tc>
                  <a:txBody>
                    <a:bodyPr/>
                    <a:lstStyle/>
                    <a:p>
                      <a:pPr algn="ctr" fontAlgn="b"/>
                      <a:r>
                        <a:rPr lang="fr-FR" sz="1000" u="none" strike="noStrike">
                          <a:effectLst/>
                        </a:rPr>
                        <a:t>1 190</a:t>
                      </a:r>
                      <a:endParaRPr lang="fr-FR" sz="1000" b="0" i="0" u="none" strike="noStrike">
                        <a:effectLst/>
                        <a:latin typeface="Arial"/>
                      </a:endParaRPr>
                    </a:p>
                  </a:txBody>
                  <a:tcPr marL="6974" marR="6974" marT="6974" marB="0" anchor="b"/>
                </a:tc>
                <a:tc>
                  <a:txBody>
                    <a:bodyPr/>
                    <a:lstStyle/>
                    <a:p>
                      <a:pPr algn="ctr" fontAlgn="b"/>
                      <a:r>
                        <a:rPr lang="fr-FR" sz="1000" u="none" strike="noStrike">
                          <a:effectLst/>
                        </a:rPr>
                        <a:t>50</a:t>
                      </a:r>
                      <a:endParaRPr lang="fr-FR" sz="1000" b="0" i="0" u="none" strike="noStrike">
                        <a:effectLst/>
                        <a:latin typeface="Arial"/>
                      </a:endParaRPr>
                    </a:p>
                  </a:txBody>
                  <a:tcPr marL="6974" marR="6974" marT="6974" marB="0" anchor="b"/>
                </a:tc>
                <a:tc>
                  <a:txBody>
                    <a:bodyPr/>
                    <a:lstStyle/>
                    <a:p>
                      <a:pPr algn="ctr" fontAlgn="b"/>
                      <a:r>
                        <a:rPr lang="fr-FR" sz="1000" u="none" strike="noStrike">
                          <a:effectLst/>
                        </a:rPr>
                        <a:t>61</a:t>
                      </a:r>
                      <a:endParaRPr lang="fr-FR" sz="1000" b="0" i="0" u="none" strike="noStrike">
                        <a:effectLst/>
                        <a:latin typeface="Arial"/>
                      </a:endParaRPr>
                    </a:p>
                  </a:txBody>
                  <a:tcPr marL="6974" marR="6974" marT="6974" marB="0" anchor="b"/>
                </a:tc>
                <a:tc>
                  <a:txBody>
                    <a:bodyPr/>
                    <a:lstStyle/>
                    <a:p>
                      <a:pPr algn="ctr" fontAlgn="b"/>
                      <a:r>
                        <a:rPr lang="fr-FR" sz="1000" u="none" strike="noStrike">
                          <a:effectLst/>
                        </a:rPr>
                        <a:t>84</a:t>
                      </a:r>
                      <a:endParaRPr lang="fr-FR" sz="1000" b="0" i="0" u="none" strike="noStrike">
                        <a:effectLst/>
                        <a:latin typeface="Arial"/>
                      </a:endParaRPr>
                    </a:p>
                  </a:txBody>
                  <a:tcPr marL="6974" marR="6974" marT="6974" marB="0" anchor="b"/>
                </a:tc>
                <a:tc>
                  <a:txBody>
                    <a:bodyPr/>
                    <a:lstStyle/>
                    <a:p>
                      <a:pPr algn="ctr" fontAlgn="b"/>
                      <a:r>
                        <a:rPr lang="fr-FR" sz="1000" u="none" strike="noStrike">
                          <a:effectLst/>
                        </a:rPr>
                        <a:t>50.9</a:t>
                      </a:r>
                      <a:endParaRPr lang="fr-FR" sz="1000" b="0" i="1" u="none" strike="noStrike">
                        <a:effectLst/>
                        <a:latin typeface="Arial"/>
                      </a:endParaRPr>
                    </a:p>
                  </a:txBody>
                  <a:tcPr marL="6974" marR="6974" marT="6974" marB="0" anchor="b"/>
                </a:tc>
                <a:tc>
                  <a:txBody>
                    <a:bodyPr/>
                    <a:lstStyle/>
                    <a:p>
                      <a:pPr algn="ctr" fontAlgn="b"/>
                      <a:r>
                        <a:rPr lang="fr-FR" sz="1000" u="none" strike="noStrike">
                          <a:effectLst/>
                        </a:rPr>
                        <a:t>9.7</a:t>
                      </a:r>
                      <a:endParaRPr lang="fr-FR" sz="1000" b="0" i="1" u="none" strike="noStrike">
                        <a:effectLst/>
                        <a:latin typeface="Arial"/>
                      </a:endParaRPr>
                    </a:p>
                  </a:txBody>
                  <a:tcPr marL="6974" marR="6974" marT="6974" marB="0" anchor="b"/>
                </a:tc>
                <a:tc>
                  <a:txBody>
                    <a:bodyPr/>
                    <a:lstStyle/>
                    <a:p>
                      <a:pPr algn="ctr" fontAlgn="b"/>
                      <a:r>
                        <a:rPr lang="fr-FR" sz="1000" u="none" strike="noStrike">
                          <a:effectLst/>
                        </a:rPr>
                        <a:t>1.0</a:t>
                      </a:r>
                      <a:endParaRPr lang="fr-FR" sz="1000" b="0" i="1" u="none" strike="noStrike">
                        <a:effectLst/>
                        <a:latin typeface="Arial"/>
                      </a:endParaRPr>
                    </a:p>
                  </a:txBody>
                  <a:tcPr marL="6974" marR="6974" marT="6974" marB="0" anchor="b"/>
                </a:tc>
                <a:tc>
                  <a:txBody>
                    <a:bodyPr/>
                    <a:lstStyle/>
                    <a:p>
                      <a:pPr algn="ctr" fontAlgn="b"/>
                      <a:r>
                        <a:rPr lang="fr-FR" sz="1000" u="none" strike="noStrike" dirty="0">
                          <a:effectLst/>
                        </a:rPr>
                        <a:t>0.2</a:t>
                      </a:r>
                      <a:endParaRPr lang="fr-FR" sz="1000" b="0" i="1" u="none" strike="noStrike" dirty="0">
                        <a:effectLst/>
                        <a:latin typeface="Arial"/>
                      </a:endParaRPr>
                    </a:p>
                  </a:txBody>
                  <a:tcPr marL="6974" marR="6974" marT="6974" marB="0" anchor="b"/>
                </a:tc>
                <a:extLst>
                  <a:ext uri="{0D108BD9-81ED-4DB2-BD59-A6C34878D82A}">
                    <a16:rowId xmlns="" xmlns:a16="http://schemas.microsoft.com/office/drawing/2014/main" val="10034"/>
                  </a:ext>
                </a:extLst>
              </a:tr>
            </a:tbl>
          </a:graphicData>
        </a:graphic>
      </p:graphicFrame>
    </p:spTree>
    <p:extLst>
      <p:ext uri="{BB962C8B-B14F-4D97-AF65-F5344CB8AC3E}">
        <p14:creationId xmlns:p14="http://schemas.microsoft.com/office/powerpoint/2010/main" val="3391447414"/>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J:\SE2021_2022_2017\Seance_Golfe_Gascogne\flux_correction.pn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95536" y="174774"/>
            <a:ext cx="4104456" cy="63428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7915583"/>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e 7"/>
          <p:cNvGrpSpPr/>
          <p:nvPr/>
        </p:nvGrpSpPr>
        <p:grpSpPr>
          <a:xfrm>
            <a:off x="755576" y="320733"/>
            <a:ext cx="7706684" cy="5988587"/>
            <a:chOff x="1315715" y="755997"/>
            <a:chExt cx="6672262" cy="5184775"/>
          </a:xfrm>
        </p:grpSpPr>
        <p:pic>
          <p:nvPicPr>
            <p:cNvPr id="2" name="Picture 7" descr="StratiContinentale"/>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315715" y="755997"/>
              <a:ext cx="3511550" cy="5184775"/>
            </a:xfrm>
            <a:prstGeom prst="rect">
              <a:avLst/>
            </a:prstGeom>
            <a:noFill/>
          </p:spPr>
        </p:pic>
        <p:pic>
          <p:nvPicPr>
            <p:cNvPr id="3" name="Picture 8" descr="carte_europeA"/>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932040" y="3576984"/>
              <a:ext cx="3055937" cy="2263775"/>
            </a:xfrm>
            <a:prstGeom prst="rect">
              <a:avLst/>
            </a:prstGeom>
            <a:noFill/>
          </p:spPr>
        </p:pic>
        <p:pic>
          <p:nvPicPr>
            <p:cNvPr id="4" name="Picture 9" descr="carte_europeB"/>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932040" y="1229072"/>
              <a:ext cx="3055937" cy="2263775"/>
            </a:xfrm>
            <a:prstGeom prst="rect">
              <a:avLst/>
            </a:prstGeom>
            <a:noFill/>
          </p:spPr>
        </p:pic>
        <p:sp>
          <p:nvSpPr>
            <p:cNvPr id="5" name="Rectangle 10"/>
            <p:cNvSpPr>
              <a:spLocks noChangeArrowheads="1"/>
            </p:cNvSpPr>
            <p:nvPr/>
          </p:nvSpPr>
          <p:spPr bwMode="auto">
            <a:xfrm>
              <a:off x="4922515" y="1310034"/>
              <a:ext cx="2873375" cy="2182813"/>
            </a:xfrm>
            <a:prstGeom prst="rect">
              <a:avLst/>
            </a:prstGeom>
            <a:noFill/>
            <a:ln w="12700">
              <a:solidFill>
                <a:schemeClr val="tx1"/>
              </a:solidFill>
              <a:miter lim="800000"/>
              <a:headEnd/>
              <a:tailEnd/>
            </a:ln>
            <a:effectLst/>
          </p:spPr>
          <p:txBody>
            <a:bodyPr wrap="none" anchor="ctr"/>
            <a:lstStyle/>
            <a:p>
              <a:endParaRPr lang="fr-FR"/>
            </a:p>
          </p:txBody>
        </p:sp>
        <p:sp>
          <p:nvSpPr>
            <p:cNvPr id="6" name="Rectangle 11"/>
            <p:cNvSpPr>
              <a:spLocks noChangeArrowheads="1"/>
            </p:cNvSpPr>
            <p:nvPr/>
          </p:nvSpPr>
          <p:spPr bwMode="auto">
            <a:xfrm>
              <a:off x="4922515" y="3653184"/>
              <a:ext cx="2873375" cy="2182813"/>
            </a:xfrm>
            <a:prstGeom prst="rect">
              <a:avLst/>
            </a:prstGeom>
            <a:noFill/>
            <a:ln w="12700">
              <a:solidFill>
                <a:schemeClr val="tx1"/>
              </a:solidFill>
              <a:miter lim="800000"/>
              <a:headEnd/>
              <a:tailEnd/>
            </a:ln>
            <a:effectLst/>
          </p:spPr>
          <p:txBody>
            <a:bodyPr wrap="none" anchor="ctr"/>
            <a:lstStyle/>
            <a:p>
              <a:endParaRPr lang="fr-FR"/>
            </a:p>
          </p:txBody>
        </p:sp>
        <p:sp>
          <p:nvSpPr>
            <p:cNvPr id="7" name="Freeform 20"/>
            <p:cNvSpPr>
              <a:spLocks/>
            </p:cNvSpPr>
            <p:nvPr/>
          </p:nvSpPr>
          <p:spPr bwMode="auto">
            <a:xfrm>
              <a:off x="2412677" y="3183284"/>
              <a:ext cx="5383213" cy="390525"/>
            </a:xfrm>
            <a:custGeom>
              <a:avLst/>
              <a:gdLst/>
              <a:ahLst/>
              <a:cxnLst>
                <a:cxn ang="0">
                  <a:pos x="3391" y="246"/>
                </a:cxn>
                <a:cxn ang="0">
                  <a:pos x="1531" y="246"/>
                </a:cxn>
                <a:cxn ang="0">
                  <a:pos x="1380" y="0"/>
                </a:cxn>
                <a:cxn ang="0">
                  <a:pos x="0" y="0"/>
                </a:cxn>
              </a:cxnLst>
              <a:rect l="0" t="0" r="r" b="b"/>
              <a:pathLst>
                <a:path w="3391" h="246">
                  <a:moveTo>
                    <a:pt x="3391" y="246"/>
                  </a:moveTo>
                  <a:lnTo>
                    <a:pt x="1531" y="246"/>
                  </a:lnTo>
                  <a:lnTo>
                    <a:pt x="1380" y="0"/>
                  </a:lnTo>
                  <a:lnTo>
                    <a:pt x="0" y="0"/>
                  </a:lnTo>
                </a:path>
              </a:pathLst>
            </a:custGeom>
            <a:noFill/>
            <a:ln w="88900">
              <a:solidFill>
                <a:srgbClr val="FF0000"/>
              </a:solidFill>
              <a:round/>
              <a:headEnd/>
              <a:tailEnd/>
            </a:ln>
            <a:effectLst/>
          </p:spPr>
          <p:txBody>
            <a:bodyPr/>
            <a:lstStyle/>
            <a:p>
              <a:endParaRPr lang="fr-FR"/>
            </a:p>
          </p:txBody>
        </p:sp>
      </p:grpSp>
    </p:spTree>
    <p:extLst>
      <p:ext uri="{BB962C8B-B14F-4D97-AF65-F5344CB8AC3E}">
        <p14:creationId xmlns:p14="http://schemas.microsoft.com/office/powerpoint/2010/main" val="2198612932"/>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rotWithShape="1">
          <a:blip r:embed="rId2" cstate="print">
            <a:extLst>
              <a:ext uri="{28A0092B-C50C-407E-A947-70E740481C1C}">
                <a14:useLocalDpi xmlns:a14="http://schemas.microsoft.com/office/drawing/2010/main" val="0"/>
              </a:ext>
            </a:extLst>
          </a:blip>
          <a:srcRect l="4870" t="6329" r="4870" b="5117"/>
          <a:stretch/>
        </p:blipFill>
        <p:spPr>
          <a:xfrm>
            <a:off x="35496" y="44624"/>
            <a:ext cx="8208912" cy="6513592"/>
          </a:xfrm>
          <a:prstGeom prst="rect">
            <a:avLst/>
          </a:prstGeom>
        </p:spPr>
      </p:pic>
      <p:sp>
        <p:nvSpPr>
          <p:cNvPr id="3" name="Rectangle 2"/>
          <p:cNvSpPr/>
          <p:nvPr/>
        </p:nvSpPr>
        <p:spPr>
          <a:xfrm>
            <a:off x="5724128" y="6525344"/>
            <a:ext cx="2775696" cy="246221"/>
          </a:xfrm>
          <a:prstGeom prst="rect">
            <a:avLst/>
          </a:prstGeom>
        </p:spPr>
        <p:txBody>
          <a:bodyPr wrap="square">
            <a:spAutoFit/>
          </a:bodyPr>
          <a:lstStyle/>
          <a:p>
            <a:r>
              <a:rPr lang="en-US" sz="1000" dirty="0">
                <a:solidFill>
                  <a:srgbClr val="3A1B0B"/>
                </a:solidFill>
                <a:latin typeface="OpenDyslexic" panose="00000500000000000000" pitchFamily="50" charset="0"/>
              </a:rPr>
              <a:t>http://www.emodnet.eu/bathymetry</a:t>
            </a:r>
            <a:endParaRPr lang="en-US" sz="1000" dirty="0">
              <a:solidFill>
                <a:srgbClr val="3A1B0B"/>
              </a:solidFill>
              <a:effectLst/>
              <a:latin typeface="OpenDyslexic" panose="00000500000000000000" pitchFamily="50" charset="0"/>
            </a:endParaRPr>
          </a:p>
        </p:txBody>
      </p:sp>
    </p:spTree>
    <p:extLst>
      <p:ext uri="{BB962C8B-B14F-4D97-AF65-F5344CB8AC3E}">
        <p14:creationId xmlns:p14="http://schemas.microsoft.com/office/powerpoint/2010/main" val="381677584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36047" y="347209"/>
            <a:ext cx="7795620" cy="6111460"/>
          </a:xfrm>
          <a:prstGeom prst="rect">
            <a:avLst/>
          </a:prstGeom>
        </p:spPr>
      </p:pic>
      <p:sp>
        <p:nvSpPr>
          <p:cNvPr id="3081" name="Text Box 9"/>
          <p:cNvSpPr txBox="1">
            <a:spLocks noChangeArrowheads="1"/>
          </p:cNvSpPr>
          <p:nvPr/>
        </p:nvSpPr>
        <p:spPr bwMode="auto">
          <a:xfrm rot="1800000">
            <a:off x="3221092" y="2205037"/>
            <a:ext cx="250666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FR" sz="2000" dirty="0">
                <a:latin typeface="Comic Sans MS" pitchFamily="66" charset="0"/>
              </a:rPr>
              <a:t>Marge Armoricaine</a:t>
            </a:r>
          </a:p>
        </p:txBody>
      </p:sp>
      <p:sp>
        <p:nvSpPr>
          <p:cNvPr id="3082" name="Text Box 10"/>
          <p:cNvSpPr txBox="1">
            <a:spLocks noChangeArrowheads="1"/>
          </p:cNvSpPr>
          <p:nvPr/>
        </p:nvSpPr>
        <p:spPr bwMode="auto">
          <a:xfrm>
            <a:off x="2122521" y="5317026"/>
            <a:ext cx="271303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FR" sz="2000" dirty="0">
                <a:latin typeface="Comic Sans MS" pitchFamily="66" charset="0"/>
              </a:rPr>
              <a:t>Marge nord-ibérique</a:t>
            </a:r>
          </a:p>
        </p:txBody>
      </p:sp>
      <p:sp>
        <p:nvSpPr>
          <p:cNvPr id="3092" name="Text Box 20"/>
          <p:cNvSpPr txBox="1">
            <a:spLocks noChangeArrowheads="1"/>
          </p:cNvSpPr>
          <p:nvPr/>
        </p:nvSpPr>
        <p:spPr bwMode="auto">
          <a:xfrm rot="3720000">
            <a:off x="5247887" y="4061072"/>
            <a:ext cx="21844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FR" sz="2000" dirty="0">
                <a:latin typeface="Comic Sans MS" pitchFamily="66" charset="0"/>
              </a:rPr>
              <a:t>Marge Aquitaine</a:t>
            </a:r>
          </a:p>
        </p:txBody>
      </p:sp>
      <p:sp>
        <p:nvSpPr>
          <p:cNvPr id="3093" name="Text Box 21"/>
          <p:cNvSpPr txBox="1">
            <a:spLocks noChangeArrowheads="1"/>
          </p:cNvSpPr>
          <p:nvPr/>
        </p:nvSpPr>
        <p:spPr bwMode="auto">
          <a:xfrm rot="1500000">
            <a:off x="910348" y="885112"/>
            <a:ext cx="202088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FR" sz="2000" dirty="0">
                <a:latin typeface="Comic Sans MS" pitchFamily="66" charset="0"/>
              </a:rPr>
              <a:t>Marge Celtique</a:t>
            </a:r>
          </a:p>
        </p:txBody>
      </p:sp>
      <p:sp>
        <p:nvSpPr>
          <p:cNvPr id="8" name="Text Box 7"/>
          <p:cNvSpPr txBox="1">
            <a:spLocks noChangeArrowheads="1"/>
          </p:cNvSpPr>
          <p:nvPr/>
        </p:nvSpPr>
        <p:spPr bwMode="auto">
          <a:xfrm>
            <a:off x="0" y="-27384"/>
            <a:ext cx="9144000" cy="332656"/>
          </a:xfrm>
          <a:prstGeom prst="rect">
            <a:avLst/>
          </a:prstGeom>
          <a:gradFill rotWithShape="0">
            <a:gsLst>
              <a:gs pos="78000">
                <a:srgbClr val="443A31"/>
              </a:gs>
              <a:gs pos="100000">
                <a:srgbClr val="009DE0"/>
              </a:gs>
            </a:gsLst>
            <a:lin ang="0" scaled="1"/>
          </a:gradFill>
          <a:ln w="9525">
            <a:noFill/>
            <a:miter lim="800000"/>
            <a:headEnd/>
            <a:tailEnd/>
          </a:ln>
          <a:effectLst/>
        </p:spPr>
        <p:txBody>
          <a:bodyPr wrap="none" anchor="ctr"/>
          <a:lstStyle/>
          <a:p>
            <a:pPr defTabSz="787400">
              <a:spcBef>
                <a:spcPct val="50000"/>
              </a:spcBef>
              <a:tabLst>
                <a:tab pos="8380413" algn="l"/>
                <a:tab pos="8482013" algn="l"/>
              </a:tabLst>
              <a:defRPr/>
            </a:pPr>
            <a:r>
              <a:rPr lang="fr-FR" sz="1600" dirty="0">
                <a:solidFill>
                  <a:schemeClr val="bg1"/>
                </a:solidFill>
                <a:latin typeface="OpenDyslexic" pitchFamily="50" charset="0"/>
              </a:rPr>
              <a:t>Physiographie du golfe de Gascogne</a:t>
            </a:r>
            <a:r>
              <a:rPr lang="fr-FR" sz="800" dirty="0">
                <a:solidFill>
                  <a:schemeClr val="bg1"/>
                </a:solidFill>
              </a:rPr>
              <a:t>	 </a:t>
            </a:r>
            <a:endParaRPr lang="fr-FR" sz="800" dirty="0">
              <a:solidFill>
                <a:srgbClr val="331910"/>
              </a:solidFill>
              <a:latin typeface="Arial Black" panose="020B0A04020102020204" pitchFamily="34" charset="0"/>
            </a:endParaRPr>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DEF3110.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67544" y="116632"/>
            <a:ext cx="8544949" cy="6408712"/>
          </a:xfrm>
          <a:prstGeom prst="rect">
            <a:avLst/>
          </a:prstGeom>
        </p:spPr>
      </p:pic>
    </p:spTree>
    <p:extLst>
      <p:ext uri="{BB962C8B-B14F-4D97-AF65-F5344CB8AC3E}">
        <p14:creationId xmlns:p14="http://schemas.microsoft.com/office/powerpoint/2010/main" val="4248950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33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Image 22"/>
          <p:cNvPicPr>
            <a:picLocks noChangeAspect="1"/>
          </p:cNvPicPr>
          <p:nvPr/>
        </p:nvPicPr>
        <p:blipFill>
          <a:blip r:embed="rId2"/>
          <a:stretch>
            <a:fillRect/>
          </a:stretch>
        </p:blipFill>
        <p:spPr>
          <a:xfrm>
            <a:off x="2123728" y="476672"/>
            <a:ext cx="5245410" cy="4112195"/>
          </a:xfrm>
          <a:prstGeom prst="rect">
            <a:avLst/>
          </a:prstGeom>
        </p:spPr>
      </p:pic>
      <p:grpSp>
        <p:nvGrpSpPr>
          <p:cNvPr id="22561" name="Group 33"/>
          <p:cNvGrpSpPr>
            <a:grpSpLocks/>
          </p:cNvGrpSpPr>
          <p:nvPr/>
        </p:nvGrpSpPr>
        <p:grpSpPr bwMode="auto">
          <a:xfrm>
            <a:off x="0" y="765176"/>
            <a:ext cx="9677400" cy="6264275"/>
            <a:chOff x="0" y="374"/>
            <a:chExt cx="6096" cy="3946"/>
          </a:xfrm>
        </p:grpSpPr>
        <p:pic>
          <p:nvPicPr>
            <p:cNvPr id="22560" name="Picture 3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2952"/>
              <a:ext cx="6096" cy="1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540" name="Line 12"/>
            <p:cNvSpPr>
              <a:spLocks noChangeShapeType="1"/>
            </p:cNvSpPr>
            <p:nvPr/>
          </p:nvSpPr>
          <p:spPr bwMode="auto">
            <a:xfrm flipH="1">
              <a:off x="1320" y="374"/>
              <a:ext cx="562" cy="1160"/>
            </a:xfrm>
            <a:prstGeom prst="line">
              <a:avLst/>
            </a:prstGeom>
            <a:noFill/>
            <a:ln w="28575">
              <a:solidFill>
                <a:srgbClr val="000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grpSp>
      <p:grpSp>
        <p:nvGrpSpPr>
          <p:cNvPr id="22562" name="Group 34"/>
          <p:cNvGrpSpPr>
            <a:grpSpLocks/>
          </p:cNvGrpSpPr>
          <p:nvPr/>
        </p:nvGrpSpPr>
        <p:grpSpPr bwMode="auto">
          <a:xfrm>
            <a:off x="0" y="1597025"/>
            <a:ext cx="9677400" cy="5432425"/>
            <a:chOff x="0" y="898"/>
            <a:chExt cx="6096" cy="3422"/>
          </a:xfrm>
        </p:grpSpPr>
        <p:sp>
          <p:nvSpPr>
            <p:cNvPr id="22539" name="Line 11"/>
            <p:cNvSpPr>
              <a:spLocks noChangeShapeType="1"/>
            </p:cNvSpPr>
            <p:nvPr/>
          </p:nvSpPr>
          <p:spPr bwMode="auto">
            <a:xfrm flipH="1">
              <a:off x="2190" y="898"/>
              <a:ext cx="981" cy="848"/>
            </a:xfrm>
            <a:prstGeom prst="line">
              <a:avLst/>
            </a:prstGeom>
            <a:noFill/>
            <a:ln w="28575">
              <a:solidFill>
                <a:srgbClr val="CC99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pic>
          <p:nvPicPr>
            <p:cNvPr id="22559" name="Picture 31"/>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2952"/>
              <a:ext cx="6096" cy="1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22563" name="Group 35"/>
          <p:cNvGrpSpPr>
            <a:grpSpLocks/>
          </p:cNvGrpSpPr>
          <p:nvPr/>
        </p:nvGrpSpPr>
        <p:grpSpPr bwMode="auto">
          <a:xfrm>
            <a:off x="0" y="3352800"/>
            <a:ext cx="9677400" cy="3748088"/>
            <a:chOff x="0" y="1959"/>
            <a:chExt cx="6096" cy="2361"/>
          </a:xfrm>
        </p:grpSpPr>
        <p:sp>
          <p:nvSpPr>
            <p:cNvPr id="22538" name="Line 10"/>
            <p:cNvSpPr>
              <a:spLocks noChangeShapeType="1"/>
            </p:cNvSpPr>
            <p:nvPr/>
          </p:nvSpPr>
          <p:spPr bwMode="auto">
            <a:xfrm flipH="1">
              <a:off x="2953" y="1959"/>
              <a:ext cx="1125" cy="319"/>
            </a:xfrm>
            <a:prstGeom prst="line">
              <a:avLst/>
            </a:prstGeom>
            <a:noFill/>
            <a:ln w="28575">
              <a:solidFill>
                <a:srgbClr val="3399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pic>
          <p:nvPicPr>
            <p:cNvPr id="22556" name="Picture 28"/>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0" y="2952"/>
              <a:ext cx="6096" cy="1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22564" name="Group 36"/>
          <p:cNvGrpSpPr>
            <a:grpSpLocks/>
          </p:cNvGrpSpPr>
          <p:nvPr/>
        </p:nvGrpSpPr>
        <p:grpSpPr bwMode="auto">
          <a:xfrm>
            <a:off x="0" y="3562300"/>
            <a:ext cx="9677400" cy="3467100"/>
            <a:chOff x="0" y="2136"/>
            <a:chExt cx="6096" cy="2184"/>
          </a:xfrm>
        </p:grpSpPr>
        <p:sp>
          <p:nvSpPr>
            <p:cNvPr id="22537" name="Line 9"/>
            <p:cNvSpPr>
              <a:spLocks noChangeShapeType="1"/>
            </p:cNvSpPr>
            <p:nvPr/>
          </p:nvSpPr>
          <p:spPr bwMode="auto">
            <a:xfrm flipV="1">
              <a:off x="2590" y="2136"/>
              <a:ext cx="0" cy="566"/>
            </a:xfrm>
            <a:prstGeom prst="line">
              <a:avLst/>
            </a:prstGeom>
            <a:noFill/>
            <a:ln w="28575">
              <a:solidFill>
                <a:srgbClr val="FF66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pic>
          <p:nvPicPr>
            <p:cNvPr id="22557" name="Picture 29"/>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0" y="2952"/>
              <a:ext cx="6096" cy="1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22565" name="Text Box 37"/>
          <p:cNvSpPr txBox="1">
            <a:spLocks noChangeArrowheads="1"/>
          </p:cNvSpPr>
          <p:nvPr/>
        </p:nvSpPr>
        <p:spPr bwMode="auto">
          <a:xfrm>
            <a:off x="4402138" y="6796608"/>
            <a:ext cx="126365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FR" sz="1400" b="0" i="1" dirty="0">
                <a:latin typeface="Constantia" pitchFamily="18" charset="0"/>
              </a:rPr>
              <a:t>Distance (km)</a:t>
            </a:r>
          </a:p>
        </p:txBody>
      </p:sp>
      <p:sp>
        <p:nvSpPr>
          <p:cNvPr id="22566" name="Text Box 38"/>
          <p:cNvSpPr txBox="1">
            <a:spLocks noChangeArrowheads="1"/>
          </p:cNvSpPr>
          <p:nvPr/>
        </p:nvSpPr>
        <p:spPr bwMode="auto">
          <a:xfrm rot="16200000">
            <a:off x="-577057" y="5759971"/>
            <a:ext cx="1350963"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FR" sz="1400" b="0" i="1">
                <a:latin typeface="Constantia" pitchFamily="18" charset="0"/>
              </a:rPr>
              <a:t>Profondeur (m)</a:t>
            </a:r>
          </a:p>
        </p:txBody>
      </p:sp>
      <p:grpSp>
        <p:nvGrpSpPr>
          <p:cNvPr id="3" name="Groupe 2"/>
          <p:cNvGrpSpPr/>
          <p:nvPr/>
        </p:nvGrpSpPr>
        <p:grpSpPr>
          <a:xfrm>
            <a:off x="3258899" y="1790376"/>
            <a:ext cx="1345261" cy="2200508"/>
            <a:chOff x="2910033" y="2016181"/>
            <a:chExt cx="1345261" cy="2200508"/>
          </a:xfrm>
        </p:grpSpPr>
        <p:sp>
          <p:nvSpPr>
            <p:cNvPr id="2" name="ZoneTexte 1"/>
            <p:cNvSpPr txBox="1"/>
            <p:nvPr/>
          </p:nvSpPr>
          <p:spPr>
            <a:xfrm>
              <a:off x="3247182" y="2016181"/>
              <a:ext cx="1008112" cy="369332"/>
            </a:xfrm>
            <a:prstGeom prst="rect">
              <a:avLst/>
            </a:prstGeom>
            <a:noFill/>
          </p:spPr>
          <p:txBody>
            <a:bodyPr wrap="square" rtlCol="0">
              <a:spAutoFit/>
            </a:bodyPr>
            <a:lstStyle/>
            <a:p>
              <a:r>
                <a:rPr lang="fr-FR" dirty="0">
                  <a:solidFill>
                    <a:schemeClr val="bg1"/>
                  </a:solidFill>
                </a:rPr>
                <a:t>5° - 6°</a:t>
              </a:r>
            </a:p>
          </p:txBody>
        </p:sp>
        <p:sp>
          <p:nvSpPr>
            <p:cNvPr id="21" name="ZoneTexte 20"/>
            <p:cNvSpPr txBox="1"/>
            <p:nvPr/>
          </p:nvSpPr>
          <p:spPr>
            <a:xfrm>
              <a:off x="2910033" y="3847357"/>
              <a:ext cx="1201592" cy="369332"/>
            </a:xfrm>
            <a:prstGeom prst="rect">
              <a:avLst/>
            </a:prstGeom>
            <a:noFill/>
          </p:spPr>
          <p:txBody>
            <a:bodyPr wrap="square" rtlCol="0">
              <a:spAutoFit/>
            </a:bodyPr>
            <a:lstStyle/>
            <a:p>
              <a:r>
                <a:rPr lang="fr-FR" dirty="0">
                  <a:solidFill>
                    <a:schemeClr val="bg1"/>
                  </a:solidFill>
                </a:rPr>
                <a:t>10° - 12°</a:t>
              </a:r>
            </a:p>
          </p:txBody>
        </p:sp>
      </p:grpSp>
      <p:sp>
        <p:nvSpPr>
          <p:cNvPr id="22" name="Text Box 7"/>
          <p:cNvSpPr txBox="1">
            <a:spLocks noChangeArrowheads="1"/>
          </p:cNvSpPr>
          <p:nvPr/>
        </p:nvSpPr>
        <p:spPr bwMode="auto">
          <a:xfrm>
            <a:off x="0" y="-27384"/>
            <a:ext cx="9144000" cy="332656"/>
          </a:xfrm>
          <a:prstGeom prst="rect">
            <a:avLst/>
          </a:prstGeom>
          <a:gradFill rotWithShape="0">
            <a:gsLst>
              <a:gs pos="78000">
                <a:srgbClr val="443A31"/>
              </a:gs>
              <a:gs pos="100000">
                <a:srgbClr val="009DE0"/>
              </a:gs>
            </a:gsLst>
            <a:lin ang="0" scaled="1"/>
          </a:gradFill>
          <a:ln w="9525">
            <a:noFill/>
            <a:miter lim="800000"/>
            <a:headEnd/>
            <a:tailEnd/>
          </a:ln>
          <a:effectLst/>
        </p:spPr>
        <p:txBody>
          <a:bodyPr wrap="none" anchor="ctr"/>
          <a:lstStyle/>
          <a:p>
            <a:pPr defTabSz="787400">
              <a:spcBef>
                <a:spcPct val="50000"/>
              </a:spcBef>
              <a:tabLst>
                <a:tab pos="8380413" algn="l"/>
                <a:tab pos="8482013" algn="l"/>
              </a:tabLst>
              <a:defRPr/>
            </a:pPr>
            <a:r>
              <a:rPr lang="fr-FR" sz="1600" dirty="0">
                <a:solidFill>
                  <a:schemeClr val="bg1"/>
                </a:solidFill>
                <a:latin typeface="OpenDyslexic" pitchFamily="50" charset="0"/>
              </a:rPr>
              <a:t>Physiographie du golfe de Gascogne</a:t>
            </a:r>
            <a:r>
              <a:rPr lang="fr-FR" sz="800" dirty="0">
                <a:solidFill>
                  <a:schemeClr val="bg1"/>
                </a:solidFill>
              </a:rPr>
              <a:t>	 </a:t>
            </a:r>
            <a:endParaRPr lang="fr-FR" sz="800" dirty="0">
              <a:solidFill>
                <a:srgbClr val="331910"/>
              </a:solidFill>
              <a:latin typeface="Arial Black" panose="020B0A040201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256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256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2563"/>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2256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Modèle par défaut">
  <a:themeElements>
    <a:clrScheme name="Modèle par défau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Modèle par défau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fr-FR" sz="1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fr-FR" sz="1800" b="1" i="0" u="none" strike="noStrike" cap="none" normalizeH="0" baseline="0" smtClean="0">
            <a:ln>
              <a:noFill/>
            </a:ln>
            <a:solidFill>
              <a:schemeClr val="tx1"/>
            </a:solidFill>
            <a:effectLst/>
            <a:latin typeface="Arial" charset="0"/>
          </a:defRPr>
        </a:defPPr>
      </a:lstStyle>
    </a:lnDef>
  </a:objectDefaults>
  <a:extraClrSchemeLst>
    <a:extraClrScheme>
      <a:clrScheme name="Modèle par défau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Modèle par défaut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Modèle par défaut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Modèle par défaut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Modèle par défau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Modèle par défaut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Modèle par défau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Modèle par défaut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Modèle par défaut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Modèle par défaut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Modèle par défaut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Modèle par défaut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hème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4413</TotalTime>
  <Words>2374</Words>
  <Application>Microsoft Office PowerPoint</Application>
  <PresentationFormat>Affichage à l'écran (4:3)</PresentationFormat>
  <Paragraphs>1273</Paragraphs>
  <Slides>80</Slides>
  <Notes>3</Notes>
  <HiddenSlides>0</HiddenSlides>
  <MMClips>5</MMClips>
  <ScaleCrop>false</ScaleCrop>
  <HeadingPairs>
    <vt:vector size="6" baseType="variant">
      <vt:variant>
        <vt:lpstr>Polices utilisées</vt:lpstr>
      </vt:variant>
      <vt:variant>
        <vt:i4>8</vt:i4>
      </vt:variant>
      <vt:variant>
        <vt:lpstr>Thème</vt:lpstr>
      </vt:variant>
      <vt:variant>
        <vt:i4>1</vt:i4>
      </vt:variant>
      <vt:variant>
        <vt:lpstr>Titres des diapositives</vt:lpstr>
      </vt:variant>
      <vt:variant>
        <vt:i4>80</vt:i4>
      </vt:variant>
    </vt:vector>
  </HeadingPairs>
  <TitlesOfParts>
    <vt:vector size="89" baseType="lpstr">
      <vt:lpstr>Arial</vt:lpstr>
      <vt:lpstr>Arial Black</vt:lpstr>
      <vt:lpstr>Comic Sans MS</vt:lpstr>
      <vt:lpstr>Constantia</vt:lpstr>
      <vt:lpstr>OpenDyslexic</vt:lpstr>
      <vt:lpstr>Symbol</vt:lpstr>
      <vt:lpstr>Times New Roman</vt:lpstr>
      <vt:lpstr>Wingdings</vt:lpstr>
      <vt:lpstr>Modèle par défaut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epoc</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Diapositive 1</dc:title>
  <dc:creator>escalier</dc:creator>
  <cp:lastModifiedBy>Sébastien Zaragosi</cp:lastModifiedBy>
  <cp:revision>147</cp:revision>
  <dcterms:created xsi:type="dcterms:W3CDTF">2004-12-15T10:24:09Z</dcterms:created>
  <dcterms:modified xsi:type="dcterms:W3CDTF">2019-01-24T16:15:13Z</dcterms:modified>
</cp:coreProperties>
</file>