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0"/>
  </p:handoutMasterIdLst>
  <p:sldIdLst>
    <p:sldId id="259" r:id="rId2"/>
    <p:sldId id="421" r:id="rId3"/>
    <p:sldId id="319" r:id="rId4"/>
    <p:sldId id="321" r:id="rId5"/>
    <p:sldId id="320" r:id="rId6"/>
    <p:sldId id="437" r:id="rId7"/>
    <p:sldId id="323" r:id="rId8"/>
    <p:sldId id="322" r:id="rId9"/>
    <p:sldId id="324" r:id="rId10"/>
    <p:sldId id="440" r:id="rId11"/>
    <p:sldId id="328" r:id="rId12"/>
    <p:sldId id="439" r:id="rId13"/>
    <p:sldId id="326" r:id="rId14"/>
    <p:sldId id="327" r:id="rId15"/>
    <p:sldId id="427" r:id="rId16"/>
    <p:sldId id="331" r:id="rId17"/>
    <p:sldId id="441" r:id="rId18"/>
    <p:sldId id="336" r:id="rId19"/>
    <p:sldId id="335" r:id="rId20"/>
    <p:sldId id="430" r:id="rId21"/>
    <p:sldId id="428" r:id="rId22"/>
    <p:sldId id="438" r:id="rId23"/>
    <p:sldId id="333" r:id="rId24"/>
    <p:sldId id="429" r:id="rId25"/>
    <p:sldId id="431" r:id="rId26"/>
    <p:sldId id="442" r:id="rId27"/>
    <p:sldId id="338" r:id="rId28"/>
    <p:sldId id="426" r:id="rId29"/>
    <p:sldId id="337" r:id="rId30"/>
    <p:sldId id="339" r:id="rId31"/>
    <p:sldId id="361" r:id="rId32"/>
    <p:sldId id="443" r:id="rId33"/>
    <p:sldId id="340" r:id="rId34"/>
    <p:sldId id="330" r:id="rId35"/>
    <p:sldId id="348" r:id="rId36"/>
    <p:sldId id="344" r:id="rId37"/>
    <p:sldId id="346" r:id="rId38"/>
    <p:sldId id="366" r:id="rId39"/>
    <p:sldId id="345" r:id="rId40"/>
    <p:sldId id="347" r:id="rId41"/>
    <p:sldId id="365" r:id="rId42"/>
    <p:sldId id="364" r:id="rId43"/>
    <p:sldId id="363" r:id="rId44"/>
    <p:sldId id="359" r:id="rId45"/>
    <p:sldId id="351" r:id="rId46"/>
    <p:sldId id="342" r:id="rId47"/>
    <p:sldId id="343" r:id="rId48"/>
    <p:sldId id="341" r:id="rId49"/>
    <p:sldId id="433" r:id="rId50"/>
    <p:sldId id="434" r:id="rId51"/>
    <p:sldId id="436" r:id="rId52"/>
    <p:sldId id="352" r:id="rId53"/>
    <p:sldId id="358" r:id="rId54"/>
    <p:sldId id="367" r:id="rId55"/>
    <p:sldId id="432" r:id="rId56"/>
    <p:sldId id="355" r:id="rId57"/>
    <p:sldId id="368" r:id="rId58"/>
    <p:sldId id="353" r:id="rId59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3A30"/>
    <a:srgbClr val="009DE0"/>
    <a:srgbClr val="FF3300"/>
    <a:srgbClr val="40FE26"/>
    <a:srgbClr val="FFFF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horzBarState="maximized">
    <p:restoredLeft sz="15620" autoAdjust="0"/>
    <p:restoredTop sz="94660" autoAdjust="0"/>
  </p:normalViewPr>
  <p:slideViewPr>
    <p:cSldViewPr>
      <p:cViewPr varScale="1">
        <p:scale>
          <a:sx n="115" d="100"/>
          <a:sy n="115" d="100"/>
        </p:scale>
        <p:origin x="-876" y="-96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2.xml"/><Relationship Id="rId7" Type="http://schemas.openxmlformats.org/officeDocument/2006/relationships/slide" Target="slides/slide33.xml"/><Relationship Id="rId2" Type="http://schemas.openxmlformats.org/officeDocument/2006/relationships/slide" Target="slides/slide10.xml"/><Relationship Id="rId1" Type="http://schemas.openxmlformats.org/officeDocument/2006/relationships/slide" Target="slides/slide3.xml"/><Relationship Id="rId6" Type="http://schemas.openxmlformats.org/officeDocument/2006/relationships/slide" Target="slides/slide32.xml"/><Relationship Id="rId5" Type="http://schemas.openxmlformats.org/officeDocument/2006/relationships/slide" Target="slides/slide26.xml"/><Relationship Id="rId4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45" tIns="47723" rIns="95445" bIns="47723" numCol="1" anchor="t" anchorCtr="0" compatLnSpc="1">
            <a:prstTxWarp prst="textNoShape">
              <a:avLst/>
            </a:prstTxWarp>
          </a:bodyPr>
          <a:lstStyle>
            <a:lvl1pPr defTabSz="954088">
              <a:defRPr sz="13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45" tIns="47723" rIns="95445" bIns="47723" numCol="1" anchor="t" anchorCtr="0" compatLnSpc="1">
            <a:prstTxWarp prst="textNoShape">
              <a:avLst/>
            </a:prstTxWarp>
          </a:bodyPr>
          <a:lstStyle>
            <a:lvl1pPr algn="r" defTabSz="954088">
              <a:defRPr sz="13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45" tIns="47723" rIns="95445" bIns="47723" numCol="1" anchor="b" anchorCtr="0" compatLnSpc="1">
            <a:prstTxWarp prst="textNoShape">
              <a:avLst/>
            </a:prstTxWarp>
          </a:bodyPr>
          <a:lstStyle>
            <a:lvl1pPr defTabSz="954088">
              <a:defRPr sz="13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45" tIns="47723" rIns="95445" bIns="47723" numCol="1" anchor="b" anchorCtr="0" compatLnSpc="1">
            <a:prstTxWarp prst="textNoShape">
              <a:avLst/>
            </a:prstTxWarp>
          </a:bodyPr>
          <a:lstStyle>
            <a:lvl1pPr algn="r" defTabSz="954088">
              <a:defRPr sz="1300" smtClean="0"/>
            </a:lvl1pPr>
          </a:lstStyle>
          <a:p>
            <a:pPr>
              <a:defRPr/>
            </a:pPr>
            <a:fld id="{DA290AFA-1184-4A17-995C-AE1FD077524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2347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90607" y="6404607"/>
            <a:ext cx="466094" cy="466094"/>
          </a:xfrm>
          <a:prstGeom prst="rect">
            <a:avLst/>
          </a:prstGeom>
        </p:spPr>
      </p:pic>
      <p:sp>
        <p:nvSpPr>
          <p:cNvPr id="9" name="Espace réservé du numéro de diapositive 5"/>
          <p:cNvSpPr txBox="1">
            <a:spLocks/>
          </p:cNvSpPr>
          <p:nvPr userDrawn="1"/>
        </p:nvSpPr>
        <p:spPr>
          <a:xfrm>
            <a:off x="35496" y="6580584"/>
            <a:ext cx="457200" cy="304800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9DE0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CE37727-CC04-7A46-938D-2CCFF056F773}" type="slidenum">
              <a:rPr lang="fr-FR" sz="1000" smtClean="0">
                <a:solidFill>
                  <a:srgbClr val="009DE0"/>
                </a:solidFill>
                <a:latin typeface="OpenDyslexic" pitchFamily="50" charset="0"/>
              </a:rPr>
              <a:pPr/>
              <a:t>‹N°›</a:t>
            </a:fld>
            <a:endParaRPr lang="fr-FR" sz="1000" dirty="0">
              <a:solidFill>
                <a:srgbClr val="009DE0"/>
              </a:solidFill>
              <a:latin typeface="OpenDyslexic" pitchFamily="50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523081" y="6609873"/>
            <a:ext cx="25010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0" dirty="0" smtClean="0">
                <a:solidFill>
                  <a:srgbClr val="009DE0"/>
                </a:solidFill>
                <a:latin typeface="OpenDyslexic" pitchFamily="50" charset="0"/>
              </a:rPr>
              <a:t>S1TE4W01 - Géologie structurale</a:t>
            </a:r>
            <a:endParaRPr lang="fr-FR" sz="1000" b="0" dirty="0">
              <a:solidFill>
                <a:srgbClr val="009DE0"/>
              </a:solidFill>
              <a:latin typeface="OpenDyslexic" pitchFamily="5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075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9233"/>
            <a:ext cx="9622977" cy="721723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99592" y="476672"/>
            <a:ext cx="7344816" cy="112832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436096" y="5402462"/>
            <a:ext cx="3635896" cy="11228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61864" y="5229200"/>
            <a:ext cx="3816424" cy="136815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7504" y="5229200"/>
            <a:ext cx="4114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>
                <a:solidFill>
                  <a:srgbClr val="443A31"/>
                </a:solidFill>
                <a:latin typeface="OpenDyslexic" pitchFamily="50" charset="0"/>
                <a:cs typeface="Arial" panose="020B0604020202020204" pitchFamily="34" charset="0"/>
              </a:rPr>
              <a:t>Sébastien </a:t>
            </a:r>
            <a:r>
              <a:rPr lang="fr-FR" sz="2000" b="1" dirty="0" err="1">
                <a:solidFill>
                  <a:srgbClr val="443A31"/>
                </a:solidFill>
                <a:latin typeface="OpenDyslexic" pitchFamily="50" charset="0"/>
                <a:cs typeface="Arial" panose="020B0604020202020204" pitchFamily="34" charset="0"/>
              </a:rPr>
              <a:t>Zaragosi</a:t>
            </a:r>
            <a:endParaRPr lang="fr-FR" sz="2000" b="1" dirty="0">
              <a:solidFill>
                <a:srgbClr val="443A31"/>
              </a:solidFill>
              <a:latin typeface="OpenDyslexic" pitchFamily="50" charset="0"/>
              <a:cs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fr-FR" sz="2000" b="1" dirty="0">
                <a:solidFill>
                  <a:srgbClr val="443A31"/>
                </a:solidFill>
                <a:latin typeface="OpenDyslexic" pitchFamily="50" charset="0"/>
                <a:cs typeface="Arial" panose="020B0604020202020204" pitchFamily="34" charset="0"/>
              </a:rPr>
              <a:t>Université </a:t>
            </a:r>
            <a:r>
              <a:rPr lang="fr-FR" sz="2000" b="1" dirty="0" smtClean="0">
                <a:solidFill>
                  <a:srgbClr val="443A31"/>
                </a:solidFill>
                <a:latin typeface="OpenDyslexic" pitchFamily="50" charset="0"/>
                <a:cs typeface="Arial" panose="020B0604020202020204" pitchFamily="34" charset="0"/>
              </a:rPr>
              <a:t>de Bordeaux</a:t>
            </a:r>
            <a:endParaRPr lang="fr-FR" sz="2000" b="1" dirty="0">
              <a:solidFill>
                <a:srgbClr val="443A31"/>
              </a:solidFill>
              <a:latin typeface="OpenDyslexic" pitchFamily="50" charset="0"/>
              <a:cs typeface="Arial" panose="020B0604020202020204" pitchFamily="34" charset="0"/>
            </a:endParaRPr>
          </a:p>
          <a:p>
            <a:pPr lvl="0" algn="ctr">
              <a:spcBef>
                <a:spcPct val="50000"/>
              </a:spcBef>
            </a:pPr>
            <a:r>
              <a:rPr lang="fr-FR" sz="2000" b="1" dirty="0">
                <a:solidFill>
                  <a:srgbClr val="443A31"/>
                </a:solidFill>
                <a:latin typeface="OpenDyslexic" pitchFamily="50" charset="0"/>
                <a:cs typeface="Arial" panose="020B0604020202020204" pitchFamily="34" charset="0"/>
              </a:rPr>
              <a:t>http</a:t>
            </a:r>
            <a:r>
              <a:rPr lang="fr-FR" sz="2000" b="1" dirty="0" smtClean="0">
                <a:solidFill>
                  <a:srgbClr val="443A31"/>
                </a:solidFill>
                <a:latin typeface="OpenDyslexic" pitchFamily="50" charset="0"/>
                <a:cs typeface="Arial" panose="020B0604020202020204" pitchFamily="34" charset="0"/>
              </a:rPr>
              <a:t>://www.zaragosi.fr</a:t>
            </a:r>
            <a:endParaRPr lang="fr-FR" sz="2000" b="1" dirty="0">
              <a:latin typeface="OpenDyslexic" pitchFamily="50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39552" y="428471"/>
            <a:ext cx="82089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rgbClr val="443A31"/>
                </a:solidFill>
                <a:latin typeface="OpenDyslexic" pitchFamily="50" charset="0"/>
              </a:rPr>
              <a:t>Les déformations :</a:t>
            </a:r>
          </a:p>
          <a:p>
            <a:pPr algn="ctr"/>
            <a:r>
              <a:rPr lang="fr-FR" sz="3600" b="1" dirty="0" smtClean="0">
                <a:solidFill>
                  <a:srgbClr val="443A31"/>
                </a:solidFill>
                <a:latin typeface="OpenDyslexic" pitchFamily="50" charset="0"/>
              </a:rPr>
              <a:t>La tectonique cassante</a:t>
            </a:r>
            <a:endParaRPr lang="fr-FR" sz="3600" b="1" dirty="0">
              <a:solidFill>
                <a:srgbClr val="443A31"/>
              </a:solidFill>
              <a:latin typeface="OpenDyslexic" pitchFamily="50" charset="0"/>
            </a:endParaRPr>
          </a:p>
        </p:txBody>
      </p:sp>
      <p:pic>
        <p:nvPicPr>
          <p:cNvPr id="12" name="Picture 3" descr="C:\Users\seb\Desktop\LogoUniversiteBordeau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373216"/>
            <a:ext cx="3460105" cy="107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482138" y="1263535"/>
            <a:ext cx="3167149" cy="19119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0" y="685800"/>
            <a:ext cx="91440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49263"/>
            <a:r>
              <a:rPr lang="fr-FR" sz="1200" b="1" i="1" dirty="0">
                <a:latin typeface="OpenDyslexic" pitchFamily="50" charset="0"/>
                <a:cs typeface="Times New Roman" pitchFamily="18" charset="0"/>
              </a:rPr>
              <a:t>COURS N°2 La Tectonique Cassante</a:t>
            </a:r>
          </a:p>
          <a:p>
            <a:pPr indent="449263"/>
            <a:endParaRPr lang="fr-FR" sz="1200" dirty="0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I – Modes de fracturation et relation avec les contraintes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II – Les différents types de fractures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A – Joints et diaclases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B – Les fentes d’extension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C – Les joints </a:t>
            </a:r>
            <a:r>
              <a:rPr lang="fr-FR" sz="1200" i="1" dirty="0" err="1">
                <a:latin typeface="OpenDyslexic" pitchFamily="50" charset="0"/>
                <a:cs typeface="Times New Roman" pitchFamily="18" charset="0"/>
              </a:rPr>
              <a:t>stylolitiques</a:t>
            </a:r>
            <a:endParaRPr lang="fr-FR" sz="1200" i="1" dirty="0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D – Les failles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a – Analyse géométrique des failles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b - Les Principaux Types de Failles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normale,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inverse,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décrochement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failles conjuguées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Les failles synthétiques et Antithétiques.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 - Nappes et Chevauchements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c – Les structures associées aux Failles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dominos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crochons de faille,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les marqueurs sur le miroir de faille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	-Les stries 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	-Les écailles</a:t>
            </a:r>
          </a:p>
          <a:p>
            <a:pPr indent="449263" eaLnBrk="0" hangingPunct="0"/>
            <a:r>
              <a:rPr lang="fr-FR" sz="1200" dirty="0">
                <a:cs typeface="Times New Roman" pitchFamily="18" charset="0"/>
              </a:rPr>
              <a:t>		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Plan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72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5" descr="fractu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83820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467544" y="4984432"/>
            <a:ext cx="4876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CARON, J.M., Comprendre et enseigner la planète terre.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. OPHRYS.</a:t>
            </a:r>
          </a:p>
        </p:txBody>
      </p:sp>
      <p:sp>
        <p:nvSpPr>
          <p:cNvPr id="5" name="Rectangle 4"/>
          <p:cNvSpPr/>
          <p:nvPr/>
        </p:nvSpPr>
        <p:spPr>
          <a:xfrm>
            <a:off x="395536" y="3060829"/>
            <a:ext cx="8165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>
                <a:latin typeface="OpenDyslexic" pitchFamily="50" charset="0"/>
              </a:rPr>
              <a:t>Compartiment</a:t>
            </a:r>
            <a:r>
              <a:rPr lang="fr-FR" sz="1400" dirty="0" smtClean="0">
                <a:latin typeface="OpenDyslexic" pitchFamily="50" charset="0"/>
              </a:rPr>
              <a:t>:  Bloc rocheux séparés par une fracture.  </a:t>
            </a:r>
          </a:p>
          <a:p>
            <a:endParaRPr lang="fr-FR" sz="1400" dirty="0" smtClean="0">
              <a:latin typeface="OpenDyslexic" pitchFamily="50" charset="0"/>
            </a:endParaRPr>
          </a:p>
          <a:p>
            <a:r>
              <a:rPr lang="fr-FR" sz="1400" b="1" dirty="0" smtClean="0">
                <a:latin typeface="OpenDyslexic" pitchFamily="50" charset="0"/>
              </a:rPr>
              <a:t>Lèvre</a:t>
            </a:r>
            <a:r>
              <a:rPr lang="fr-FR" sz="1400" dirty="0" smtClean="0">
                <a:latin typeface="OpenDyslexic" pitchFamily="50" charset="0"/>
              </a:rPr>
              <a:t>:  Surfaces de contact engendrées par la cassure sur chacun des bloc séparés.  </a:t>
            </a:r>
          </a:p>
          <a:p>
            <a:endParaRPr lang="fr-FR" sz="1400" dirty="0" smtClean="0">
              <a:latin typeface="OpenDyslexic" pitchFamily="50" charset="0"/>
            </a:endParaRPr>
          </a:p>
          <a:p>
            <a:r>
              <a:rPr lang="fr-FR" sz="1400" b="1" dirty="0" smtClean="0">
                <a:latin typeface="OpenDyslexic" pitchFamily="50" charset="0"/>
              </a:rPr>
              <a:t>Rejet</a:t>
            </a:r>
            <a:r>
              <a:rPr lang="fr-FR" sz="1400" dirty="0" smtClean="0">
                <a:latin typeface="OpenDyslexic" pitchFamily="50" charset="0"/>
              </a:rPr>
              <a:t>: Ampleur du déplacement relatif d'un compartiment par rapport à l'autre le long du </a:t>
            </a:r>
          </a:p>
          <a:p>
            <a:r>
              <a:rPr lang="fr-FR" sz="1400" dirty="0" smtClean="0">
                <a:latin typeface="OpenDyslexic" pitchFamily="50" charset="0"/>
              </a:rPr>
              <a:t>plan de fracture (faille).  </a:t>
            </a:r>
          </a:p>
          <a:p>
            <a:endParaRPr lang="fr-FR" sz="1400" dirty="0" smtClean="0">
              <a:latin typeface="OpenDyslexic" pitchFamily="50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II - Les différents types de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fractures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490450" y="1454727"/>
            <a:ext cx="2003367" cy="199506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0" y="685800"/>
            <a:ext cx="91440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49263"/>
            <a:r>
              <a:rPr lang="fr-FR" sz="1200" b="1" i="1" dirty="0">
                <a:latin typeface="OpenDyslexic" pitchFamily="50" charset="0"/>
                <a:cs typeface="Times New Roman" pitchFamily="18" charset="0"/>
              </a:rPr>
              <a:t>COURS N°2 La Tectonique Cassante</a:t>
            </a:r>
          </a:p>
          <a:p>
            <a:pPr indent="449263"/>
            <a:endParaRPr lang="fr-FR" sz="1200" dirty="0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I – Modes de fracturation et relation avec les contraintes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II – Les différents types de fractures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A – Joints et diaclases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B – Les fentes d’extension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C – Les joints </a:t>
            </a:r>
            <a:r>
              <a:rPr lang="fr-FR" sz="1200" i="1" dirty="0" err="1">
                <a:latin typeface="OpenDyslexic" pitchFamily="50" charset="0"/>
                <a:cs typeface="Times New Roman" pitchFamily="18" charset="0"/>
              </a:rPr>
              <a:t>stylolitiques</a:t>
            </a:r>
            <a:endParaRPr lang="fr-FR" sz="1200" i="1" dirty="0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D – Les failles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a – Analyse géométrique des failles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b - Les Principaux Types de Failles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normale,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inverse,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décrochement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failles conjuguées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Les failles synthétiques et Antithétiques.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 - Nappes et Chevauchements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c – Les structures associées aux Failles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dominos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crochons de faille,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les marqueurs sur le miroir de faille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	-Les stries 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	-Les écailles</a:t>
            </a:r>
          </a:p>
          <a:p>
            <a:pPr indent="449263" eaLnBrk="0" hangingPunct="0"/>
            <a:r>
              <a:rPr lang="fr-FR" sz="1200" dirty="0">
                <a:cs typeface="Times New Roman" pitchFamily="18" charset="0"/>
              </a:rPr>
              <a:t>		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Plan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89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6" descr="join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7086600" cy="57927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1697035" y="6350059"/>
            <a:ext cx="5867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200" dirty="0"/>
              <a:t>MATTAUER, M. Les déformations des matériaux de l’écorce terrestre. </a:t>
            </a:r>
            <a:r>
              <a:rPr lang="fr-FR" sz="1200" dirty="0" err="1"/>
              <a:t>Eds</a:t>
            </a:r>
            <a:r>
              <a:rPr lang="fr-FR" sz="1200" dirty="0"/>
              <a:t> HERMANN.</a:t>
            </a:r>
          </a:p>
        </p:txBody>
      </p:sp>
      <p:sp>
        <p:nvSpPr>
          <p:cNvPr id="13317" name="Text Box 8"/>
          <p:cNvSpPr txBox="1">
            <a:spLocks noChangeArrowheads="1"/>
          </p:cNvSpPr>
          <p:nvPr/>
        </p:nvSpPr>
        <p:spPr bwMode="auto">
          <a:xfrm>
            <a:off x="539750" y="5876925"/>
            <a:ext cx="2304058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Débit orthogonal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A – Joints et diaclases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Dsc011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4484" y="404664"/>
            <a:ext cx="444979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4" descr="Dsc01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26988"/>
            <a:ext cx="4369840" cy="526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1763687" y="5886271"/>
            <a:ext cx="2712769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Débit en baïonnette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A – Joints et diaclases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5" name="Picture 5" descr="DSC075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23360"/>
            <a:ext cx="7848600" cy="58864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5724128" y="5850355"/>
            <a:ext cx="2381945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Débit triangulaire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A – Joints et diaclases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4" descr="fentes_diaclas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838200"/>
            <a:ext cx="5486400" cy="2670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6021" name="Picture 5" descr="fentes_diaclases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838200"/>
            <a:ext cx="5486400" cy="2671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6022" name="Picture 6" descr="fentes_diaclases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838200"/>
            <a:ext cx="5486400" cy="2670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533400" y="3549878"/>
            <a:ext cx="3581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NICOLAS, A., Principe de tectonique.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. MASSON.</a:t>
            </a:r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533400" y="4114800"/>
            <a:ext cx="5486400" cy="338554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>
                <a:latin typeface="OpenDyslexic" pitchFamily="50" charset="0"/>
              </a:rPr>
              <a:t>Diaclase : perpendiculaires à la stratification</a:t>
            </a:r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533400" y="4648200"/>
            <a:ext cx="5486400" cy="338554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>
                <a:latin typeface="OpenDyslexic" pitchFamily="50" charset="0"/>
              </a:rPr>
              <a:t>Joints : parallèles ou obliques à la stratification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A – Joints et diaclases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515388" y="1612669"/>
            <a:ext cx="2277688" cy="224444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0" y="685800"/>
            <a:ext cx="91440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49263"/>
            <a:r>
              <a:rPr lang="fr-FR" sz="1200" b="1" i="1" dirty="0">
                <a:latin typeface="OpenDyslexic" pitchFamily="50" charset="0"/>
                <a:cs typeface="Times New Roman" pitchFamily="18" charset="0"/>
              </a:rPr>
              <a:t>COURS N°2 La Tectonique Cassante</a:t>
            </a:r>
          </a:p>
          <a:p>
            <a:pPr indent="449263"/>
            <a:endParaRPr lang="fr-FR" sz="1200" dirty="0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I – Modes de fracturation et relation avec les contraintes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II – Les différents types de fractures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A – Joints et diaclases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B – Les fentes d’extension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C – Les joints </a:t>
            </a:r>
            <a:r>
              <a:rPr lang="fr-FR" sz="1200" i="1" dirty="0" err="1">
                <a:latin typeface="OpenDyslexic" pitchFamily="50" charset="0"/>
                <a:cs typeface="Times New Roman" pitchFamily="18" charset="0"/>
              </a:rPr>
              <a:t>stylolitiques</a:t>
            </a:r>
            <a:endParaRPr lang="fr-FR" sz="1200" i="1" dirty="0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D – Les failles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a – Analyse géométrique des failles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b - Les Principaux Types de Failles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normale,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inverse,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décrochement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failles conjuguées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Les failles synthétiques et Antithétiques.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 - Nappes et Chevauchements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c – Les structures associées aux Failles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dominos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crochons de faille,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les marqueurs sur le miroir de faille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	-Les stries 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	-Les écailles</a:t>
            </a:r>
          </a:p>
          <a:p>
            <a:pPr indent="449263" eaLnBrk="0" hangingPunct="0"/>
            <a:r>
              <a:rPr lang="fr-FR" sz="1200" dirty="0">
                <a:cs typeface="Times New Roman" pitchFamily="18" charset="0"/>
              </a:rPr>
              <a:t>		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Plan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0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4" descr="fent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7772400" cy="57705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457200" y="6340158"/>
            <a:ext cx="5867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200400" y="2667000"/>
            <a:ext cx="5486400" cy="2895600"/>
            <a:chOff x="2016" y="1680"/>
            <a:chExt cx="3456" cy="1824"/>
          </a:xfrm>
        </p:grpSpPr>
        <p:sp>
          <p:nvSpPr>
            <p:cNvPr id="18438" name="Line 7"/>
            <p:cNvSpPr>
              <a:spLocks noChangeShapeType="1"/>
            </p:cNvSpPr>
            <p:nvPr/>
          </p:nvSpPr>
          <p:spPr bwMode="auto">
            <a:xfrm flipV="1">
              <a:off x="2016" y="2256"/>
              <a:ext cx="3456" cy="576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439" name="AutoShape 8"/>
            <p:cNvSpPr>
              <a:spLocks noChangeArrowheads="1"/>
            </p:cNvSpPr>
            <p:nvPr/>
          </p:nvSpPr>
          <p:spPr bwMode="auto">
            <a:xfrm rot="-6000000">
              <a:off x="3012" y="1884"/>
              <a:ext cx="672" cy="264"/>
            </a:xfrm>
            <a:prstGeom prst="rightArrow">
              <a:avLst>
                <a:gd name="adj1" fmla="val 50000"/>
                <a:gd name="adj2" fmla="val 63636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440" name="AutoShape 9"/>
            <p:cNvSpPr>
              <a:spLocks noChangeArrowheads="1"/>
            </p:cNvSpPr>
            <p:nvPr/>
          </p:nvSpPr>
          <p:spPr bwMode="auto">
            <a:xfrm rot="4740000">
              <a:off x="3252" y="3036"/>
              <a:ext cx="672" cy="264"/>
            </a:xfrm>
            <a:prstGeom prst="rightArrow">
              <a:avLst>
                <a:gd name="adj1" fmla="val 50000"/>
                <a:gd name="adj2" fmla="val 63636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B – Les fentes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d’extension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entes_exten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5486400" cy="10556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59" name="Picture 3" descr="fentes_echell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068638"/>
            <a:ext cx="4724400" cy="34385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61" name="Picture 6" descr="fentes_extention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905000"/>
            <a:ext cx="5486400" cy="10556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432262" y="2632363"/>
            <a:ext cx="2514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>
                <a:latin typeface="OpenDyslexic" pitchFamily="50" charset="0"/>
              </a:rPr>
              <a:t>Pas à droite</a:t>
            </a:r>
          </a:p>
        </p:txBody>
      </p:sp>
      <p:sp>
        <p:nvSpPr>
          <p:cNvPr id="19463" name="Text Box 8"/>
          <p:cNvSpPr txBox="1">
            <a:spLocks noChangeArrowheads="1"/>
          </p:cNvSpPr>
          <p:nvPr/>
        </p:nvSpPr>
        <p:spPr bwMode="auto">
          <a:xfrm>
            <a:off x="423949" y="1260764"/>
            <a:ext cx="2514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>
                <a:latin typeface="OpenDyslexic" pitchFamily="50" charset="0"/>
              </a:rPr>
              <a:t>Pas à gauche</a:t>
            </a:r>
          </a:p>
        </p:txBody>
      </p:sp>
      <p:sp>
        <p:nvSpPr>
          <p:cNvPr id="19464" name="Line 10"/>
          <p:cNvSpPr>
            <a:spLocks noChangeShapeType="1"/>
          </p:cNvSpPr>
          <p:nvPr/>
        </p:nvSpPr>
        <p:spPr bwMode="auto">
          <a:xfrm rot="10800000">
            <a:off x="5746949" y="3522663"/>
            <a:ext cx="1768475" cy="1484312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465" name="Line 11"/>
          <p:cNvSpPr>
            <a:spLocks noChangeShapeType="1"/>
          </p:cNvSpPr>
          <p:nvPr/>
        </p:nvSpPr>
        <p:spPr bwMode="auto">
          <a:xfrm rot="10800000" flipH="1" flipV="1">
            <a:off x="7415411" y="4572000"/>
            <a:ext cx="80963" cy="436563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466" name="Line 15"/>
          <p:cNvSpPr>
            <a:spLocks noChangeShapeType="1"/>
          </p:cNvSpPr>
          <p:nvPr/>
        </p:nvSpPr>
        <p:spPr bwMode="auto">
          <a:xfrm rot="10800000">
            <a:off x="4834136" y="4724400"/>
            <a:ext cx="1768475" cy="1484313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467" name="Line 16"/>
          <p:cNvSpPr>
            <a:spLocks noChangeShapeType="1"/>
          </p:cNvSpPr>
          <p:nvPr/>
        </p:nvSpPr>
        <p:spPr bwMode="auto">
          <a:xfrm rot="10800000" flipH="1" flipV="1">
            <a:off x="4826199" y="4733925"/>
            <a:ext cx="39687" cy="446088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90130" name="Picture 18" descr="fentes_faill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352800"/>
            <a:ext cx="25114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6444208" y="1219200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43A30"/>
                </a:solidFill>
                <a:latin typeface="OpenDyslexic" pitchFamily="50" charset="0"/>
              </a:rPr>
              <a:t>Fentes en échelon</a:t>
            </a:r>
            <a:endParaRPr lang="fr-FR" dirty="0">
              <a:solidFill>
                <a:srgbClr val="443A30"/>
              </a:solidFill>
              <a:latin typeface="OpenDyslexic" pitchFamily="50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B – Les fentes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d’extension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23528" y="6212871"/>
            <a:ext cx="3581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NICOLAS, A., Principe de tectonique.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. MASSON.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26" descr="essaisdef_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6019800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1027"/>
          <p:cNvSpPr>
            <a:spLocks noChangeArrowheads="1"/>
          </p:cNvSpPr>
          <p:nvPr/>
        </p:nvSpPr>
        <p:spPr bwMode="auto">
          <a:xfrm>
            <a:off x="457200" y="5029200"/>
            <a:ext cx="6019800" cy="5847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dirty="0">
                <a:latin typeface="OpenDyslexic" pitchFamily="50" charset="0"/>
                <a:cs typeface="Times New Roman" pitchFamily="18" charset="0"/>
              </a:rPr>
              <a:t>Comportement cassant : les roches ne subissent peu ou pas de déformation plastique avant la rupture.</a:t>
            </a:r>
            <a:endParaRPr lang="fr-FR" sz="1600" dirty="0">
              <a:latin typeface="OpenDyslexic" pitchFamily="50" charset="0"/>
            </a:endParaRPr>
          </a:p>
        </p:txBody>
      </p:sp>
      <p:sp>
        <p:nvSpPr>
          <p:cNvPr id="3076" name="Rectangle 1028"/>
          <p:cNvSpPr>
            <a:spLocks noChangeArrowheads="1"/>
          </p:cNvSpPr>
          <p:nvPr/>
        </p:nvSpPr>
        <p:spPr bwMode="auto">
          <a:xfrm>
            <a:off x="457200" y="5791200"/>
            <a:ext cx="6019800" cy="59055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fr-FR" sz="1600" dirty="0">
                <a:latin typeface="OpenDyslexic" pitchFamily="50" charset="0"/>
                <a:cs typeface="Times New Roman" pitchFamily="18" charset="0"/>
              </a:rPr>
              <a:t>Comportement ductile : les roches subissent de grandes déformations plastique.</a:t>
            </a:r>
            <a:r>
              <a:rPr lang="fr-FR" sz="1600" dirty="0">
                <a:latin typeface="OpenDyslexic" pitchFamily="50" charset="0"/>
              </a:rPr>
              <a:t>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Relations entre Contraintes et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Déformation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isaillement_ducti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8153400" cy="485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B – Les fentes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d’extension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105400" y="5926138"/>
            <a:ext cx="3581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NICOLAS, A., Principe de tectonique.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. MASSON.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600646" y="6337778"/>
            <a:ext cx="3581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NICOLAS, A., Principe de tectonique.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. MASSON.</a:t>
            </a:r>
          </a:p>
        </p:txBody>
      </p:sp>
      <p:pic>
        <p:nvPicPr>
          <p:cNvPr id="21508" name="Picture 5" descr="DSC076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33400"/>
            <a:ext cx="7620000" cy="5715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685800" y="3041651"/>
            <a:ext cx="7543800" cy="2065338"/>
            <a:chOff x="432" y="1916"/>
            <a:chExt cx="4752" cy="1301"/>
          </a:xfrm>
        </p:grpSpPr>
        <p:sp>
          <p:nvSpPr>
            <p:cNvPr id="21514" name="Line 17"/>
            <p:cNvSpPr>
              <a:spLocks noChangeShapeType="1"/>
            </p:cNvSpPr>
            <p:nvPr/>
          </p:nvSpPr>
          <p:spPr bwMode="auto">
            <a:xfrm flipH="1" flipV="1">
              <a:off x="480" y="1920"/>
              <a:ext cx="4704" cy="19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515" name="Line 18"/>
            <p:cNvSpPr>
              <a:spLocks noChangeShapeType="1"/>
            </p:cNvSpPr>
            <p:nvPr/>
          </p:nvSpPr>
          <p:spPr bwMode="auto">
            <a:xfrm flipH="1" flipV="1">
              <a:off x="4800" y="1916"/>
              <a:ext cx="384" cy="19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516" name="Line 19"/>
            <p:cNvSpPr>
              <a:spLocks noChangeShapeType="1"/>
            </p:cNvSpPr>
            <p:nvPr/>
          </p:nvSpPr>
          <p:spPr bwMode="auto">
            <a:xfrm>
              <a:off x="432" y="2976"/>
              <a:ext cx="4704" cy="1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517" name="Line 20"/>
            <p:cNvSpPr>
              <a:spLocks noChangeShapeType="1"/>
            </p:cNvSpPr>
            <p:nvPr/>
          </p:nvSpPr>
          <p:spPr bwMode="auto">
            <a:xfrm>
              <a:off x="432" y="2976"/>
              <a:ext cx="316" cy="24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00725" name="Picture 21" descr="fentes_fail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25" y="549275"/>
            <a:ext cx="23749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e 22"/>
          <p:cNvGrpSpPr/>
          <p:nvPr/>
        </p:nvGrpSpPr>
        <p:grpSpPr>
          <a:xfrm>
            <a:off x="1219200" y="1412776"/>
            <a:ext cx="4415408" cy="4302224"/>
            <a:chOff x="1219200" y="1412776"/>
            <a:chExt cx="4415408" cy="4302224"/>
          </a:xfrm>
        </p:grpSpPr>
        <p:grpSp>
          <p:nvGrpSpPr>
            <p:cNvPr id="2" name="Group 6"/>
            <p:cNvGrpSpPr>
              <a:grpSpLocks/>
            </p:cNvGrpSpPr>
            <p:nvPr/>
          </p:nvGrpSpPr>
          <p:grpSpPr bwMode="auto">
            <a:xfrm>
              <a:off x="1219200" y="1524000"/>
              <a:ext cx="3390900" cy="4191000"/>
              <a:chOff x="768" y="960"/>
              <a:chExt cx="2136" cy="2640"/>
            </a:xfrm>
          </p:grpSpPr>
          <p:sp>
            <p:nvSpPr>
              <p:cNvPr id="21523" name="AutoShape 7"/>
              <p:cNvSpPr>
                <a:spLocks noChangeArrowheads="1"/>
              </p:cNvSpPr>
              <p:nvPr/>
            </p:nvSpPr>
            <p:spPr bwMode="auto">
              <a:xfrm rot="2700000">
                <a:off x="564" y="1164"/>
                <a:ext cx="672" cy="264"/>
              </a:xfrm>
              <a:prstGeom prst="rightArrow">
                <a:avLst>
                  <a:gd name="adj1" fmla="val 50000"/>
                  <a:gd name="adj2" fmla="val 63636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524" name="AutoShape 8"/>
              <p:cNvSpPr>
                <a:spLocks noChangeArrowheads="1"/>
              </p:cNvSpPr>
              <p:nvPr/>
            </p:nvSpPr>
            <p:spPr bwMode="auto">
              <a:xfrm rot="-7980000">
                <a:off x="2436" y="3132"/>
                <a:ext cx="672" cy="264"/>
              </a:xfrm>
              <a:prstGeom prst="rightArrow">
                <a:avLst>
                  <a:gd name="adj1" fmla="val 50000"/>
                  <a:gd name="adj2" fmla="val 63636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1475656" y="1412776"/>
              <a:ext cx="99060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3600" b="1" dirty="0">
                  <a:solidFill>
                    <a:srgbClr val="FF0000"/>
                  </a:solidFill>
                  <a:sym typeface="Symbol" pitchFamily="18" charset="2"/>
                </a:rPr>
                <a:t>1</a:t>
              </a:r>
              <a:endParaRPr lang="fr-FR" b="1" dirty="0">
                <a:solidFill>
                  <a:srgbClr val="FF0000"/>
                </a:solidFill>
                <a:sym typeface="Symbol" pitchFamily="18" charset="2"/>
              </a:endParaRPr>
            </a:p>
          </p:txBody>
        </p:sp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4644008" y="4869160"/>
              <a:ext cx="99060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3600" b="1" dirty="0">
                  <a:solidFill>
                    <a:srgbClr val="FF0000"/>
                  </a:solidFill>
                  <a:sym typeface="Symbol" pitchFamily="18" charset="2"/>
                </a:rPr>
                <a:t>1</a:t>
              </a:r>
              <a:endParaRPr lang="fr-FR" b="1" dirty="0">
                <a:solidFill>
                  <a:srgbClr val="FF0000"/>
                </a:solidFill>
                <a:sym typeface="Symbol" pitchFamily="18" charset="2"/>
              </a:endParaRPr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1403648" y="2564904"/>
            <a:ext cx="3744416" cy="2781310"/>
            <a:chOff x="1403648" y="2564904"/>
            <a:chExt cx="3744416" cy="2781310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447800" y="3124200"/>
              <a:ext cx="3048000" cy="1676400"/>
              <a:chOff x="912" y="1968"/>
              <a:chExt cx="1920" cy="1056"/>
            </a:xfrm>
          </p:grpSpPr>
          <p:sp>
            <p:nvSpPr>
              <p:cNvPr id="21521" name="AutoShape 10"/>
              <p:cNvSpPr>
                <a:spLocks noChangeArrowheads="1"/>
              </p:cNvSpPr>
              <p:nvPr/>
            </p:nvSpPr>
            <p:spPr bwMode="auto">
              <a:xfrm rot="8580000">
                <a:off x="2352" y="1968"/>
                <a:ext cx="480" cy="96"/>
              </a:xfrm>
              <a:prstGeom prst="rightArrow">
                <a:avLst>
                  <a:gd name="adj1" fmla="val 50000"/>
                  <a:gd name="adj2" fmla="val 125000"/>
                </a:avLst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522" name="AutoShape 11"/>
              <p:cNvSpPr>
                <a:spLocks noChangeArrowheads="1"/>
              </p:cNvSpPr>
              <p:nvPr/>
            </p:nvSpPr>
            <p:spPr bwMode="auto">
              <a:xfrm rot="-2100000">
                <a:off x="912" y="2928"/>
                <a:ext cx="480" cy="96"/>
              </a:xfrm>
              <a:prstGeom prst="rightArrow">
                <a:avLst>
                  <a:gd name="adj1" fmla="val 50000"/>
                  <a:gd name="adj2" fmla="val 125000"/>
                </a:avLst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24" name="Text Box 4"/>
            <p:cNvSpPr txBox="1">
              <a:spLocks noChangeArrowheads="1"/>
            </p:cNvSpPr>
            <p:nvPr/>
          </p:nvSpPr>
          <p:spPr bwMode="auto">
            <a:xfrm>
              <a:off x="4427984" y="2564904"/>
              <a:ext cx="720080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500" b="1" dirty="0" smtClean="0">
                  <a:solidFill>
                    <a:srgbClr val="40FE26"/>
                  </a:solidFill>
                  <a:sym typeface="Symbol" pitchFamily="18" charset="2"/>
                </a:rPr>
                <a:t>3</a:t>
              </a:r>
              <a:endParaRPr lang="fr-FR" sz="2500" b="1" dirty="0">
                <a:solidFill>
                  <a:srgbClr val="40FE26"/>
                </a:solidFill>
                <a:sym typeface="Symbol" pitchFamily="18" charset="2"/>
              </a:endParaRPr>
            </a:p>
          </p:txBody>
        </p:sp>
        <p:sp>
          <p:nvSpPr>
            <p:cNvPr id="25" name="Text Box 4"/>
            <p:cNvSpPr txBox="1">
              <a:spLocks noChangeArrowheads="1"/>
            </p:cNvSpPr>
            <p:nvPr/>
          </p:nvSpPr>
          <p:spPr bwMode="auto">
            <a:xfrm>
              <a:off x="1403648" y="4869160"/>
              <a:ext cx="720080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500" b="1" dirty="0" smtClean="0">
                  <a:solidFill>
                    <a:srgbClr val="40FE26"/>
                  </a:solidFill>
                  <a:sym typeface="Symbol" pitchFamily="18" charset="2"/>
                </a:rPr>
                <a:t>3</a:t>
              </a:r>
              <a:endParaRPr lang="fr-FR" sz="2500" b="1" dirty="0">
                <a:solidFill>
                  <a:srgbClr val="40FE26"/>
                </a:solidFill>
                <a:sym typeface="Symbol" pitchFamily="18" charset="2"/>
              </a:endParaRPr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2819400" y="3733800"/>
            <a:ext cx="960512" cy="681246"/>
            <a:chOff x="2819400" y="3733800"/>
            <a:chExt cx="960512" cy="681246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2819400" y="3733800"/>
              <a:ext cx="304800" cy="304800"/>
              <a:chOff x="1776" y="2352"/>
              <a:chExt cx="192" cy="192"/>
            </a:xfrm>
          </p:grpSpPr>
          <p:sp>
            <p:nvSpPr>
              <p:cNvPr id="21518" name="Oval 13"/>
              <p:cNvSpPr>
                <a:spLocks noChangeArrowheads="1"/>
              </p:cNvSpPr>
              <p:nvPr/>
            </p:nvSpPr>
            <p:spPr bwMode="auto">
              <a:xfrm>
                <a:off x="1776" y="2352"/>
                <a:ext cx="192" cy="192"/>
              </a:xfrm>
              <a:prstGeom prst="ellipse">
                <a:avLst/>
              </a:prstGeom>
              <a:solidFill>
                <a:srgbClr val="FFFF00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519" name="Line 14"/>
              <p:cNvSpPr>
                <a:spLocks noChangeShapeType="1"/>
              </p:cNvSpPr>
              <p:nvPr/>
            </p:nvSpPr>
            <p:spPr bwMode="auto">
              <a:xfrm>
                <a:off x="1776" y="2400"/>
                <a:ext cx="192" cy="9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520" name="Line 15"/>
              <p:cNvSpPr>
                <a:spLocks noChangeShapeType="1"/>
              </p:cNvSpPr>
              <p:nvPr/>
            </p:nvSpPr>
            <p:spPr bwMode="auto">
              <a:xfrm flipV="1">
                <a:off x="1824" y="2352"/>
                <a:ext cx="96" cy="19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3059832" y="3861048"/>
              <a:ext cx="720080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3000" b="1" dirty="0" smtClean="0">
                  <a:solidFill>
                    <a:srgbClr val="FFFF00"/>
                  </a:solidFill>
                  <a:sym typeface="Symbol" pitchFamily="18" charset="2"/>
                </a:rPr>
                <a:t>2</a:t>
              </a:r>
              <a:endParaRPr lang="fr-FR" sz="3000" b="1" dirty="0">
                <a:solidFill>
                  <a:srgbClr val="FFFF00"/>
                </a:solidFill>
                <a:sym typeface="Symbol" pitchFamily="18" charset="2"/>
              </a:endParaRPr>
            </a:p>
          </p:txBody>
        </p:sp>
      </p:grp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B – Les fentes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d’extension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1" descr="fentes_fail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039541"/>
            <a:ext cx="4422798" cy="4966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4" y="548680"/>
            <a:ext cx="3672408" cy="5943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B – Les fentes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d’extension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41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" descr="remplissage_fra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685800"/>
            <a:ext cx="495935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5334000" y="6248400"/>
            <a:ext cx="3581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NICOLAS, A., Principe de tectonique.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. MASSON.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B – Les fentes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d’extension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remplissage_fra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685800"/>
            <a:ext cx="495935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33" name="Picture 5" descr="DSC076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33400"/>
            <a:ext cx="7620000" cy="5715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Flèche droite 1"/>
          <p:cNvSpPr/>
          <p:nvPr/>
        </p:nvSpPr>
        <p:spPr>
          <a:xfrm rot="14657751">
            <a:off x="3842718" y="2813503"/>
            <a:ext cx="1008112" cy="465956"/>
          </a:xfrm>
          <a:prstGeom prst="rightArrow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droite 6"/>
          <p:cNvSpPr/>
          <p:nvPr/>
        </p:nvSpPr>
        <p:spPr>
          <a:xfrm rot="3680814">
            <a:off x="4637835" y="4470145"/>
            <a:ext cx="1008112" cy="465956"/>
          </a:xfrm>
          <a:prstGeom prst="rightArrow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B – Les fentes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d’extension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filon_dolerit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85800"/>
            <a:ext cx="7086600" cy="51482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572375" y="685800"/>
            <a:ext cx="504825" cy="5105400"/>
            <a:chOff x="4770" y="432"/>
            <a:chExt cx="318" cy="3216"/>
          </a:xfrm>
        </p:grpSpPr>
        <p:sp>
          <p:nvSpPr>
            <p:cNvPr id="24596" name="Line 5"/>
            <p:cNvSpPr>
              <a:spLocks noChangeShapeType="1"/>
            </p:cNvSpPr>
            <p:nvPr/>
          </p:nvSpPr>
          <p:spPr bwMode="auto">
            <a:xfrm>
              <a:off x="5088" y="432"/>
              <a:ext cx="0" cy="32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597" name="Text Box 6"/>
            <p:cNvSpPr txBox="1">
              <a:spLocks noChangeArrowheads="1"/>
            </p:cNvSpPr>
            <p:nvPr/>
          </p:nvSpPr>
          <p:spPr bwMode="auto">
            <a:xfrm rot="16200000">
              <a:off x="4488" y="1818"/>
              <a:ext cx="81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dirty="0" smtClean="0">
                  <a:latin typeface="OpenDyslexic" pitchFamily="50" charset="0"/>
                </a:rPr>
                <a:t>8 Km</a:t>
              </a:r>
              <a:endParaRPr lang="fr-FR" sz="2000" dirty="0">
                <a:latin typeface="OpenDyslexic" pitchFamily="50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395413" y="4306888"/>
            <a:ext cx="6008687" cy="1473200"/>
            <a:chOff x="879" y="2713"/>
            <a:chExt cx="3785" cy="928"/>
          </a:xfrm>
        </p:grpSpPr>
        <p:sp>
          <p:nvSpPr>
            <p:cNvPr id="24590" name="Line 8"/>
            <p:cNvSpPr>
              <a:spLocks noChangeShapeType="1"/>
            </p:cNvSpPr>
            <p:nvPr/>
          </p:nvSpPr>
          <p:spPr bwMode="auto">
            <a:xfrm flipH="1" flipV="1">
              <a:off x="879" y="2734"/>
              <a:ext cx="166" cy="322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591" name="Line 9"/>
            <p:cNvSpPr>
              <a:spLocks noChangeShapeType="1"/>
            </p:cNvSpPr>
            <p:nvPr/>
          </p:nvSpPr>
          <p:spPr bwMode="auto">
            <a:xfrm>
              <a:off x="1118" y="3186"/>
              <a:ext cx="152" cy="281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592" name="Line 10"/>
            <p:cNvSpPr>
              <a:spLocks noChangeShapeType="1"/>
            </p:cNvSpPr>
            <p:nvPr/>
          </p:nvSpPr>
          <p:spPr bwMode="auto">
            <a:xfrm flipH="1" flipV="1">
              <a:off x="2469" y="2713"/>
              <a:ext cx="166" cy="322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593" name="Line 11"/>
            <p:cNvSpPr>
              <a:spLocks noChangeShapeType="1"/>
            </p:cNvSpPr>
            <p:nvPr/>
          </p:nvSpPr>
          <p:spPr bwMode="auto">
            <a:xfrm>
              <a:off x="2708" y="3165"/>
              <a:ext cx="152" cy="281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594" name="Line 12"/>
            <p:cNvSpPr>
              <a:spLocks noChangeShapeType="1"/>
            </p:cNvSpPr>
            <p:nvPr/>
          </p:nvSpPr>
          <p:spPr bwMode="auto">
            <a:xfrm flipH="1" flipV="1">
              <a:off x="4272" y="2880"/>
              <a:ext cx="166" cy="322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595" name="Line 13"/>
            <p:cNvSpPr>
              <a:spLocks noChangeShapeType="1"/>
            </p:cNvSpPr>
            <p:nvPr/>
          </p:nvSpPr>
          <p:spPr bwMode="auto">
            <a:xfrm>
              <a:off x="4512" y="3360"/>
              <a:ext cx="152" cy="281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525713" y="1935163"/>
            <a:ext cx="2632075" cy="1350962"/>
            <a:chOff x="1591" y="1219"/>
            <a:chExt cx="1658" cy="851"/>
          </a:xfrm>
        </p:grpSpPr>
        <p:sp>
          <p:nvSpPr>
            <p:cNvPr id="24585" name="Line 15"/>
            <p:cNvSpPr>
              <a:spLocks noChangeShapeType="1"/>
            </p:cNvSpPr>
            <p:nvPr/>
          </p:nvSpPr>
          <p:spPr bwMode="auto">
            <a:xfrm flipH="1" flipV="1">
              <a:off x="1599" y="1585"/>
              <a:ext cx="215" cy="279"/>
            </a:xfrm>
            <a:prstGeom prst="line">
              <a:avLst/>
            </a:prstGeom>
            <a:noFill/>
            <a:ln w="50800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24586" name="Group 16"/>
            <p:cNvGrpSpPr>
              <a:grpSpLocks/>
            </p:cNvGrpSpPr>
            <p:nvPr/>
          </p:nvGrpSpPr>
          <p:grpSpPr bwMode="auto">
            <a:xfrm>
              <a:off x="1591" y="1219"/>
              <a:ext cx="1658" cy="851"/>
              <a:chOff x="1591" y="1219"/>
              <a:chExt cx="1658" cy="851"/>
            </a:xfrm>
          </p:grpSpPr>
          <p:sp>
            <p:nvSpPr>
              <p:cNvPr id="24588" name="Line 17"/>
              <p:cNvSpPr>
                <a:spLocks noChangeShapeType="1"/>
              </p:cNvSpPr>
              <p:nvPr/>
            </p:nvSpPr>
            <p:spPr bwMode="auto">
              <a:xfrm>
                <a:off x="1591" y="1591"/>
                <a:ext cx="1494" cy="479"/>
              </a:xfrm>
              <a:prstGeom prst="line">
                <a:avLst/>
              </a:prstGeom>
              <a:noFill/>
              <a:ln w="508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589" name="Line 18"/>
              <p:cNvSpPr>
                <a:spLocks noChangeShapeType="1"/>
              </p:cNvSpPr>
              <p:nvPr/>
            </p:nvSpPr>
            <p:spPr bwMode="auto">
              <a:xfrm>
                <a:off x="1755" y="1219"/>
                <a:ext cx="1494" cy="479"/>
              </a:xfrm>
              <a:prstGeom prst="line">
                <a:avLst/>
              </a:prstGeom>
              <a:noFill/>
              <a:ln w="508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4587" name="Line 19"/>
            <p:cNvSpPr>
              <a:spLocks noChangeShapeType="1"/>
            </p:cNvSpPr>
            <p:nvPr/>
          </p:nvSpPr>
          <p:spPr bwMode="auto">
            <a:xfrm flipH="1" flipV="1">
              <a:off x="3023" y="1474"/>
              <a:ext cx="224" cy="224"/>
            </a:xfrm>
            <a:prstGeom prst="line">
              <a:avLst/>
            </a:prstGeom>
            <a:noFill/>
            <a:ln w="50800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03797" name="Picture 21" descr="fentes_fail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762000"/>
            <a:ext cx="16287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B – Les fentes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d’extension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397614" y="5906869"/>
            <a:ext cx="5867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523701" y="1812174"/>
            <a:ext cx="2277688" cy="19950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0" y="685800"/>
            <a:ext cx="91440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49263"/>
            <a:r>
              <a:rPr lang="fr-FR" sz="1200" b="1" i="1" dirty="0">
                <a:latin typeface="OpenDyslexic" pitchFamily="50" charset="0"/>
                <a:cs typeface="Times New Roman" pitchFamily="18" charset="0"/>
              </a:rPr>
              <a:t>COURS N°2 La Tectonique Cassante</a:t>
            </a:r>
          </a:p>
          <a:p>
            <a:pPr indent="449263"/>
            <a:endParaRPr lang="fr-FR" sz="1200" dirty="0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I – Modes de fracturation et relation avec les contraintes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II – Les différents types de fractures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A – Joints et diaclases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B – Les fentes d’extension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C – Les joints </a:t>
            </a:r>
            <a:r>
              <a:rPr lang="fr-FR" sz="1200" i="1" dirty="0" err="1">
                <a:latin typeface="OpenDyslexic" pitchFamily="50" charset="0"/>
                <a:cs typeface="Times New Roman" pitchFamily="18" charset="0"/>
              </a:rPr>
              <a:t>stylolitiques</a:t>
            </a:r>
            <a:endParaRPr lang="fr-FR" sz="1200" i="1" dirty="0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D – Les failles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a – Analyse géométrique des failles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b - Les Principaux Types de Failles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normale,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inverse,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décrochement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failles conjuguées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Les failles synthétiques et Antithétiques.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 - Nappes et Chevauchements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c – Les structures associées aux Failles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dominos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crochons de faille,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les marqueurs sur le miroir de faille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	-Les stries 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	-Les écailles</a:t>
            </a:r>
          </a:p>
          <a:p>
            <a:pPr indent="449263" eaLnBrk="0" hangingPunct="0"/>
            <a:r>
              <a:rPr lang="fr-FR" sz="1200" dirty="0">
                <a:cs typeface="Times New Roman" pitchFamily="18" charset="0"/>
              </a:rPr>
              <a:t>		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Plan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94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4" descr="stylolithes_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7086600" cy="55816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C – Les joints </a:t>
            </a:r>
            <a:r>
              <a:rPr lang="fr-FR" sz="1200" dirty="0" err="1" smtClean="0">
                <a:solidFill>
                  <a:schemeClr val="bg1"/>
                </a:solidFill>
                <a:latin typeface="OpenDyslexic" pitchFamily="50" charset="0"/>
              </a:rPr>
              <a:t>stylolitiques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57200" y="6262255"/>
            <a:ext cx="5867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tylolithes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36102"/>
            <a:ext cx="6477000" cy="53371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70965" y="6032956"/>
            <a:ext cx="5867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C – Les joints </a:t>
            </a:r>
            <a:r>
              <a:rPr lang="fr-FR" sz="1200" dirty="0" err="1" smtClean="0">
                <a:solidFill>
                  <a:schemeClr val="bg1"/>
                </a:solidFill>
                <a:latin typeface="OpenDyslexic" pitchFamily="50" charset="0"/>
              </a:rPr>
              <a:t>stylolitiques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tylolith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752600"/>
            <a:ext cx="73152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5181600" y="6248400"/>
            <a:ext cx="3581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NICOLAS, A., Principe de tectonique.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. MASSON.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C – Les joints </a:t>
            </a:r>
            <a:r>
              <a:rPr lang="fr-FR" sz="1200" dirty="0" err="1" smtClean="0">
                <a:solidFill>
                  <a:schemeClr val="bg1"/>
                </a:solidFill>
                <a:latin typeface="OpenDyslexic" pitchFamily="50" charset="0"/>
              </a:rPr>
              <a:t>stylolitiques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457200" y="1080655"/>
            <a:ext cx="4906888" cy="188106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0" y="685800"/>
            <a:ext cx="91440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49263"/>
            <a:r>
              <a:rPr lang="fr-FR" sz="1200" b="1" i="1" dirty="0">
                <a:latin typeface="OpenDyslexic" pitchFamily="50" charset="0"/>
                <a:cs typeface="Times New Roman" pitchFamily="18" charset="0"/>
              </a:rPr>
              <a:t>COURS N°2 La Tectonique Cassante</a:t>
            </a:r>
          </a:p>
          <a:p>
            <a:pPr indent="449263"/>
            <a:endParaRPr lang="fr-FR" sz="1200" dirty="0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I – Modes de fracturation et relation avec les contraintes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II – Les différents types de fractures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A – Joints et diaclases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B – Les fentes d’extension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C – Les joints </a:t>
            </a:r>
            <a:r>
              <a:rPr lang="fr-FR" sz="1200" i="1" dirty="0" err="1">
                <a:latin typeface="OpenDyslexic" pitchFamily="50" charset="0"/>
                <a:cs typeface="Times New Roman" pitchFamily="18" charset="0"/>
              </a:rPr>
              <a:t>stylolitiques</a:t>
            </a:r>
            <a:endParaRPr lang="fr-FR" sz="1200" i="1" dirty="0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D – Les failles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a – Analyse géométrique des failles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b - Les Principaux Types de Failles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normale,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inverse,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décrochement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failles conjuguées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Les failles synthétiques et Antithétiques.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 - Nappes et Chevauchements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c – Les structures associées aux Failles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dominos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crochons de faille,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les marqueurs sur le miroir de faille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	-Les stries 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	-Les écailles</a:t>
            </a:r>
          </a:p>
          <a:p>
            <a:pPr indent="449263" eaLnBrk="0" hangingPunct="0"/>
            <a:r>
              <a:rPr lang="fr-FR" sz="1200" dirty="0">
                <a:cs typeface="Times New Roman" pitchFamily="18" charset="0"/>
              </a:rPr>
              <a:t>		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Plan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formation_stylolit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447800"/>
            <a:ext cx="7772400" cy="400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5486400" y="3200400"/>
            <a:ext cx="99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3600" dirty="0">
                <a:sym typeface="Symbol" pitchFamily="18" charset="2"/>
              </a:rPr>
              <a:t>1</a:t>
            </a:r>
            <a:endParaRPr lang="fr-FR" dirty="0">
              <a:sym typeface="Symbol" pitchFamily="18" charset="2"/>
            </a:endParaRPr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 flipV="1">
            <a:off x="5410200" y="3810000"/>
            <a:ext cx="762000" cy="5334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953000" y="5791200"/>
            <a:ext cx="1676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>
                <a:latin typeface="OpenDyslexic" pitchFamily="50" charset="0"/>
              </a:rPr>
              <a:t>Volume dissous</a:t>
            </a:r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4876800" y="4724400"/>
            <a:ext cx="889000" cy="1219200"/>
          </a:xfrm>
          <a:custGeom>
            <a:avLst/>
            <a:gdLst>
              <a:gd name="T0" fmla="*/ 72 w 728"/>
              <a:gd name="T1" fmla="*/ 960 h 960"/>
              <a:gd name="T2" fmla="*/ 24 w 728"/>
              <a:gd name="T3" fmla="*/ 624 h 960"/>
              <a:gd name="T4" fmla="*/ 216 w 728"/>
              <a:gd name="T5" fmla="*/ 528 h 960"/>
              <a:gd name="T6" fmla="*/ 648 w 728"/>
              <a:gd name="T7" fmla="*/ 528 h 960"/>
              <a:gd name="T8" fmla="*/ 696 w 728"/>
              <a:gd name="T9" fmla="*/ 0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28"/>
              <a:gd name="T16" fmla="*/ 0 h 960"/>
              <a:gd name="T17" fmla="*/ 728 w 728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28" h="960">
                <a:moveTo>
                  <a:pt x="72" y="960"/>
                </a:moveTo>
                <a:cubicBezTo>
                  <a:pt x="36" y="828"/>
                  <a:pt x="0" y="696"/>
                  <a:pt x="24" y="624"/>
                </a:cubicBezTo>
                <a:cubicBezTo>
                  <a:pt x="48" y="552"/>
                  <a:pt x="112" y="544"/>
                  <a:pt x="216" y="528"/>
                </a:cubicBezTo>
                <a:cubicBezTo>
                  <a:pt x="320" y="512"/>
                  <a:pt x="568" y="616"/>
                  <a:pt x="648" y="528"/>
                </a:cubicBezTo>
                <a:cubicBezTo>
                  <a:pt x="728" y="440"/>
                  <a:pt x="688" y="96"/>
                  <a:pt x="696" y="0"/>
                </a:cubicBez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 rot="10800000" flipV="1">
            <a:off x="8229600" y="1752600"/>
            <a:ext cx="762000" cy="5334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457200" y="6248400"/>
            <a:ext cx="3581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NICOLAS, A., Principe de tectonique.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. MASSON.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C – Les joints </a:t>
            </a:r>
            <a:r>
              <a:rPr lang="fr-FR" sz="1200" dirty="0" err="1" smtClean="0">
                <a:solidFill>
                  <a:schemeClr val="bg1"/>
                </a:solidFill>
                <a:latin typeface="OpenDyslexic" pitchFamily="50" charset="0"/>
              </a:rPr>
              <a:t>stylolitiques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stylolithes_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6477000" cy="51022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9812" name="Picture 4" descr="marbre-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522663"/>
            <a:ext cx="3971925" cy="2982912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C – Les joints </a:t>
            </a:r>
            <a:r>
              <a:rPr lang="fr-FR" sz="1200" dirty="0" err="1" smtClean="0">
                <a:solidFill>
                  <a:schemeClr val="bg1"/>
                </a:solidFill>
                <a:latin typeface="OpenDyslexic" pitchFamily="50" charset="0"/>
              </a:rPr>
              <a:t>stylolitiques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523701" y="1986741"/>
            <a:ext cx="1255223" cy="199506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0" y="685800"/>
            <a:ext cx="91440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49263"/>
            <a:r>
              <a:rPr lang="fr-FR" sz="1200" b="1" i="1" dirty="0">
                <a:latin typeface="OpenDyslexic" pitchFamily="50" charset="0"/>
                <a:cs typeface="Times New Roman" pitchFamily="18" charset="0"/>
              </a:rPr>
              <a:t>COURS N°2 La Tectonique Cassante</a:t>
            </a:r>
          </a:p>
          <a:p>
            <a:pPr indent="449263"/>
            <a:endParaRPr lang="fr-FR" sz="1200" dirty="0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I – Modes de fracturation et relation avec les contraintes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II – Les différents types de fractures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A – Joints et diaclases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B – Les fentes d’extension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C – Les joints </a:t>
            </a:r>
            <a:r>
              <a:rPr lang="fr-FR" sz="1200" i="1" dirty="0" err="1">
                <a:latin typeface="OpenDyslexic" pitchFamily="50" charset="0"/>
                <a:cs typeface="Times New Roman" pitchFamily="18" charset="0"/>
              </a:rPr>
              <a:t>stylolitiques</a:t>
            </a:r>
            <a:endParaRPr lang="fr-FR" sz="1200" i="1" dirty="0">
              <a:latin typeface="OpenDyslexic" pitchFamily="50" charset="0"/>
              <a:cs typeface="Times New Roman" pitchFamily="18" charset="0"/>
            </a:endParaRP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D – Les failles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a – Analyse géométrique des failles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b - Les Principaux Types de Failles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normale,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inverse,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décrochement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failles conjuguées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Les failles synthétiques et Antithétiques.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 - Nappes et Chevauchements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c – Les structures associées aux Failles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dominos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crochons de faille,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- les marqueurs sur le miroir de faille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	-Les stries </a:t>
            </a:r>
          </a:p>
          <a:p>
            <a:pPr indent="449263" eaLnBrk="0" hangingPunct="0"/>
            <a:r>
              <a:rPr lang="fr-FR" sz="1200" i="1" dirty="0">
                <a:latin typeface="OpenDyslexic" pitchFamily="50" charset="0"/>
                <a:cs typeface="Times New Roman" pitchFamily="18" charset="0"/>
              </a:rPr>
              <a:t>			-Les écailles</a:t>
            </a:r>
          </a:p>
          <a:p>
            <a:pPr indent="449263" eaLnBrk="0" hangingPunct="0"/>
            <a:r>
              <a:rPr lang="fr-FR" sz="1200" dirty="0">
                <a:cs typeface="Times New Roman" pitchFamily="18" charset="0"/>
              </a:rPr>
              <a:t>		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Plan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68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mexifaillenormalh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8077200" cy="5664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5410200" y="6248400"/>
            <a:ext cx="3581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http://www-geol.unine.ch/cours/geol/09_structure.htm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D – Les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failles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faille_norma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43000"/>
            <a:ext cx="3816350" cy="159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6" descr="faille_inver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3300" y="1090613"/>
            <a:ext cx="3873500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7" descr="decrochem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698875"/>
            <a:ext cx="3248025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10" descr="chevaucheme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3438525"/>
            <a:ext cx="49530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 Box 12"/>
          <p:cNvSpPr txBox="1">
            <a:spLocks noChangeArrowheads="1"/>
          </p:cNvSpPr>
          <p:nvPr/>
        </p:nvSpPr>
        <p:spPr bwMode="auto">
          <a:xfrm>
            <a:off x="4552140" y="5181600"/>
            <a:ext cx="4572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http://www.ggl.ulaval.ca/personnel/bourque/intro.pt/planete_terre.html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D – Les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failles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026" descr="fail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09600"/>
            <a:ext cx="5181600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 Box 1028"/>
          <p:cNvSpPr txBox="1">
            <a:spLocks noChangeArrowheads="1"/>
          </p:cNvSpPr>
          <p:nvPr/>
        </p:nvSpPr>
        <p:spPr bwMode="auto">
          <a:xfrm>
            <a:off x="3276600" y="6324600"/>
            <a:ext cx="5867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pic>
        <p:nvPicPr>
          <p:cNvPr id="34821" name="Picture 1029" descr="types_fail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533400"/>
            <a:ext cx="23479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 Box 1030"/>
          <p:cNvSpPr txBox="1">
            <a:spLocks noChangeArrowheads="1"/>
          </p:cNvSpPr>
          <p:nvPr/>
        </p:nvSpPr>
        <p:spPr bwMode="auto">
          <a:xfrm>
            <a:off x="762000" y="4953000"/>
            <a:ext cx="2286000" cy="30777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>
                <a:latin typeface="OpenDyslexic" pitchFamily="50" charset="0"/>
              </a:rPr>
              <a:t>AD : rejet pente</a:t>
            </a:r>
          </a:p>
        </p:txBody>
      </p:sp>
      <p:sp>
        <p:nvSpPr>
          <p:cNvPr id="34823" name="Text Box 1031"/>
          <p:cNvSpPr txBox="1">
            <a:spLocks noChangeArrowheads="1"/>
          </p:cNvSpPr>
          <p:nvPr/>
        </p:nvSpPr>
        <p:spPr bwMode="auto">
          <a:xfrm>
            <a:off x="762000" y="4495800"/>
            <a:ext cx="2286000" cy="30777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>
                <a:latin typeface="OpenDyslexic" pitchFamily="50" charset="0"/>
              </a:rPr>
              <a:t>AC : rejet longitudinal</a:t>
            </a:r>
          </a:p>
        </p:txBody>
      </p:sp>
      <p:sp>
        <p:nvSpPr>
          <p:cNvPr id="34824" name="Text Box 1032"/>
          <p:cNvSpPr txBox="1">
            <a:spLocks noChangeArrowheads="1"/>
          </p:cNvSpPr>
          <p:nvPr/>
        </p:nvSpPr>
        <p:spPr bwMode="auto">
          <a:xfrm>
            <a:off x="1143000" y="5410200"/>
            <a:ext cx="2286000" cy="30777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>
                <a:latin typeface="OpenDyslexic" pitchFamily="50" charset="0"/>
              </a:rPr>
              <a:t>AE : rejet vertical</a:t>
            </a:r>
          </a:p>
        </p:txBody>
      </p:sp>
      <p:sp>
        <p:nvSpPr>
          <p:cNvPr id="34825" name="Text Box 1033"/>
          <p:cNvSpPr txBox="1">
            <a:spLocks noChangeArrowheads="1"/>
          </p:cNvSpPr>
          <p:nvPr/>
        </p:nvSpPr>
        <p:spPr bwMode="auto">
          <a:xfrm>
            <a:off x="1143000" y="5867400"/>
            <a:ext cx="2286000" cy="30777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>
                <a:latin typeface="OpenDyslexic" pitchFamily="50" charset="0"/>
              </a:rPr>
              <a:t>ED : rejet transversal</a:t>
            </a:r>
          </a:p>
        </p:txBody>
      </p:sp>
      <p:sp>
        <p:nvSpPr>
          <p:cNvPr id="34826" name="Text Box 1034"/>
          <p:cNvSpPr txBox="1">
            <a:spLocks noChangeArrowheads="1"/>
          </p:cNvSpPr>
          <p:nvPr/>
        </p:nvSpPr>
        <p:spPr bwMode="auto">
          <a:xfrm>
            <a:off x="533400" y="4038600"/>
            <a:ext cx="2286000" cy="30777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>
                <a:latin typeface="OpenDyslexic" pitchFamily="50" charset="0"/>
              </a:rPr>
              <a:t>AB : rejet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a – Analyse géométrique des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failles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profil_cm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4343400"/>
            <a:ext cx="41148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187624" y="3733800"/>
            <a:ext cx="2808312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Accident soustractif</a:t>
            </a:r>
          </a:p>
        </p:txBody>
      </p:sp>
      <p:pic>
        <p:nvPicPr>
          <p:cNvPr id="35845" name="Picture 5" descr="soustrac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09600"/>
            <a:ext cx="411480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7" descr="faille_listriq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2916238"/>
            <a:ext cx="3441700" cy="121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667375" y="5576888"/>
            <a:ext cx="709613" cy="347662"/>
            <a:chOff x="3570" y="3513"/>
            <a:chExt cx="447" cy="219"/>
          </a:xfrm>
        </p:grpSpPr>
        <p:sp>
          <p:nvSpPr>
            <p:cNvPr id="35852" name="Line 8"/>
            <p:cNvSpPr>
              <a:spLocks noChangeShapeType="1"/>
            </p:cNvSpPr>
            <p:nvPr/>
          </p:nvSpPr>
          <p:spPr bwMode="auto">
            <a:xfrm flipH="1" flipV="1">
              <a:off x="3570" y="3594"/>
              <a:ext cx="156" cy="138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853" name="Line 10"/>
            <p:cNvSpPr>
              <a:spLocks noChangeShapeType="1"/>
            </p:cNvSpPr>
            <p:nvPr/>
          </p:nvSpPr>
          <p:spPr bwMode="auto">
            <a:xfrm flipH="1" flipV="1">
              <a:off x="3663" y="3576"/>
              <a:ext cx="213" cy="75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854" name="Line 12"/>
            <p:cNvSpPr>
              <a:spLocks noChangeShapeType="1"/>
            </p:cNvSpPr>
            <p:nvPr/>
          </p:nvSpPr>
          <p:spPr bwMode="auto">
            <a:xfrm flipH="1" flipV="1">
              <a:off x="3780" y="3513"/>
              <a:ext cx="237" cy="45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5867400" y="5360988"/>
            <a:ext cx="685800" cy="125412"/>
            <a:chOff x="3696" y="3377"/>
            <a:chExt cx="432" cy="79"/>
          </a:xfrm>
        </p:grpSpPr>
        <p:sp>
          <p:nvSpPr>
            <p:cNvPr id="35849" name="Line 15"/>
            <p:cNvSpPr>
              <a:spLocks noChangeShapeType="1"/>
            </p:cNvSpPr>
            <p:nvPr/>
          </p:nvSpPr>
          <p:spPr bwMode="auto">
            <a:xfrm flipV="1">
              <a:off x="3840" y="3453"/>
              <a:ext cx="264" cy="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850" name="Line 16"/>
            <p:cNvSpPr>
              <a:spLocks noChangeShapeType="1"/>
            </p:cNvSpPr>
            <p:nvPr/>
          </p:nvSpPr>
          <p:spPr bwMode="auto">
            <a:xfrm flipV="1">
              <a:off x="3792" y="3420"/>
              <a:ext cx="291" cy="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851" name="Line 17"/>
            <p:cNvSpPr>
              <a:spLocks noChangeShapeType="1"/>
            </p:cNvSpPr>
            <p:nvPr/>
          </p:nvSpPr>
          <p:spPr bwMode="auto">
            <a:xfrm flipV="1">
              <a:off x="3696" y="3377"/>
              <a:ext cx="432" cy="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Les failles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normales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addi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4046538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524000" y="3733800"/>
            <a:ext cx="2183904" cy="36933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Accident additif</a:t>
            </a:r>
          </a:p>
        </p:txBody>
      </p:sp>
      <p:pic>
        <p:nvPicPr>
          <p:cNvPr id="36869" name="Picture 5" descr="680329_pas_guiguet_c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429000"/>
            <a:ext cx="4267200" cy="28654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7010400" y="6324600"/>
            <a:ext cx="16738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800" dirty="0">
                <a:latin typeface="OpenDyslexic" pitchFamily="50" charset="0"/>
              </a:rPr>
              <a:t>http://www.geol-alpes.com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Les failles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inverses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057" descr="731201_carBuisse_f_i_conj_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8458200" cy="28368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892" name="Rectangle 2053"/>
          <p:cNvSpPr>
            <a:spLocks noChangeArrowheads="1"/>
          </p:cNvSpPr>
          <p:nvPr/>
        </p:nvSpPr>
        <p:spPr bwMode="auto">
          <a:xfrm>
            <a:off x="7143750" y="6354763"/>
            <a:ext cx="16738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800" dirty="0">
                <a:latin typeface="OpenDyslexic" pitchFamily="50" charset="0"/>
              </a:rPr>
              <a:t>http://www.geol-alpes.com</a:t>
            </a:r>
          </a:p>
        </p:txBody>
      </p:sp>
      <p:sp>
        <p:nvSpPr>
          <p:cNvPr id="37893" name="Rectangle 2066"/>
          <p:cNvSpPr>
            <a:spLocks noChangeArrowheads="1"/>
          </p:cNvSpPr>
          <p:nvPr/>
        </p:nvSpPr>
        <p:spPr bwMode="auto">
          <a:xfrm>
            <a:off x="608013" y="596900"/>
            <a:ext cx="519112" cy="17287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7894" name="Line 2063"/>
          <p:cNvSpPr>
            <a:spLocks noChangeShapeType="1"/>
          </p:cNvSpPr>
          <p:nvPr/>
        </p:nvSpPr>
        <p:spPr bwMode="auto">
          <a:xfrm flipH="1">
            <a:off x="990600" y="622300"/>
            <a:ext cx="0" cy="16637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7895" name="Text Box 2064"/>
          <p:cNvSpPr txBox="1">
            <a:spLocks noChangeArrowheads="1"/>
          </p:cNvSpPr>
          <p:nvPr/>
        </p:nvSpPr>
        <p:spPr bwMode="auto">
          <a:xfrm rot="-5400000">
            <a:off x="457200" y="1339334"/>
            <a:ext cx="60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4m</a:t>
            </a:r>
          </a:p>
        </p:txBody>
      </p:sp>
      <p:pic>
        <p:nvPicPr>
          <p:cNvPr id="124955" name="Picture 2075" descr="731201_carBuisse_f_i_conj_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3" y="3471863"/>
            <a:ext cx="8458200" cy="28368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4956" name="Freeform 2076"/>
          <p:cNvSpPr>
            <a:spLocks/>
          </p:cNvSpPr>
          <p:nvPr/>
        </p:nvSpPr>
        <p:spPr bwMode="auto">
          <a:xfrm>
            <a:off x="614363" y="3776663"/>
            <a:ext cx="8477250" cy="1717675"/>
          </a:xfrm>
          <a:custGeom>
            <a:avLst/>
            <a:gdLst>
              <a:gd name="T0" fmla="*/ 0 w 5340"/>
              <a:gd name="T1" fmla="*/ 1064 h 1082"/>
              <a:gd name="T2" fmla="*/ 624 w 5340"/>
              <a:gd name="T3" fmla="*/ 1064 h 1082"/>
              <a:gd name="T4" fmla="*/ 1082 w 5340"/>
              <a:gd name="T5" fmla="*/ 958 h 1082"/>
              <a:gd name="T6" fmla="*/ 1409 w 5340"/>
              <a:gd name="T7" fmla="*/ 841 h 1082"/>
              <a:gd name="T8" fmla="*/ 1642 w 5340"/>
              <a:gd name="T9" fmla="*/ 794 h 1082"/>
              <a:gd name="T10" fmla="*/ 1860 w 5340"/>
              <a:gd name="T11" fmla="*/ 763 h 1082"/>
              <a:gd name="T12" fmla="*/ 2203 w 5340"/>
              <a:gd name="T13" fmla="*/ 825 h 1082"/>
              <a:gd name="T14" fmla="*/ 2475 w 5340"/>
              <a:gd name="T15" fmla="*/ 833 h 1082"/>
              <a:gd name="T16" fmla="*/ 2763 w 5340"/>
              <a:gd name="T17" fmla="*/ 825 h 1082"/>
              <a:gd name="T18" fmla="*/ 3090 w 5340"/>
              <a:gd name="T19" fmla="*/ 802 h 1082"/>
              <a:gd name="T20" fmla="*/ 3347 w 5340"/>
              <a:gd name="T21" fmla="*/ 771 h 1082"/>
              <a:gd name="T22" fmla="*/ 3798 w 5340"/>
              <a:gd name="T23" fmla="*/ 522 h 1082"/>
              <a:gd name="T24" fmla="*/ 4118 w 5340"/>
              <a:gd name="T25" fmla="*/ 374 h 1082"/>
              <a:gd name="T26" fmla="*/ 4413 w 5340"/>
              <a:gd name="T27" fmla="*/ 195 h 1082"/>
              <a:gd name="T28" fmla="*/ 4647 w 5340"/>
              <a:gd name="T29" fmla="*/ 78 h 1082"/>
              <a:gd name="T30" fmla="*/ 4935 w 5340"/>
              <a:gd name="T31" fmla="*/ 62 h 1082"/>
              <a:gd name="T32" fmla="*/ 5192 w 5340"/>
              <a:gd name="T33" fmla="*/ 24 h 1082"/>
              <a:gd name="T34" fmla="*/ 5340 w 5340"/>
              <a:gd name="T35" fmla="*/ 0 h 108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340"/>
              <a:gd name="T55" fmla="*/ 0 h 1082"/>
              <a:gd name="T56" fmla="*/ 5340 w 5340"/>
              <a:gd name="T57" fmla="*/ 1082 h 108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340" h="1082">
                <a:moveTo>
                  <a:pt x="0" y="1064"/>
                </a:moveTo>
                <a:cubicBezTo>
                  <a:pt x="222" y="1073"/>
                  <a:pt x="444" y="1082"/>
                  <a:pt x="624" y="1064"/>
                </a:cubicBezTo>
                <a:cubicBezTo>
                  <a:pt x="804" y="1046"/>
                  <a:pt x="951" y="995"/>
                  <a:pt x="1082" y="958"/>
                </a:cubicBezTo>
                <a:cubicBezTo>
                  <a:pt x="1213" y="921"/>
                  <a:pt x="1316" y="868"/>
                  <a:pt x="1409" y="841"/>
                </a:cubicBezTo>
                <a:cubicBezTo>
                  <a:pt x="1502" y="814"/>
                  <a:pt x="1567" y="807"/>
                  <a:pt x="1642" y="794"/>
                </a:cubicBezTo>
                <a:cubicBezTo>
                  <a:pt x="1717" y="781"/>
                  <a:pt x="1766" y="758"/>
                  <a:pt x="1860" y="763"/>
                </a:cubicBezTo>
                <a:cubicBezTo>
                  <a:pt x="1954" y="768"/>
                  <a:pt x="2101" y="813"/>
                  <a:pt x="2203" y="825"/>
                </a:cubicBezTo>
                <a:cubicBezTo>
                  <a:pt x="2305" y="837"/>
                  <a:pt x="2382" y="833"/>
                  <a:pt x="2475" y="833"/>
                </a:cubicBezTo>
                <a:cubicBezTo>
                  <a:pt x="2568" y="833"/>
                  <a:pt x="2660" y="830"/>
                  <a:pt x="2763" y="825"/>
                </a:cubicBezTo>
                <a:cubicBezTo>
                  <a:pt x="2866" y="820"/>
                  <a:pt x="2993" y="811"/>
                  <a:pt x="3090" y="802"/>
                </a:cubicBezTo>
                <a:cubicBezTo>
                  <a:pt x="3187" y="793"/>
                  <a:pt x="3229" y="818"/>
                  <a:pt x="3347" y="771"/>
                </a:cubicBezTo>
                <a:cubicBezTo>
                  <a:pt x="3465" y="724"/>
                  <a:pt x="3670" y="588"/>
                  <a:pt x="3798" y="522"/>
                </a:cubicBezTo>
                <a:cubicBezTo>
                  <a:pt x="3926" y="456"/>
                  <a:pt x="4016" y="428"/>
                  <a:pt x="4118" y="374"/>
                </a:cubicBezTo>
                <a:cubicBezTo>
                  <a:pt x="4220" y="320"/>
                  <a:pt x="4325" y="244"/>
                  <a:pt x="4413" y="195"/>
                </a:cubicBezTo>
                <a:cubicBezTo>
                  <a:pt x="4501" y="146"/>
                  <a:pt x="4560" y="100"/>
                  <a:pt x="4647" y="78"/>
                </a:cubicBezTo>
                <a:cubicBezTo>
                  <a:pt x="4734" y="56"/>
                  <a:pt x="4844" y="71"/>
                  <a:pt x="4935" y="62"/>
                </a:cubicBezTo>
                <a:cubicBezTo>
                  <a:pt x="5026" y="53"/>
                  <a:pt x="5125" y="34"/>
                  <a:pt x="5192" y="24"/>
                </a:cubicBezTo>
                <a:cubicBezTo>
                  <a:pt x="5259" y="14"/>
                  <a:pt x="5299" y="7"/>
                  <a:pt x="5340" y="0"/>
                </a:cubicBezTo>
              </a:path>
            </a:pathLst>
          </a:custGeom>
          <a:noFill/>
          <a:ln w="50800">
            <a:solidFill>
              <a:srgbClr val="FF33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2" name="Group 2089"/>
          <p:cNvGrpSpPr>
            <a:grpSpLocks/>
          </p:cNvGrpSpPr>
          <p:nvPr/>
        </p:nvGrpSpPr>
        <p:grpSpPr bwMode="auto">
          <a:xfrm>
            <a:off x="3867150" y="3459163"/>
            <a:ext cx="5067300" cy="2025650"/>
            <a:chOff x="2436" y="2179"/>
            <a:chExt cx="3192" cy="1276"/>
          </a:xfrm>
        </p:grpSpPr>
        <p:sp>
          <p:nvSpPr>
            <p:cNvPr id="37908" name="Freeform 2077"/>
            <p:cNvSpPr>
              <a:spLocks/>
            </p:cNvSpPr>
            <p:nvPr/>
          </p:nvSpPr>
          <p:spPr bwMode="auto">
            <a:xfrm>
              <a:off x="2501" y="2179"/>
              <a:ext cx="2761" cy="243"/>
            </a:xfrm>
            <a:custGeom>
              <a:avLst/>
              <a:gdLst>
                <a:gd name="T0" fmla="*/ 91 w 2761"/>
                <a:gd name="T1" fmla="*/ 97 h 243"/>
                <a:gd name="T2" fmla="*/ 167 w 2761"/>
                <a:gd name="T3" fmla="*/ 108 h 243"/>
                <a:gd name="T4" fmla="*/ 242 w 2761"/>
                <a:gd name="T5" fmla="*/ 119 h 243"/>
                <a:gd name="T6" fmla="*/ 323 w 2761"/>
                <a:gd name="T7" fmla="*/ 130 h 243"/>
                <a:gd name="T8" fmla="*/ 393 w 2761"/>
                <a:gd name="T9" fmla="*/ 146 h 243"/>
                <a:gd name="T10" fmla="*/ 479 w 2761"/>
                <a:gd name="T11" fmla="*/ 162 h 243"/>
                <a:gd name="T12" fmla="*/ 554 w 2761"/>
                <a:gd name="T13" fmla="*/ 167 h 243"/>
                <a:gd name="T14" fmla="*/ 624 w 2761"/>
                <a:gd name="T15" fmla="*/ 205 h 243"/>
                <a:gd name="T16" fmla="*/ 694 w 2761"/>
                <a:gd name="T17" fmla="*/ 210 h 243"/>
                <a:gd name="T18" fmla="*/ 759 w 2761"/>
                <a:gd name="T19" fmla="*/ 216 h 243"/>
                <a:gd name="T20" fmla="*/ 856 w 2761"/>
                <a:gd name="T21" fmla="*/ 243 h 243"/>
                <a:gd name="T22" fmla="*/ 974 w 2761"/>
                <a:gd name="T23" fmla="*/ 232 h 243"/>
                <a:gd name="T24" fmla="*/ 1119 w 2761"/>
                <a:gd name="T25" fmla="*/ 226 h 243"/>
                <a:gd name="T26" fmla="*/ 1233 w 2761"/>
                <a:gd name="T27" fmla="*/ 221 h 243"/>
                <a:gd name="T28" fmla="*/ 1324 w 2761"/>
                <a:gd name="T29" fmla="*/ 194 h 243"/>
                <a:gd name="T30" fmla="*/ 1486 w 2761"/>
                <a:gd name="T31" fmla="*/ 173 h 243"/>
                <a:gd name="T32" fmla="*/ 1626 w 2761"/>
                <a:gd name="T33" fmla="*/ 151 h 243"/>
                <a:gd name="T34" fmla="*/ 1749 w 2761"/>
                <a:gd name="T35" fmla="*/ 130 h 243"/>
                <a:gd name="T36" fmla="*/ 1895 w 2761"/>
                <a:gd name="T37" fmla="*/ 103 h 243"/>
                <a:gd name="T38" fmla="*/ 2035 w 2761"/>
                <a:gd name="T39" fmla="*/ 92 h 243"/>
                <a:gd name="T40" fmla="*/ 2158 w 2761"/>
                <a:gd name="T41" fmla="*/ 65 h 243"/>
                <a:gd name="T42" fmla="*/ 2234 w 2761"/>
                <a:gd name="T43" fmla="*/ 49 h 243"/>
                <a:gd name="T44" fmla="*/ 2331 w 2761"/>
                <a:gd name="T45" fmla="*/ 38 h 243"/>
                <a:gd name="T46" fmla="*/ 2514 w 2761"/>
                <a:gd name="T47" fmla="*/ 38 h 243"/>
                <a:gd name="T48" fmla="*/ 2681 w 2761"/>
                <a:gd name="T49" fmla="*/ 54 h 243"/>
                <a:gd name="T50" fmla="*/ 2761 w 2761"/>
                <a:gd name="T51" fmla="*/ 27 h 243"/>
                <a:gd name="T52" fmla="*/ 1636 w 2761"/>
                <a:gd name="T53" fmla="*/ 0 h 243"/>
                <a:gd name="T54" fmla="*/ 1389 w 2761"/>
                <a:gd name="T55" fmla="*/ 22 h 243"/>
                <a:gd name="T56" fmla="*/ 1206 w 2761"/>
                <a:gd name="T57" fmla="*/ 54 h 243"/>
                <a:gd name="T58" fmla="*/ 1076 w 2761"/>
                <a:gd name="T59" fmla="*/ 60 h 243"/>
                <a:gd name="T60" fmla="*/ 893 w 2761"/>
                <a:gd name="T61" fmla="*/ 76 h 243"/>
                <a:gd name="T62" fmla="*/ 829 w 2761"/>
                <a:gd name="T63" fmla="*/ 76 h 243"/>
                <a:gd name="T64" fmla="*/ 721 w 2761"/>
                <a:gd name="T65" fmla="*/ 43 h 243"/>
                <a:gd name="T66" fmla="*/ 603 w 2761"/>
                <a:gd name="T67" fmla="*/ 43 h 243"/>
                <a:gd name="T68" fmla="*/ 463 w 2761"/>
                <a:gd name="T69" fmla="*/ 0 h 243"/>
                <a:gd name="T70" fmla="*/ 118 w 2761"/>
                <a:gd name="T71" fmla="*/ 0 h 243"/>
                <a:gd name="T72" fmla="*/ 0 w 2761"/>
                <a:gd name="T73" fmla="*/ 6 h 243"/>
                <a:gd name="T74" fmla="*/ 70 w 2761"/>
                <a:gd name="T75" fmla="*/ 43 h 243"/>
                <a:gd name="T76" fmla="*/ 91 w 2761"/>
                <a:gd name="T77" fmla="*/ 97 h 24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761"/>
                <a:gd name="T118" fmla="*/ 0 h 243"/>
                <a:gd name="T119" fmla="*/ 2761 w 2761"/>
                <a:gd name="T120" fmla="*/ 243 h 24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761" h="243">
                  <a:moveTo>
                    <a:pt x="91" y="97"/>
                  </a:moveTo>
                  <a:lnTo>
                    <a:pt x="167" y="108"/>
                  </a:lnTo>
                  <a:lnTo>
                    <a:pt x="242" y="119"/>
                  </a:lnTo>
                  <a:lnTo>
                    <a:pt x="323" y="130"/>
                  </a:lnTo>
                  <a:lnTo>
                    <a:pt x="393" y="146"/>
                  </a:lnTo>
                  <a:lnTo>
                    <a:pt x="479" y="162"/>
                  </a:lnTo>
                  <a:lnTo>
                    <a:pt x="554" y="167"/>
                  </a:lnTo>
                  <a:lnTo>
                    <a:pt x="624" y="205"/>
                  </a:lnTo>
                  <a:lnTo>
                    <a:pt x="694" y="210"/>
                  </a:lnTo>
                  <a:lnTo>
                    <a:pt x="759" y="216"/>
                  </a:lnTo>
                  <a:lnTo>
                    <a:pt x="856" y="243"/>
                  </a:lnTo>
                  <a:lnTo>
                    <a:pt x="974" y="232"/>
                  </a:lnTo>
                  <a:lnTo>
                    <a:pt x="1119" y="226"/>
                  </a:lnTo>
                  <a:lnTo>
                    <a:pt x="1233" y="221"/>
                  </a:lnTo>
                  <a:lnTo>
                    <a:pt x="1324" y="194"/>
                  </a:lnTo>
                  <a:lnTo>
                    <a:pt x="1486" y="173"/>
                  </a:lnTo>
                  <a:lnTo>
                    <a:pt x="1626" y="151"/>
                  </a:lnTo>
                  <a:lnTo>
                    <a:pt x="1749" y="130"/>
                  </a:lnTo>
                  <a:lnTo>
                    <a:pt x="1895" y="103"/>
                  </a:lnTo>
                  <a:lnTo>
                    <a:pt x="2035" y="92"/>
                  </a:lnTo>
                  <a:lnTo>
                    <a:pt x="2158" y="65"/>
                  </a:lnTo>
                  <a:lnTo>
                    <a:pt x="2234" y="49"/>
                  </a:lnTo>
                  <a:lnTo>
                    <a:pt x="2331" y="38"/>
                  </a:lnTo>
                  <a:lnTo>
                    <a:pt x="2514" y="38"/>
                  </a:lnTo>
                  <a:lnTo>
                    <a:pt x="2681" y="54"/>
                  </a:lnTo>
                  <a:lnTo>
                    <a:pt x="2761" y="27"/>
                  </a:lnTo>
                  <a:lnTo>
                    <a:pt x="1636" y="0"/>
                  </a:lnTo>
                  <a:lnTo>
                    <a:pt x="1389" y="22"/>
                  </a:lnTo>
                  <a:lnTo>
                    <a:pt x="1206" y="54"/>
                  </a:lnTo>
                  <a:lnTo>
                    <a:pt x="1076" y="60"/>
                  </a:lnTo>
                  <a:lnTo>
                    <a:pt x="893" y="76"/>
                  </a:lnTo>
                  <a:lnTo>
                    <a:pt x="829" y="76"/>
                  </a:lnTo>
                  <a:lnTo>
                    <a:pt x="721" y="43"/>
                  </a:lnTo>
                  <a:lnTo>
                    <a:pt x="603" y="43"/>
                  </a:lnTo>
                  <a:lnTo>
                    <a:pt x="463" y="0"/>
                  </a:lnTo>
                  <a:lnTo>
                    <a:pt x="118" y="0"/>
                  </a:lnTo>
                  <a:lnTo>
                    <a:pt x="0" y="6"/>
                  </a:lnTo>
                  <a:lnTo>
                    <a:pt x="70" y="43"/>
                  </a:lnTo>
                  <a:lnTo>
                    <a:pt x="91" y="97"/>
                  </a:ln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909" name="Freeform 2078"/>
            <p:cNvSpPr>
              <a:spLocks/>
            </p:cNvSpPr>
            <p:nvPr/>
          </p:nvSpPr>
          <p:spPr bwMode="auto">
            <a:xfrm>
              <a:off x="2436" y="3229"/>
              <a:ext cx="3192" cy="226"/>
            </a:xfrm>
            <a:custGeom>
              <a:avLst/>
              <a:gdLst>
                <a:gd name="T0" fmla="*/ 0 w 3192"/>
                <a:gd name="T1" fmla="*/ 32 h 226"/>
                <a:gd name="T2" fmla="*/ 506 w 3192"/>
                <a:gd name="T3" fmla="*/ 108 h 226"/>
                <a:gd name="T4" fmla="*/ 808 w 3192"/>
                <a:gd name="T5" fmla="*/ 156 h 226"/>
                <a:gd name="T6" fmla="*/ 1287 w 3192"/>
                <a:gd name="T7" fmla="*/ 156 h 226"/>
                <a:gd name="T8" fmla="*/ 1798 w 3192"/>
                <a:gd name="T9" fmla="*/ 162 h 226"/>
                <a:gd name="T10" fmla="*/ 2186 w 3192"/>
                <a:gd name="T11" fmla="*/ 189 h 226"/>
                <a:gd name="T12" fmla="*/ 2606 w 3192"/>
                <a:gd name="T13" fmla="*/ 199 h 226"/>
                <a:gd name="T14" fmla="*/ 2799 w 3192"/>
                <a:gd name="T15" fmla="*/ 194 h 226"/>
                <a:gd name="T16" fmla="*/ 3187 w 3192"/>
                <a:gd name="T17" fmla="*/ 226 h 226"/>
                <a:gd name="T18" fmla="*/ 3192 w 3192"/>
                <a:gd name="T19" fmla="*/ 54 h 226"/>
                <a:gd name="T20" fmla="*/ 2939 w 3192"/>
                <a:gd name="T21" fmla="*/ 38 h 226"/>
                <a:gd name="T22" fmla="*/ 2514 w 3192"/>
                <a:gd name="T23" fmla="*/ 5 h 226"/>
                <a:gd name="T24" fmla="*/ 2143 w 3192"/>
                <a:gd name="T25" fmla="*/ 11 h 226"/>
                <a:gd name="T26" fmla="*/ 1890 w 3192"/>
                <a:gd name="T27" fmla="*/ 0 h 226"/>
                <a:gd name="T28" fmla="*/ 1841 w 3192"/>
                <a:gd name="T29" fmla="*/ 32 h 226"/>
                <a:gd name="T30" fmla="*/ 1653 w 3192"/>
                <a:gd name="T31" fmla="*/ 22 h 226"/>
                <a:gd name="T32" fmla="*/ 1454 w 3192"/>
                <a:gd name="T33" fmla="*/ 16 h 226"/>
                <a:gd name="T34" fmla="*/ 1158 w 3192"/>
                <a:gd name="T35" fmla="*/ 27 h 226"/>
                <a:gd name="T36" fmla="*/ 883 w 3192"/>
                <a:gd name="T37" fmla="*/ 27 h 226"/>
                <a:gd name="T38" fmla="*/ 678 w 3192"/>
                <a:gd name="T39" fmla="*/ 22 h 226"/>
                <a:gd name="T40" fmla="*/ 431 w 3192"/>
                <a:gd name="T41" fmla="*/ 22 h 226"/>
                <a:gd name="T42" fmla="*/ 178 w 3192"/>
                <a:gd name="T43" fmla="*/ 27 h 226"/>
                <a:gd name="T44" fmla="*/ 0 w 3192"/>
                <a:gd name="T45" fmla="*/ 32 h 22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192"/>
                <a:gd name="T70" fmla="*/ 0 h 226"/>
                <a:gd name="T71" fmla="*/ 3192 w 3192"/>
                <a:gd name="T72" fmla="*/ 226 h 22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192" h="226">
                  <a:moveTo>
                    <a:pt x="0" y="32"/>
                  </a:moveTo>
                  <a:lnTo>
                    <a:pt x="506" y="108"/>
                  </a:lnTo>
                  <a:lnTo>
                    <a:pt x="808" y="156"/>
                  </a:lnTo>
                  <a:lnTo>
                    <a:pt x="1287" y="156"/>
                  </a:lnTo>
                  <a:lnTo>
                    <a:pt x="1798" y="162"/>
                  </a:lnTo>
                  <a:lnTo>
                    <a:pt x="2186" y="189"/>
                  </a:lnTo>
                  <a:lnTo>
                    <a:pt x="2606" y="199"/>
                  </a:lnTo>
                  <a:lnTo>
                    <a:pt x="2799" y="194"/>
                  </a:lnTo>
                  <a:lnTo>
                    <a:pt x="3187" y="226"/>
                  </a:lnTo>
                  <a:lnTo>
                    <a:pt x="3192" y="54"/>
                  </a:lnTo>
                  <a:lnTo>
                    <a:pt x="2939" y="38"/>
                  </a:lnTo>
                  <a:lnTo>
                    <a:pt x="2514" y="5"/>
                  </a:lnTo>
                  <a:lnTo>
                    <a:pt x="2143" y="11"/>
                  </a:lnTo>
                  <a:lnTo>
                    <a:pt x="1890" y="0"/>
                  </a:lnTo>
                  <a:lnTo>
                    <a:pt x="1841" y="32"/>
                  </a:lnTo>
                  <a:lnTo>
                    <a:pt x="1653" y="22"/>
                  </a:lnTo>
                  <a:lnTo>
                    <a:pt x="1454" y="16"/>
                  </a:lnTo>
                  <a:lnTo>
                    <a:pt x="1158" y="27"/>
                  </a:lnTo>
                  <a:lnTo>
                    <a:pt x="883" y="27"/>
                  </a:lnTo>
                  <a:lnTo>
                    <a:pt x="678" y="22"/>
                  </a:lnTo>
                  <a:lnTo>
                    <a:pt x="431" y="22"/>
                  </a:lnTo>
                  <a:lnTo>
                    <a:pt x="178" y="27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4962" name="Text Box 2082"/>
          <p:cNvSpPr txBox="1">
            <a:spLocks noChangeArrowheads="1"/>
          </p:cNvSpPr>
          <p:nvPr/>
        </p:nvSpPr>
        <p:spPr bwMode="auto">
          <a:xfrm rot="-1680000">
            <a:off x="6415088" y="3852863"/>
            <a:ext cx="1514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dirty="0">
                <a:solidFill>
                  <a:srgbClr val="FFFF00"/>
                </a:solidFill>
                <a:latin typeface="OpenDyslexic" pitchFamily="50" charset="0"/>
              </a:rPr>
              <a:t>RAMPE</a:t>
            </a:r>
          </a:p>
        </p:txBody>
      </p:sp>
      <p:sp>
        <p:nvSpPr>
          <p:cNvPr id="124963" name="Text Box 2083"/>
          <p:cNvSpPr txBox="1">
            <a:spLocks noChangeArrowheads="1"/>
          </p:cNvSpPr>
          <p:nvPr/>
        </p:nvSpPr>
        <p:spPr bwMode="auto">
          <a:xfrm>
            <a:off x="4281488" y="4614863"/>
            <a:ext cx="1514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dirty="0">
                <a:solidFill>
                  <a:srgbClr val="FFFF00"/>
                </a:solidFill>
                <a:latin typeface="OpenDyslexic" pitchFamily="50" charset="0"/>
              </a:rPr>
              <a:t>PALIER</a:t>
            </a:r>
          </a:p>
        </p:txBody>
      </p:sp>
      <p:sp>
        <p:nvSpPr>
          <p:cNvPr id="124964" name="Text Box 2084"/>
          <p:cNvSpPr txBox="1">
            <a:spLocks noChangeArrowheads="1"/>
          </p:cNvSpPr>
          <p:nvPr/>
        </p:nvSpPr>
        <p:spPr bwMode="auto">
          <a:xfrm rot="-720000">
            <a:off x="1223963" y="4919663"/>
            <a:ext cx="1514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dirty="0">
                <a:solidFill>
                  <a:srgbClr val="FFFF00"/>
                </a:solidFill>
                <a:latin typeface="OpenDyslexic" pitchFamily="50" charset="0"/>
              </a:rPr>
              <a:t>RAMPE</a:t>
            </a:r>
          </a:p>
        </p:txBody>
      </p:sp>
      <p:grpSp>
        <p:nvGrpSpPr>
          <p:cNvPr id="3" name="Group 2091"/>
          <p:cNvGrpSpPr>
            <a:grpSpLocks/>
          </p:cNvGrpSpPr>
          <p:nvPr/>
        </p:nvGrpSpPr>
        <p:grpSpPr bwMode="auto">
          <a:xfrm>
            <a:off x="8148638" y="3571875"/>
            <a:ext cx="708025" cy="595313"/>
            <a:chOff x="5133" y="2250"/>
            <a:chExt cx="446" cy="375"/>
          </a:xfrm>
        </p:grpSpPr>
        <p:sp>
          <p:nvSpPr>
            <p:cNvPr id="37903" name="Line 2086"/>
            <p:cNvSpPr>
              <a:spLocks noChangeShapeType="1"/>
            </p:cNvSpPr>
            <p:nvPr/>
          </p:nvSpPr>
          <p:spPr bwMode="auto">
            <a:xfrm>
              <a:off x="5369" y="2250"/>
              <a:ext cx="170" cy="54"/>
            </a:xfrm>
            <a:prstGeom prst="line">
              <a:avLst/>
            </a:prstGeom>
            <a:noFill/>
            <a:ln w="4445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904" name="Line 2087"/>
            <p:cNvSpPr>
              <a:spLocks noChangeShapeType="1"/>
            </p:cNvSpPr>
            <p:nvPr/>
          </p:nvSpPr>
          <p:spPr bwMode="auto">
            <a:xfrm>
              <a:off x="5139" y="2571"/>
              <a:ext cx="170" cy="54"/>
            </a:xfrm>
            <a:prstGeom prst="line">
              <a:avLst/>
            </a:prstGeom>
            <a:noFill/>
            <a:ln w="4445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37905" name="Group 2090"/>
            <p:cNvGrpSpPr>
              <a:grpSpLocks/>
            </p:cNvGrpSpPr>
            <p:nvPr/>
          </p:nvGrpSpPr>
          <p:grpSpPr bwMode="auto">
            <a:xfrm>
              <a:off x="5133" y="2302"/>
              <a:ext cx="446" cy="268"/>
              <a:chOff x="5133" y="2302"/>
              <a:chExt cx="446" cy="268"/>
            </a:xfrm>
          </p:grpSpPr>
          <p:sp>
            <p:nvSpPr>
              <p:cNvPr id="37906" name="Line 2085"/>
              <p:cNvSpPr>
                <a:spLocks noChangeShapeType="1"/>
              </p:cNvSpPr>
              <p:nvPr/>
            </p:nvSpPr>
            <p:spPr bwMode="auto">
              <a:xfrm flipV="1">
                <a:off x="5133" y="2302"/>
                <a:ext cx="412" cy="55"/>
              </a:xfrm>
              <a:prstGeom prst="line">
                <a:avLst/>
              </a:prstGeom>
              <a:noFill/>
              <a:ln w="4445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07" name="Line 2088"/>
              <p:cNvSpPr>
                <a:spLocks noChangeShapeType="1"/>
              </p:cNvSpPr>
              <p:nvPr/>
            </p:nvSpPr>
            <p:spPr bwMode="auto">
              <a:xfrm flipV="1">
                <a:off x="5167" y="2515"/>
                <a:ext cx="412" cy="55"/>
              </a:xfrm>
              <a:prstGeom prst="line">
                <a:avLst/>
              </a:prstGeom>
              <a:noFill/>
              <a:ln w="4445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Les failles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inverses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aille_transforman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458628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533400" y="5562600"/>
            <a:ext cx="6096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FOUCAULT, A. Dictionnaire de Géologie.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DUNOD.</a:t>
            </a:r>
          </a:p>
        </p:txBody>
      </p:sp>
      <p:pic>
        <p:nvPicPr>
          <p:cNvPr id="38917" name="Picture 5" descr="fail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533400"/>
            <a:ext cx="3429000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Les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décrochements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ssaisdef_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036645"/>
            <a:ext cx="4038600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6" descr="Imag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68562"/>
            <a:ext cx="4206751" cy="2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 Box 9"/>
          <p:cNvSpPr txBox="1">
            <a:spLocks noChangeArrowheads="1"/>
          </p:cNvSpPr>
          <p:nvPr/>
        </p:nvSpPr>
        <p:spPr bwMode="auto">
          <a:xfrm>
            <a:off x="4498607" y="6248400"/>
            <a:ext cx="46482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http://christian.nicollet.free.fr/page/enseignement/COURSTECTO.html</a:t>
            </a:r>
          </a:p>
        </p:txBody>
      </p:sp>
      <p:pic>
        <p:nvPicPr>
          <p:cNvPr id="5127" name="Picture 10" descr="ellipsoide_contraint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0244" y="323425"/>
            <a:ext cx="3020070" cy="2160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I – Modes de fracturation et relation avec les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contraintes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Double flèche verticale 1"/>
          <p:cNvSpPr/>
          <p:nvPr/>
        </p:nvSpPr>
        <p:spPr>
          <a:xfrm>
            <a:off x="6946915" y="2204864"/>
            <a:ext cx="432048" cy="864096"/>
          </a:xfrm>
          <a:prstGeom prst="upDownArrow">
            <a:avLst/>
          </a:prstGeom>
          <a:solidFill>
            <a:srgbClr val="443A30"/>
          </a:solidFill>
          <a:ln>
            <a:solidFill>
              <a:srgbClr val="009D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failles_conjugées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457200"/>
            <a:ext cx="327660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 descr="failles_conjugées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6413" y="1595438"/>
            <a:ext cx="5792787" cy="1549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39941" name="Picture 5" descr="failles_conjugées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3252788"/>
            <a:ext cx="5867400" cy="15621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39942" name="Picture 6" descr="failles_conjugées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4808538"/>
            <a:ext cx="6400800" cy="154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609600" y="2286000"/>
            <a:ext cx="1981200" cy="5847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dirty="0">
                <a:latin typeface="OpenDyslexic" pitchFamily="50" charset="0"/>
              </a:rPr>
              <a:t>FAILLES NORMALES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838200" y="4038600"/>
            <a:ext cx="1828800" cy="5847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>
                <a:latin typeface="OpenDyslexic" pitchFamily="50" charset="0"/>
              </a:rPr>
              <a:t>FAILLES INVERSES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533400" y="5562600"/>
            <a:ext cx="2209800" cy="338554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>
                <a:latin typeface="OpenDyslexic" pitchFamily="50" charset="0"/>
              </a:rPr>
              <a:t>DECROCHEMENTS</a:t>
            </a:r>
          </a:p>
        </p:txBody>
      </p:sp>
      <p:sp>
        <p:nvSpPr>
          <p:cNvPr id="39946" name="Line 10"/>
          <p:cNvSpPr>
            <a:spLocks noChangeShapeType="1"/>
          </p:cNvSpPr>
          <p:nvPr/>
        </p:nvSpPr>
        <p:spPr bwMode="auto">
          <a:xfrm flipH="1">
            <a:off x="3200400" y="685800"/>
            <a:ext cx="1588" cy="5487988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9947" name="Line 11"/>
          <p:cNvSpPr>
            <a:spLocks noChangeShapeType="1"/>
          </p:cNvSpPr>
          <p:nvPr/>
        </p:nvSpPr>
        <p:spPr bwMode="auto">
          <a:xfrm flipH="1">
            <a:off x="5319713" y="701675"/>
            <a:ext cx="1587" cy="5411788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3276600" y="6421937"/>
            <a:ext cx="5867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Les failles conjuguées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026" descr="fosse_rhen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695825"/>
            <a:ext cx="84582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1029" descr="failles_conjugées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33400"/>
            <a:ext cx="4953000" cy="13255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40965" name="Picture 1031" descr="carte_france_l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533400"/>
            <a:ext cx="4038600" cy="37449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Ellipse 1"/>
          <p:cNvSpPr/>
          <p:nvPr/>
        </p:nvSpPr>
        <p:spPr>
          <a:xfrm>
            <a:off x="7884368" y="1196181"/>
            <a:ext cx="792088" cy="7920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539552" y="4047480"/>
            <a:ext cx="2252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>
                <a:latin typeface="OpenDyslexic" pitchFamily="50" charset="0"/>
              </a:rPr>
              <a:t>Ex: Fossé rhénan</a:t>
            </a:r>
            <a:endParaRPr lang="fr-FR" sz="1800" dirty="0">
              <a:latin typeface="OpenDyslexic" pitchFamily="50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Les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failles conjuguées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8" descr="eco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267200"/>
            <a:ext cx="85344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6" descr="failles_conjugées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33400"/>
            <a:ext cx="5486400" cy="14605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09600" y="5334000"/>
            <a:ext cx="8210550" cy="565150"/>
            <a:chOff x="384" y="3360"/>
            <a:chExt cx="5172" cy="356"/>
          </a:xfrm>
        </p:grpSpPr>
        <p:grpSp>
          <p:nvGrpSpPr>
            <p:cNvPr id="42009" name="Group 6"/>
            <p:cNvGrpSpPr>
              <a:grpSpLocks/>
            </p:cNvGrpSpPr>
            <p:nvPr/>
          </p:nvGrpSpPr>
          <p:grpSpPr bwMode="auto">
            <a:xfrm>
              <a:off x="384" y="3360"/>
              <a:ext cx="5172" cy="356"/>
              <a:chOff x="384" y="3360"/>
              <a:chExt cx="5172" cy="356"/>
            </a:xfrm>
          </p:grpSpPr>
          <p:sp>
            <p:nvSpPr>
              <p:cNvPr id="42011" name="Freeform 7"/>
              <p:cNvSpPr>
                <a:spLocks/>
              </p:cNvSpPr>
              <p:nvPr/>
            </p:nvSpPr>
            <p:spPr bwMode="auto">
              <a:xfrm>
                <a:off x="384" y="3431"/>
                <a:ext cx="2824" cy="285"/>
              </a:xfrm>
              <a:custGeom>
                <a:avLst/>
                <a:gdLst>
                  <a:gd name="T0" fmla="*/ 0 w 2824"/>
                  <a:gd name="T1" fmla="*/ 25 h 285"/>
                  <a:gd name="T2" fmla="*/ 232 w 2824"/>
                  <a:gd name="T3" fmla="*/ 17 h 285"/>
                  <a:gd name="T4" fmla="*/ 512 w 2824"/>
                  <a:gd name="T5" fmla="*/ 13 h 285"/>
                  <a:gd name="T6" fmla="*/ 784 w 2824"/>
                  <a:gd name="T7" fmla="*/ 1 h 285"/>
                  <a:gd name="T8" fmla="*/ 988 w 2824"/>
                  <a:gd name="T9" fmla="*/ 9 h 285"/>
                  <a:gd name="T10" fmla="*/ 1196 w 2824"/>
                  <a:gd name="T11" fmla="*/ 13 h 285"/>
                  <a:gd name="T12" fmla="*/ 1616 w 2824"/>
                  <a:gd name="T13" fmla="*/ 49 h 285"/>
                  <a:gd name="T14" fmla="*/ 1972 w 2824"/>
                  <a:gd name="T15" fmla="*/ 89 h 285"/>
                  <a:gd name="T16" fmla="*/ 2196 w 2824"/>
                  <a:gd name="T17" fmla="*/ 109 h 285"/>
                  <a:gd name="T18" fmla="*/ 2420 w 2824"/>
                  <a:gd name="T19" fmla="*/ 153 h 285"/>
                  <a:gd name="T20" fmla="*/ 2720 w 2824"/>
                  <a:gd name="T21" fmla="*/ 245 h 285"/>
                  <a:gd name="T22" fmla="*/ 2824 w 2824"/>
                  <a:gd name="T23" fmla="*/ 285 h 28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824"/>
                  <a:gd name="T37" fmla="*/ 0 h 285"/>
                  <a:gd name="T38" fmla="*/ 2824 w 2824"/>
                  <a:gd name="T39" fmla="*/ 285 h 28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824" h="285">
                    <a:moveTo>
                      <a:pt x="0" y="25"/>
                    </a:moveTo>
                    <a:cubicBezTo>
                      <a:pt x="73" y="22"/>
                      <a:pt x="147" y="19"/>
                      <a:pt x="232" y="17"/>
                    </a:cubicBezTo>
                    <a:cubicBezTo>
                      <a:pt x="317" y="15"/>
                      <a:pt x="420" y="16"/>
                      <a:pt x="512" y="13"/>
                    </a:cubicBezTo>
                    <a:cubicBezTo>
                      <a:pt x="604" y="10"/>
                      <a:pt x="705" y="2"/>
                      <a:pt x="784" y="1"/>
                    </a:cubicBezTo>
                    <a:cubicBezTo>
                      <a:pt x="863" y="0"/>
                      <a:pt x="919" y="7"/>
                      <a:pt x="988" y="9"/>
                    </a:cubicBezTo>
                    <a:cubicBezTo>
                      <a:pt x="1057" y="11"/>
                      <a:pt x="1091" y="6"/>
                      <a:pt x="1196" y="13"/>
                    </a:cubicBezTo>
                    <a:cubicBezTo>
                      <a:pt x="1301" y="20"/>
                      <a:pt x="1487" y="36"/>
                      <a:pt x="1616" y="49"/>
                    </a:cubicBezTo>
                    <a:cubicBezTo>
                      <a:pt x="1745" y="62"/>
                      <a:pt x="1875" y="79"/>
                      <a:pt x="1972" y="89"/>
                    </a:cubicBezTo>
                    <a:cubicBezTo>
                      <a:pt x="2069" y="99"/>
                      <a:pt x="2121" y="98"/>
                      <a:pt x="2196" y="109"/>
                    </a:cubicBezTo>
                    <a:cubicBezTo>
                      <a:pt x="2271" y="120"/>
                      <a:pt x="2333" y="130"/>
                      <a:pt x="2420" y="153"/>
                    </a:cubicBezTo>
                    <a:cubicBezTo>
                      <a:pt x="2507" y="176"/>
                      <a:pt x="2653" y="223"/>
                      <a:pt x="2720" y="245"/>
                    </a:cubicBezTo>
                    <a:cubicBezTo>
                      <a:pt x="2787" y="267"/>
                      <a:pt x="2805" y="276"/>
                      <a:pt x="2824" y="285"/>
                    </a:cubicBezTo>
                  </a:path>
                </a:pathLst>
              </a:custGeom>
              <a:noFill/>
              <a:ln w="38100">
                <a:solidFill>
                  <a:srgbClr val="FF33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012" name="Freeform 8"/>
              <p:cNvSpPr>
                <a:spLocks/>
              </p:cNvSpPr>
              <p:nvPr/>
            </p:nvSpPr>
            <p:spPr bwMode="auto">
              <a:xfrm>
                <a:off x="3840" y="3360"/>
                <a:ext cx="1716" cy="89"/>
              </a:xfrm>
              <a:custGeom>
                <a:avLst/>
                <a:gdLst>
                  <a:gd name="T0" fmla="*/ 0 w 1716"/>
                  <a:gd name="T1" fmla="*/ 0 h 89"/>
                  <a:gd name="T2" fmla="*/ 128 w 1716"/>
                  <a:gd name="T3" fmla="*/ 8 h 89"/>
                  <a:gd name="T4" fmla="*/ 228 w 1716"/>
                  <a:gd name="T5" fmla="*/ 48 h 89"/>
                  <a:gd name="T6" fmla="*/ 336 w 1716"/>
                  <a:gd name="T7" fmla="*/ 84 h 89"/>
                  <a:gd name="T8" fmla="*/ 424 w 1716"/>
                  <a:gd name="T9" fmla="*/ 80 h 89"/>
                  <a:gd name="T10" fmla="*/ 592 w 1716"/>
                  <a:gd name="T11" fmla="*/ 60 h 89"/>
                  <a:gd name="T12" fmla="*/ 732 w 1716"/>
                  <a:gd name="T13" fmla="*/ 40 h 89"/>
                  <a:gd name="T14" fmla="*/ 872 w 1716"/>
                  <a:gd name="T15" fmla="*/ 24 h 89"/>
                  <a:gd name="T16" fmla="*/ 1012 w 1716"/>
                  <a:gd name="T17" fmla="*/ 12 h 89"/>
                  <a:gd name="T18" fmla="*/ 1164 w 1716"/>
                  <a:gd name="T19" fmla="*/ 16 h 89"/>
                  <a:gd name="T20" fmla="*/ 1348 w 1716"/>
                  <a:gd name="T21" fmla="*/ 8 h 89"/>
                  <a:gd name="T22" fmla="*/ 1716 w 1716"/>
                  <a:gd name="T23" fmla="*/ 0 h 8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16"/>
                  <a:gd name="T37" fmla="*/ 0 h 89"/>
                  <a:gd name="T38" fmla="*/ 1716 w 1716"/>
                  <a:gd name="T39" fmla="*/ 89 h 8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16" h="89">
                    <a:moveTo>
                      <a:pt x="0" y="0"/>
                    </a:moveTo>
                    <a:cubicBezTo>
                      <a:pt x="45" y="0"/>
                      <a:pt x="90" y="0"/>
                      <a:pt x="128" y="8"/>
                    </a:cubicBezTo>
                    <a:cubicBezTo>
                      <a:pt x="166" y="16"/>
                      <a:pt x="193" y="35"/>
                      <a:pt x="228" y="48"/>
                    </a:cubicBezTo>
                    <a:cubicBezTo>
                      <a:pt x="263" y="61"/>
                      <a:pt x="303" y="79"/>
                      <a:pt x="336" y="84"/>
                    </a:cubicBezTo>
                    <a:cubicBezTo>
                      <a:pt x="369" y="89"/>
                      <a:pt x="381" y="84"/>
                      <a:pt x="424" y="80"/>
                    </a:cubicBezTo>
                    <a:cubicBezTo>
                      <a:pt x="467" y="76"/>
                      <a:pt x="541" y="67"/>
                      <a:pt x="592" y="60"/>
                    </a:cubicBezTo>
                    <a:cubicBezTo>
                      <a:pt x="643" y="53"/>
                      <a:pt x="685" y="46"/>
                      <a:pt x="732" y="40"/>
                    </a:cubicBezTo>
                    <a:cubicBezTo>
                      <a:pt x="779" y="34"/>
                      <a:pt x="825" y="29"/>
                      <a:pt x="872" y="24"/>
                    </a:cubicBezTo>
                    <a:cubicBezTo>
                      <a:pt x="919" y="19"/>
                      <a:pt x="963" y="13"/>
                      <a:pt x="1012" y="12"/>
                    </a:cubicBezTo>
                    <a:cubicBezTo>
                      <a:pt x="1061" y="11"/>
                      <a:pt x="1108" y="17"/>
                      <a:pt x="1164" y="16"/>
                    </a:cubicBezTo>
                    <a:cubicBezTo>
                      <a:pt x="1220" y="15"/>
                      <a:pt x="1256" y="11"/>
                      <a:pt x="1348" y="8"/>
                    </a:cubicBezTo>
                    <a:cubicBezTo>
                      <a:pt x="1440" y="5"/>
                      <a:pt x="1578" y="2"/>
                      <a:pt x="1716" y="0"/>
                    </a:cubicBezTo>
                  </a:path>
                </a:pathLst>
              </a:custGeom>
              <a:noFill/>
              <a:ln w="38100">
                <a:solidFill>
                  <a:srgbClr val="FF3300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2010" name="Text Box 9"/>
            <p:cNvSpPr txBox="1">
              <a:spLocks noChangeArrowheads="1"/>
            </p:cNvSpPr>
            <p:nvPr/>
          </p:nvSpPr>
          <p:spPr bwMode="auto">
            <a:xfrm>
              <a:off x="1344" y="3504"/>
              <a:ext cx="72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400"/>
                <a:t>MANTEAU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462088" y="4143375"/>
            <a:ext cx="6872287" cy="1790700"/>
            <a:chOff x="921" y="2610"/>
            <a:chExt cx="4329" cy="1128"/>
          </a:xfrm>
        </p:grpSpPr>
        <p:grpSp>
          <p:nvGrpSpPr>
            <p:cNvPr id="41993" name="Group 12"/>
            <p:cNvGrpSpPr>
              <a:grpSpLocks/>
            </p:cNvGrpSpPr>
            <p:nvPr/>
          </p:nvGrpSpPr>
          <p:grpSpPr bwMode="auto">
            <a:xfrm>
              <a:off x="1056" y="2847"/>
              <a:ext cx="4194" cy="891"/>
              <a:chOff x="1056" y="2847"/>
              <a:chExt cx="4194" cy="891"/>
            </a:xfrm>
          </p:grpSpPr>
          <p:sp>
            <p:nvSpPr>
              <p:cNvPr id="41999" name="Freeform 13"/>
              <p:cNvSpPr>
                <a:spLocks/>
              </p:cNvSpPr>
              <p:nvPr/>
            </p:nvSpPr>
            <p:spPr bwMode="auto">
              <a:xfrm>
                <a:off x="3343" y="2880"/>
                <a:ext cx="491" cy="858"/>
              </a:xfrm>
              <a:custGeom>
                <a:avLst/>
                <a:gdLst>
                  <a:gd name="T0" fmla="*/ 257 w 491"/>
                  <a:gd name="T1" fmla="*/ 0 h 858"/>
                  <a:gd name="T2" fmla="*/ 275 w 491"/>
                  <a:gd name="T3" fmla="*/ 57 h 858"/>
                  <a:gd name="T4" fmla="*/ 266 w 491"/>
                  <a:gd name="T5" fmla="*/ 123 h 858"/>
                  <a:gd name="T6" fmla="*/ 239 w 491"/>
                  <a:gd name="T7" fmla="*/ 150 h 858"/>
                  <a:gd name="T8" fmla="*/ 152 w 491"/>
                  <a:gd name="T9" fmla="*/ 183 h 858"/>
                  <a:gd name="T10" fmla="*/ 74 w 491"/>
                  <a:gd name="T11" fmla="*/ 237 h 858"/>
                  <a:gd name="T12" fmla="*/ 35 w 491"/>
                  <a:gd name="T13" fmla="*/ 258 h 858"/>
                  <a:gd name="T14" fmla="*/ 23 w 491"/>
                  <a:gd name="T15" fmla="*/ 303 h 858"/>
                  <a:gd name="T16" fmla="*/ 11 w 491"/>
                  <a:gd name="T17" fmla="*/ 402 h 858"/>
                  <a:gd name="T18" fmla="*/ 14 w 491"/>
                  <a:gd name="T19" fmla="*/ 498 h 858"/>
                  <a:gd name="T20" fmla="*/ 98 w 491"/>
                  <a:gd name="T21" fmla="*/ 606 h 858"/>
                  <a:gd name="T22" fmla="*/ 311 w 491"/>
                  <a:gd name="T23" fmla="*/ 756 h 858"/>
                  <a:gd name="T24" fmla="*/ 491 w 491"/>
                  <a:gd name="T25" fmla="*/ 858 h 8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91"/>
                  <a:gd name="T40" fmla="*/ 0 h 858"/>
                  <a:gd name="T41" fmla="*/ 491 w 491"/>
                  <a:gd name="T42" fmla="*/ 858 h 8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91" h="858">
                    <a:moveTo>
                      <a:pt x="257" y="0"/>
                    </a:moveTo>
                    <a:cubicBezTo>
                      <a:pt x="265" y="18"/>
                      <a:pt x="274" y="37"/>
                      <a:pt x="275" y="57"/>
                    </a:cubicBezTo>
                    <a:cubicBezTo>
                      <a:pt x="276" y="77"/>
                      <a:pt x="272" y="108"/>
                      <a:pt x="266" y="123"/>
                    </a:cubicBezTo>
                    <a:cubicBezTo>
                      <a:pt x="260" y="138"/>
                      <a:pt x="258" y="140"/>
                      <a:pt x="239" y="150"/>
                    </a:cubicBezTo>
                    <a:cubicBezTo>
                      <a:pt x="220" y="160"/>
                      <a:pt x="179" y="169"/>
                      <a:pt x="152" y="183"/>
                    </a:cubicBezTo>
                    <a:cubicBezTo>
                      <a:pt x="125" y="197"/>
                      <a:pt x="93" y="224"/>
                      <a:pt x="74" y="237"/>
                    </a:cubicBezTo>
                    <a:cubicBezTo>
                      <a:pt x="55" y="250"/>
                      <a:pt x="43" y="247"/>
                      <a:pt x="35" y="258"/>
                    </a:cubicBezTo>
                    <a:cubicBezTo>
                      <a:pt x="27" y="269"/>
                      <a:pt x="27" y="279"/>
                      <a:pt x="23" y="303"/>
                    </a:cubicBezTo>
                    <a:cubicBezTo>
                      <a:pt x="19" y="327"/>
                      <a:pt x="12" y="370"/>
                      <a:pt x="11" y="402"/>
                    </a:cubicBezTo>
                    <a:cubicBezTo>
                      <a:pt x="10" y="434"/>
                      <a:pt x="0" y="464"/>
                      <a:pt x="14" y="498"/>
                    </a:cubicBezTo>
                    <a:cubicBezTo>
                      <a:pt x="28" y="532"/>
                      <a:pt x="49" y="563"/>
                      <a:pt x="98" y="606"/>
                    </a:cubicBezTo>
                    <a:cubicBezTo>
                      <a:pt x="147" y="649"/>
                      <a:pt x="246" y="714"/>
                      <a:pt x="311" y="756"/>
                    </a:cubicBezTo>
                    <a:cubicBezTo>
                      <a:pt x="376" y="798"/>
                      <a:pt x="433" y="828"/>
                      <a:pt x="491" y="858"/>
                    </a:cubicBezTo>
                  </a:path>
                </a:pathLst>
              </a:cu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000" name="Freeform 14"/>
              <p:cNvSpPr>
                <a:spLocks/>
              </p:cNvSpPr>
              <p:nvPr/>
            </p:nvSpPr>
            <p:spPr bwMode="auto">
              <a:xfrm>
                <a:off x="1392" y="2880"/>
                <a:ext cx="2034" cy="588"/>
              </a:xfrm>
              <a:custGeom>
                <a:avLst/>
                <a:gdLst>
                  <a:gd name="T0" fmla="*/ 0 w 2034"/>
                  <a:gd name="T1" fmla="*/ 0 h 588"/>
                  <a:gd name="T2" fmla="*/ 39 w 2034"/>
                  <a:gd name="T3" fmla="*/ 30 h 588"/>
                  <a:gd name="T4" fmla="*/ 57 w 2034"/>
                  <a:gd name="T5" fmla="*/ 57 h 588"/>
                  <a:gd name="T6" fmla="*/ 105 w 2034"/>
                  <a:gd name="T7" fmla="*/ 69 h 588"/>
                  <a:gd name="T8" fmla="*/ 249 w 2034"/>
                  <a:gd name="T9" fmla="*/ 81 h 588"/>
                  <a:gd name="T10" fmla="*/ 495 w 2034"/>
                  <a:gd name="T11" fmla="*/ 93 h 588"/>
                  <a:gd name="T12" fmla="*/ 801 w 2034"/>
                  <a:gd name="T13" fmla="*/ 108 h 588"/>
                  <a:gd name="T14" fmla="*/ 1095 w 2034"/>
                  <a:gd name="T15" fmla="*/ 126 h 588"/>
                  <a:gd name="T16" fmla="*/ 1173 w 2034"/>
                  <a:gd name="T17" fmla="*/ 129 h 588"/>
                  <a:gd name="T18" fmla="*/ 1269 w 2034"/>
                  <a:gd name="T19" fmla="*/ 165 h 588"/>
                  <a:gd name="T20" fmla="*/ 1404 w 2034"/>
                  <a:gd name="T21" fmla="*/ 213 h 588"/>
                  <a:gd name="T22" fmla="*/ 1653 w 2034"/>
                  <a:gd name="T23" fmla="*/ 393 h 588"/>
                  <a:gd name="T24" fmla="*/ 1854 w 2034"/>
                  <a:gd name="T25" fmla="*/ 513 h 588"/>
                  <a:gd name="T26" fmla="*/ 2034 w 2034"/>
                  <a:gd name="T27" fmla="*/ 588 h 58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34"/>
                  <a:gd name="T43" fmla="*/ 0 h 588"/>
                  <a:gd name="T44" fmla="*/ 2034 w 2034"/>
                  <a:gd name="T45" fmla="*/ 588 h 58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34" h="588">
                    <a:moveTo>
                      <a:pt x="0" y="0"/>
                    </a:moveTo>
                    <a:cubicBezTo>
                      <a:pt x="15" y="10"/>
                      <a:pt x="30" y="21"/>
                      <a:pt x="39" y="30"/>
                    </a:cubicBezTo>
                    <a:cubicBezTo>
                      <a:pt x="48" y="39"/>
                      <a:pt x="46" y="50"/>
                      <a:pt x="57" y="57"/>
                    </a:cubicBezTo>
                    <a:cubicBezTo>
                      <a:pt x="68" y="64"/>
                      <a:pt x="73" y="65"/>
                      <a:pt x="105" y="69"/>
                    </a:cubicBezTo>
                    <a:cubicBezTo>
                      <a:pt x="137" y="73"/>
                      <a:pt x="184" y="77"/>
                      <a:pt x="249" y="81"/>
                    </a:cubicBezTo>
                    <a:cubicBezTo>
                      <a:pt x="314" y="85"/>
                      <a:pt x="403" y="88"/>
                      <a:pt x="495" y="93"/>
                    </a:cubicBezTo>
                    <a:cubicBezTo>
                      <a:pt x="587" y="98"/>
                      <a:pt x="701" y="103"/>
                      <a:pt x="801" y="108"/>
                    </a:cubicBezTo>
                    <a:cubicBezTo>
                      <a:pt x="901" y="113"/>
                      <a:pt x="1033" y="122"/>
                      <a:pt x="1095" y="126"/>
                    </a:cubicBezTo>
                    <a:cubicBezTo>
                      <a:pt x="1157" y="130"/>
                      <a:pt x="1144" y="122"/>
                      <a:pt x="1173" y="129"/>
                    </a:cubicBezTo>
                    <a:cubicBezTo>
                      <a:pt x="1202" y="136"/>
                      <a:pt x="1231" y="151"/>
                      <a:pt x="1269" y="165"/>
                    </a:cubicBezTo>
                    <a:cubicBezTo>
                      <a:pt x="1307" y="179"/>
                      <a:pt x="1340" y="175"/>
                      <a:pt x="1404" y="213"/>
                    </a:cubicBezTo>
                    <a:cubicBezTo>
                      <a:pt x="1468" y="251"/>
                      <a:pt x="1578" y="343"/>
                      <a:pt x="1653" y="393"/>
                    </a:cubicBezTo>
                    <a:cubicBezTo>
                      <a:pt x="1728" y="443"/>
                      <a:pt x="1790" y="480"/>
                      <a:pt x="1854" y="513"/>
                    </a:cubicBezTo>
                    <a:cubicBezTo>
                      <a:pt x="1918" y="546"/>
                      <a:pt x="1976" y="567"/>
                      <a:pt x="2034" y="588"/>
                    </a:cubicBezTo>
                  </a:path>
                </a:pathLst>
              </a:cu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001" name="Freeform 15"/>
              <p:cNvSpPr>
                <a:spLocks/>
              </p:cNvSpPr>
              <p:nvPr/>
            </p:nvSpPr>
            <p:spPr bwMode="auto">
              <a:xfrm>
                <a:off x="1056" y="2880"/>
                <a:ext cx="429" cy="69"/>
              </a:xfrm>
              <a:custGeom>
                <a:avLst/>
                <a:gdLst>
                  <a:gd name="T0" fmla="*/ 0 w 429"/>
                  <a:gd name="T1" fmla="*/ 0 h 69"/>
                  <a:gd name="T2" fmla="*/ 48 w 429"/>
                  <a:gd name="T3" fmla="*/ 42 h 69"/>
                  <a:gd name="T4" fmla="*/ 105 w 429"/>
                  <a:gd name="T5" fmla="*/ 57 h 69"/>
                  <a:gd name="T6" fmla="*/ 195 w 429"/>
                  <a:gd name="T7" fmla="*/ 60 h 69"/>
                  <a:gd name="T8" fmla="*/ 429 w 429"/>
                  <a:gd name="T9" fmla="*/ 69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9"/>
                  <a:gd name="T16" fmla="*/ 0 h 69"/>
                  <a:gd name="T17" fmla="*/ 429 w 429"/>
                  <a:gd name="T18" fmla="*/ 69 h 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9" h="69">
                    <a:moveTo>
                      <a:pt x="0" y="0"/>
                    </a:moveTo>
                    <a:cubicBezTo>
                      <a:pt x="15" y="16"/>
                      <a:pt x="31" y="33"/>
                      <a:pt x="48" y="42"/>
                    </a:cubicBezTo>
                    <a:cubicBezTo>
                      <a:pt x="65" y="51"/>
                      <a:pt x="81" y="54"/>
                      <a:pt x="105" y="57"/>
                    </a:cubicBezTo>
                    <a:cubicBezTo>
                      <a:pt x="129" y="60"/>
                      <a:pt x="141" y="58"/>
                      <a:pt x="195" y="60"/>
                    </a:cubicBezTo>
                    <a:cubicBezTo>
                      <a:pt x="249" y="62"/>
                      <a:pt x="339" y="65"/>
                      <a:pt x="429" y="69"/>
                    </a:cubicBezTo>
                  </a:path>
                </a:pathLst>
              </a:cu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002" name="Freeform 16"/>
              <p:cNvSpPr>
                <a:spLocks/>
              </p:cNvSpPr>
              <p:nvPr/>
            </p:nvSpPr>
            <p:spPr bwMode="auto">
              <a:xfrm>
                <a:off x="1584" y="2880"/>
                <a:ext cx="138" cy="84"/>
              </a:xfrm>
              <a:custGeom>
                <a:avLst/>
                <a:gdLst>
                  <a:gd name="T0" fmla="*/ 0 w 138"/>
                  <a:gd name="T1" fmla="*/ 0 h 84"/>
                  <a:gd name="T2" fmla="*/ 30 w 138"/>
                  <a:gd name="T3" fmla="*/ 39 h 84"/>
                  <a:gd name="T4" fmla="*/ 78 w 138"/>
                  <a:gd name="T5" fmla="*/ 69 h 84"/>
                  <a:gd name="T6" fmla="*/ 138 w 138"/>
                  <a:gd name="T7" fmla="*/ 84 h 8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8"/>
                  <a:gd name="T13" fmla="*/ 0 h 84"/>
                  <a:gd name="T14" fmla="*/ 138 w 138"/>
                  <a:gd name="T15" fmla="*/ 84 h 8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8" h="84">
                    <a:moveTo>
                      <a:pt x="0" y="0"/>
                    </a:moveTo>
                    <a:cubicBezTo>
                      <a:pt x="8" y="14"/>
                      <a:pt x="17" y="28"/>
                      <a:pt x="30" y="39"/>
                    </a:cubicBezTo>
                    <a:cubicBezTo>
                      <a:pt x="43" y="50"/>
                      <a:pt x="60" y="62"/>
                      <a:pt x="78" y="69"/>
                    </a:cubicBezTo>
                    <a:cubicBezTo>
                      <a:pt x="96" y="76"/>
                      <a:pt x="117" y="80"/>
                      <a:pt x="138" y="84"/>
                    </a:cubicBezTo>
                  </a:path>
                </a:pathLst>
              </a:cu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003" name="Freeform 17"/>
              <p:cNvSpPr>
                <a:spLocks/>
              </p:cNvSpPr>
              <p:nvPr/>
            </p:nvSpPr>
            <p:spPr bwMode="auto">
              <a:xfrm>
                <a:off x="2928" y="2853"/>
                <a:ext cx="288" cy="171"/>
              </a:xfrm>
              <a:custGeom>
                <a:avLst/>
                <a:gdLst>
                  <a:gd name="T0" fmla="*/ 288 w 288"/>
                  <a:gd name="T1" fmla="*/ 171 h 171"/>
                  <a:gd name="T2" fmla="*/ 237 w 288"/>
                  <a:gd name="T3" fmla="*/ 129 h 171"/>
                  <a:gd name="T4" fmla="*/ 165 w 288"/>
                  <a:gd name="T5" fmla="*/ 78 h 171"/>
                  <a:gd name="T6" fmla="*/ 84 w 288"/>
                  <a:gd name="T7" fmla="*/ 36 h 171"/>
                  <a:gd name="T8" fmla="*/ 0 w 288"/>
                  <a:gd name="T9" fmla="*/ 0 h 1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171"/>
                  <a:gd name="T17" fmla="*/ 288 w 288"/>
                  <a:gd name="T18" fmla="*/ 171 h 1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171">
                    <a:moveTo>
                      <a:pt x="288" y="171"/>
                    </a:moveTo>
                    <a:cubicBezTo>
                      <a:pt x="272" y="157"/>
                      <a:pt x="257" y="144"/>
                      <a:pt x="237" y="129"/>
                    </a:cubicBezTo>
                    <a:cubicBezTo>
                      <a:pt x="217" y="114"/>
                      <a:pt x="190" y="93"/>
                      <a:pt x="165" y="78"/>
                    </a:cubicBezTo>
                    <a:cubicBezTo>
                      <a:pt x="140" y="63"/>
                      <a:pt x="112" y="49"/>
                      <a:pt x="84" y="36"/>
                    </a:cubicBezTo>
                    <a:cubicBezTo>
                      <a:pt x="56" y="23"/>
                      <a:pt x="28" y="11"/>
                      <a:pt x="0" y="0"/>
                    </a:cubicBezTo>
                  </a:path>
                </a:pathLst>
              </a:cu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004" name="Freeform 18"/>
              <p:cNvSpPr>
                <a:spLocks/>
              </p:cNvSpPr>
              <p:nvPr/>
            </p:nvSpPr>
            <p:spPr bwMode="auto">
              <a:xfrm>
                <a:off x="2376" y="2847"/>
                <a:ext cx="717" cy="273"/>
              </a:xfrm>
              <a:custGeom>
                <a:avLst/>
                <a:gdLst>
                  <a:gd name="T0" fmla="*/ 696 w 717"/>
                  <a:gd name="T1" fmla="*/ 273 h 273"/>
                  <a:gd name="T2" fmla="*/ 717 w 717"/>
                  <a:gd name="T3" fmla="*/ 264 h 273"/>
                  <a:gd name="T4" fmla="*/ 600 w 717"/>
                  <a:gd name="T5" fmla="*/ 198 h 273"/>
                  <a:gd name="T6" fmla="*/ 477 w 717"/>
                  <a:gd name="T7" fmla="*/ 138 h 273"/>
                  <a:gd name="T8" fmla="*/ 333 w 717"/>
                  <a:gd name="T9" fmla="*/ 81 h 273"/>
                  <a:gd name="T10" fmla="*/ 186 w 717"/>
                  <a:gd name="T11" fmla="*/ 39 h 273"/>
                  <a:gd name="T12" fmla="*/ 0 w 717"/>
                  <a:gd name="T13" fmla="*/ 0 h 2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17"/>
                  <a:gd name="T22" fmla="*/ 0 h 273"/>
                  <a:gd name="T23" fmla="*/ 717 w 717"/>
                  <a:gd name="T24" fmla="*/ 273 h 2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17" h="273">
                    <a:moveTo>
                      <a:pt x="696" y="273"/>
                    </a:moveTo>
                    <a:lnTo>
                      <a:pt x="717" y="264"/>
                    </a:lnTo>
                    <a:cubicBezTo>
                      <a:pt x="701" y="252"/>
                      <a:pt x="640" y="219"/>
                      <a:pt x="600" y="198"/>
                    </a:cubicBezTo>
                    <a:cubicBezTo>
                      <a:pt x="560" y="177"/>
                      <a:pt x="521" y="157"/>
                      <a:pt x="477" y="138"/>
                    </a:cubicBezTo>
                    <a:cubicBezTo>
                      <a:pt x="433" y="119"/>
                      <a:pt x="382" y="97"/>
                      <a:pt x="333" y="81"/>
                    </a:cubicBezTo>
                    <a:cubicBezTo>
                      <a:pt x="284" y="65"/>
                      <a:pt x="241" y="52"/>
                      <a:pt x="186" y="39"/>
                    </a:cubicBezTo>
                    <a:cubicBezTo>
                      <a:pt x="131" y="26"/>
                      <a:pt x="65" y="13"/>
                      <a:pt x="0" y="0"/>
                    </a:cubicBezTo>
                  </a:path>
                </a:pathLst>
              </a:cu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005" name="Freeform 19"/>
              <p:cNvSpPr>
                <a:spLocks/>
              </p:cNvSpPr>
              <p:nvPr/>
            </p:nvSpPr>
            <p:spPr bwMode="auto">
              <a:xfrm>
                <a:off x="3366" y="2912"/>
                <a:ext cx="1884" cy="256"/>
              </a:xfrm>
              <a:custGeom>
                <a:avLst/>
                <a:gdLst>
                  <a:gd name="T0" fmla="*/ 1866 w 1884"/>
                  <a:gd name="T1" fmla="*/ 16 h 256"/>
                  <a:gd name="T2" fmla="*/ 1884 w 1884"/>
                  <a:gd name="T3" fmla="*/ 1 h 256"/>
                  <a:gd name="T4" fmla="*/ 1776 w 1884"/>
                  <a:gd name="T5" fmla="*/ 10 h 256"/>
                  <a:gd name="T6" fmla="*/ 1527 w 1884"/>
                  <a:gd name="T7" fmla="*/ 25 h 256"/>
                  <a:gd name="T8" fmla="*/ 1380 w 1884"/>
                  <a:gd name="T9" fmla="*/ 25 h 256"/>
                  <a:gd name="T10" fmla="*/ 1272 w 1884"/>
                  <a:gd name="T11" fmla="*/ 43 h 256"/>
                  <a:gd name="T12" fmla="*/ 1173 w 1884"/>
                  <a:gd name="T13" fmla="*/ 49 h 256"/>
                  <a:gd name="T14" fmla="*/ 999 w 1884"/>
                  <a:gd name="T15" fmla="*/ 58 h 256"/>
                  <a:gd name="T16" fmla="*/ 891 w 1884"/>
                  <a:gd name="T17" fmla="*/ 97 h 256"/>
                  <a:gd name="T18" fmla="*/ 813 w 1884"/>
                  <a:gd name="T19" fmla="*/ 118 h 256"/>
                  <a:gd name="T20" fmla="*/ 714 w 1884"/>
                  <a:gd name="T21" fmla="*/ 124 h 256"/>
                  <a:gd name="T22" fmla="*/ 588 w 1884"/>
                  <a:gd name="T23" fmla="*/ 136 h 256"/>
                  <a:gd name="T24" fmla="*/ 456 w 1884"/>
                  <a:gd name="T25" fmla="*/ 151 h 256"/>
                  <a:gd name="T26" fmla="*/ 354 w 1884"/>
                  <a:gd name="T27" fmla="*/ 175 h 256"/>
                  <a:gd name="T28" fmla="*/ 252 w 1884"/>
                  <a:gd name="T29" fmla="*/ 184 h 256"/>
                  <a:gd name="T30" fmla="*/ 102 w 1884"/>
                  <a:gd name="T31" fmla="*/ 220 h 256"/>
                  <a:gd name="T32" fmla="*/ 0 w 1884"/>
                  <a:gd name="T33" fmla="*/ 256 h 2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84"/>
                  <a:gd name="T52" fmla="*/ 0 h 256"/>
                  <a:gd name="T53" fmla="*/ 1884 w 1884"/>
                  <a:gd name="T54" fmla="*/ 256 h 2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84" h="256">
                    <a:moveTo>
                      <a:pt x="1866" y="16"/>
                    </a:moveTo>
                    <a:lnTo>
                      <a:pt x="1884" y="1"/>
                    </a:lnTo>
                    <a:cubicBezTo>
                      <a:pt x="1869" y="0"/>
                      <a:pt x="1836" y="6"/>
                      <a:pt x="1776" y="10"/>
                    </a:cubicBezTo>
                    <a:cubicBezTo>
                      <a:pt x="1716" y="14"/>
                      <a:pt x="1593" y="22"/>
                      <a:pt x="1527" y="25"/>
                    </a:cubicBezTo>
                    <a:cubicBezTo>
                      <a:pt x="1461" y="28"/>
                      <a:pt x="1422" y="22"/>
                      <a:pt x="1380" y="25"/>
                    </a:cubicBezTo>
                    <a:cubicBezTo>
                      <a:pt x="1338" y="28"/>
                      <a:pt x="1306" y="39"/>
                      <a:pt x="1272" y="43"/>
                    </a:cubicBezTo>
                    <a:cubicBezTo>
                      <a:pt x="1238" y="47"/>
                      <a:pt x="1218" y="47"/>
                      <a:pt x="1173" y="49"/>
                    </a:cubicBezTo>
                    <a:cubicBezTo>
                      <a:pt x="1128" y="51"/>
                      <a:pt x="1046" y="50"/>
                      <a:pt x="999" y="58"/>
                    </a:cubicBezTo>
                    <a:cubicBezTo>
                      <a:pt x="952" y="66"/>
                      <a:pt x="922" y="87"/>
                      <a:pt x="891" y="97"/>
                    </a:cubicBezTo>
                    <a:cubicBezTo>
                      <a:pt x="860" y="107"/>
                      <a:pt x="842" y="114"/>
                      <a:pt x="813" y="118"/>
                    </a:cubicBezTo>
                    <a:cubicBezTo>
                      <a:pt x="784" y="122"/>
                      <a:pt x="751" y="121"/>
                      <a:pt x="714" y="124"/>
                    </a:cubicBezTo>
                    <a:cubicBezTo>
                      <a:pt x="677" y="127"/>
                      <a:pt x="631" y="132"/>
                      <a:pt x="588" y="136"/>
                    </a:cubicBezTo>
                    <a:cubicBezTo>
                      <a:pt x="545" y="140"/>
                      <a:pt x="495" y="145"/>
                      <a:pt x="456" y="151"/>
                    </a:cubicBezTo>
                    <a:cubicBezTo>
                      <a:pt x="417" y="157"/>
                      <a:pt x="388" y="170"/>
                      <a:pt x="354" y="175"/>
                    </a:cubicBezTo>
                    <a:cubicBezTo>
                      <a:pt x="320" y="180"/>
                      <a:pt x="294" y="176"/>
                      <a:pt x="252" y="184"/>
                    </a:cubicBezTo>
                    <a:cubicBezTo>
                      <a:pt x="210" y="192"/>
                      <a:pt x="144" y="208"/>
                      <a:pt x="102" y="220"/>
                    </a:cubicBezTo>
                    <a:cubicBezTo>
                      <a:pt x="60" y="232"/>
                      <a:pt x="30" y="244"/>
                      <a:pt x="0" y="256"/>
                    </a:cubicBezTo>
                  </a:path>
                </a:pathLst>
              </a:cu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006" name="Freeform 20"/>
              <p:cNvSpPr>
                <a:spLocks/>
              </p:cNvSpPr>
              <p:nvPr/>
            </p:nvSpPr>
            <p:spPr bwMode="auto">
              <a:xfrm>
                <a:off x="4032" y="2880"/>
                <a:ext cx="293" cy="162"/>
              </a:xfrm>
              <a:custGeom>
                <a:avLst/>
                <a:gdLst>
                  <a:gd name="T0" fmla="*/ 288 w 293"/>
                  <a:gd name="T1" fmla="*/ 0 h 162"/>
                  <a:gd name="T2" fmla="*/ 285 w 293"/>
                  <a:gd name="T3" fmla="*/ 30 h 162"/>
                  <a:gd name="T4" fmla="*/ 240 w 293"/>
                  <a:gd name="T5" fmla="*/ 63 h 162"/>
                  <a:gd name="T6" fmla="*/ 141 w 293"/>
                  <a:gd name="T7" fmla="*/ 129 h 162"/>
                  <a:gd name="T8" fmla="*/ 66 w 293"/>
                  <a:gd name="T9" fmla="*/ 141 h 162"/>
                  <a:gd name="T10" fmla="*/ 0 w 293"/>
                  <a:gd name="T11" fmla="*/ 162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3"/>
                  <a:gd name="T19" fmla="*/ 0 h 162"/>
                  <a:gd name="T20" fmla="*/ 293 w 293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3" h="162">
                    <a:moveTo>
                      <a:pt x="288" y="0"/>
                    </a:moveTo>
                    <a:cubicBezTo>
                      <a:pt x="290" y="10"/>
                      <a:pt x="293" y="20"/>
                      <a:pt x="285" y="30"/>
                    </a:cubicBezTo>
                    <a:cubicBezTo>
                      <a:pt x="277" y="40"/>
                      <a:pt x="264" y="47"/>
                      <a:pt x="240" y="63"/>
                    </a:cubicBezTo>
                    <a:cubicBezTo>
                      <a:pt x="216" y="79"/>
                      <a:pt x="170" y="116"/>
                      <a:pt x="141" y="129"/>
                    </a:cubicBezTo>
                    <a:cubicBezTo>
                      <a:pt x="112" y="142"/>
                      <a:pt x="90" y="136"/>
                      <a:pt x="66" y="141"/>
                    </a:cubicBezTo>
                    <a:cubicBezTo>
                      <a:pt x="42" y="146"/>
                      <a:pt x="21" y="154"/>
                      <a:pt x="0" y="162"/>
                    </a:cubicBezTo>
                  </a:path>
                </a:pathLst>
              </a:cu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007" name="Freeform 21"/>
              <p:cNvSpPr>
                <a:spLocks/>
              </p:cNvSpPr>
              <p:nvPr/>
            </p:nvSpPr>
            <p:spPr bwMode="auto">
              <a:xfrm>
                <a:off x="3600" y="2874"/>
                <a:ext cx="264" cy="150"/>
              </a:xfrm>
              <a:custGeom>
                <a:avLst/>
                <a:gdLst>
                  <a:gd name="T0" fmla="*/ 0 w 264"/>
                  <a:gd name="T1" fmla="*/ 150 h 150"/>
                  <a:gd name="T2" fmla="*/ 90 w 264"/>
                  <a:gd name="T3" fmla="*/ 99 h 150"/>
                  <a:gd name="T4" fmla="*/ 198 w 264"/>
                  <a:gd name="T5" fmla="*/ 48 h 150"/>
                  <a:gd name="T6" fmla="*/ 264 w 264"/>
                  <a:gd name="T7" fmla="*/ 0 h 1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"/>
                  <a:gd name="T13" fmla="*/ 0 h 150"/>
                  <a:gd name="T14" fmla="*/ 264 w 264"/>
                  <a:gd name="T15" fmla="*/ 150 h 1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" h="150">
                    <a:moveTo>
                      <a:pt x="0" y="150"/>
                    </a:moveTo>
                    <a:cubicBezTo>
                      <a:pt x="28" y="133"/>
                      <a:pt x="57" y="116"/>
                      <a:pt x="90" y="99"/>
                    </a:cubicBezTo>
                    <a:cubicBezTo>
                      <a:pt x="123" y="82"/>
                      <a:pt x="169" y="64"/>
                      <a:pt x="198" y="48"/>
                    </a:cubicBezTo>
                    <a:cubicBezTo>
                      <a:pt x="227" y="32"/>
                      <a:pt x="245" y="16"/>
                      <a:pt x="264" y="0"/>
                    </a:cubicBezTo>
                  </a:path>
                </a:pathLst>
              </a:cu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008" name="Freeform 22"/>
              <p:cNvSpPr>
                <a:spLocks/>
              </p:cNvSpPr>
              <p:nvPr/>
            </p:nvSpPr>
            <p:spPr bwMode="auto">
              <a:xfrm>
                <a:off x="4437" y="2880"/>
                <a:ext cx="75" cy="87"/>
              </a:xfrm>
              <a:custGeom>
                <a:avLst/>
                <a:gdLst>
                  <a:gd name="T0" fmla="*/ 75 w 75"/>
                  <a:gd name="T1" fmla="*/ 0 h 87"/>
                  <a:gd name="T2" fmla="*/ 63 w 75"/>
                  <a:gd name="T3" fmla="*/ 36 h 87"/>
                  <a:gd name="T4" fmla="*/ 18 w 75"/>
                  <a:gd name="T5" fmla="*/ 75 h 87"/>
                  <a:gd name="T6" fmla="*/ 0 w 75"/>
                  <a:gd name="T7" fmla="*/ 87 h 8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5"/>
                  <a:gd name="T13" fmla="*/ 0 h 87"/>
                  <a:gd name="T14" fmla="*/ 75 w 75"/>
                  <a:gd name="T15" fmla="*/ 87 h 8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5" h="87">
                    <a:moveTo>
                      <a:pt x="75" y="0"/>
                    </a:moveTo>
                    <a:cubicBezTo>
                      <a:pt x="73" y="12"/>
                      <a:pt x="72" y="24"/>
                      <a:pt x="63" y="36"/>
                    </a:cubicBezTo>
                    <a:cubicBezTo>
                      <a:pt x="54" y="48"/>
                      <a:pt x="29" y="66"/>
                      <a:pt x="18" y="75"/>
                    </a:cubicBezTo>
                    <a:cubicBezTo>
                      <a:pt x="7" y="84"/>
                      <a:pt x="3" y="85"/>
                      <a:pt x="0" y="87"/>
                    </a:cubicBezTo>
                  </a:path>
                </a:pathLst>
              </a:cu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1994" name="Freeform 23"/>
            <p:cNvSpPr>
              <a:spLocks/>
            </p:cNvSpPr>
            <p:nvPr/>
          </p:nvSpPr>
          <p:spPr bwMode="auto">
            <a:xfrm rot="-2600111">
              <a:off x="921" y="2625"/>
              <a:ext cx="92" cy="234"/>
            </a:xfrm>
            <a:custGeom>
              <a:avLst/>
              <a:gdLst>
                <a:gd name="T0" fmla="*/ 0 w 192"/>
                <a:gd name="T1" fmla="*/ 624 h 624"/>
                <a:gd name="T2" fmla="*/ 0 w 192"/>
                <a:gd name="T3" fmla="*/ 0 h 624"/>
                <a:gd name="T4" fmla="*/ 192 w 192"/>
                <a:gd name="T5" fmla="*/ 336 h 624"/>
                <a:gd name="T6" fmla="*/ 48 w 192"/>
                <a:gd name="T7" fmla="*/ 336 h 624"/>
                <a:gd name="T8" fmla="*/ 48 w 192"/>
                <a:gd name="T9" fmla="*/ 624 h 624"/>
                <a:gd name="T10" fmla="*/ 0 w 192"/>
                <a:gd name="T11" fmla="*/ 624 h 6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2"/>
                <a:gd name="T19" fmla="*/ 0 h 624"/>
                <a:gd name="T20" fmla="*/ 192 w 192"/>
                <a:gd name="T21" fmla="*/ 624 h 6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2" h="624">
                  <a:moveTo>
                    <a:pt x="0" y="624"/>
                  </a:moveTo>
                  <a:lnTo>
                    <a:pt x="0" y="0"/>
                  </a:lnTo>
                  <a:lnTo>
                    <a:pt x="192" y="336"/>
                  </a:lnTo>
                  <a:lnTo>
                    <a:pt x="48" y="336"/>
                  </a:lnTo>
                  <a:lnTo>
                    <a:pt x="48" y="624"/>
                  </a:lnTo>
                  <a:lnTo>
                    <a:pt x="0" y="624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995" name="Freeform 24"/>
            <p:cNvSpPr>
              <a:spLocks/>
            </p:cNvSpPr>
            <p:nvPr/>
          </p:nvSpPr>
          <p:spPr bwMode="auto">
            <a:xfrm rot="-2600111">
              <a:off x="1274" y="2629"/>
              <a:ext cx="92" cy="234"/>
            </a:xfrm>
            <a:custGeom>
              <a:avLst/>
              <a:gdLst>
                <a:gd name="T0" fmla="*/ 0 w 192"/>
                <a:gd name="T1" fmla="*/ 624 h 624"/>
                <a:gd name="T2" fmla="*/ 0 w 192"/>
                <a:gd name="T3" fmla="*/ 0 h 624"/>
                <a:gd name="T4" fmla="*/ 192 w 192"/>
                <a:gd name="T5" fmla="*/ 336 h 624"/>
                <a:gd name="T6" fmla="*/ 48 w 192"/>
                <a:gd name="T7" fmla="*/ 336 h 624"/>
                <a:gd name="T8" fmla="*/ 48 w 192"/>
                <a:gd name="T9" fmla="*/ 624 h 624"/>
                <a:gd name="T10" fmla="*/ 0 w 192"/>
                <a:gd name="T11" fmla="*/ 624 h 6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2"/>
                <a:gd name="T19" fmla="*/ 0 h 624"/>
                <a:gd name="T20" fmla="*/ 192 w 192"/>
                <a:gd name="T21" fmla="*/ 624 h 6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2" h="624">
                  <a:moveTo>
                    <a:pt x="0" y="624"/>
                  </a:moveTo>
                  <a:lnTo>
                    <a:pt x="0" y="0"/>
                  </a:lnTo>
                  <a:lnTo>
                    <a:pt x="192" y="336"/>
                  </a:lnTo>
                  <a:lnTo>
                    <a:pt x="48" y="336"/>
                  </a:lnTo>
                  <a:lnTo>
                    <a:pt x="48" y="624"/>
                  </a:lnTo>
                  <a:lnTo>
                    <a:pt x="0" y="624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996" name="Freeform 25"/>
            <p:cNvSpPr>
              <a:spLocks/>
            </p:cNvSpPr>
            <p:nvPr/>
          </p:nvSpPr>
          <p:spPr bwMode="auto">
            <a:xfrm rot="-2600111">
              <a:off x="1470" y="2621"/>
              <a:ext cx="92" cy="234"/>
            </a:xfrm>
            <a:custGeom>
              <a:avLst/>
              <a:gdLst>
                <a:gd name="T0" fmla="*/ 0 w 192"/>
                <a:gd name="T1" fmla="*/ 624 h 624"/>
                <a:gd name="T2" fmla="*/ 0 w 192"/>
                <a:gd name="T3" fmla="*/ 0 h 624"/>
                <a:gd name="T4" fmla="*/ 192 w 192"/>
                <a:gd name="T5" fmla="*/ 336 h 624"/>
                <a:gd name="T6" fmla="*/ 48 w 192"/>
                <a:gd name="T7" fmla="*/ 336 h 624"/>
                <a:gd name="T8" fmla="*/ 48 w 192"/>
                <a:gd name="T9" fmla="*/ 624 h 624"/>
                <a:gd name="T10" fmla="*/ 0 w 192"/>
                <a:gd name="T11" fmla="*/ 624 h 6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2"/>
                <a:gd name="T19" fmla="*/ 0 h 624"/>
                <a:gd name="T20" fmla="*/ 192 w 192"/>
                <a:gd name="T21" fmla="*/ 624 h 6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2" h="624">
                  <a:moveTo>
                    <a:pt x="0" y="624"/>
                  </a:moveTo>
                  <a:lnTo>
                    <a:pt x="0" y="0"/>
                  </a:lnTo>
                  <a:lnTo>
                    <a:pt x="192" y="336"/>
                  </a:lnTo>
                  <a:lnTo>
                    <a:pt x="48" y="336"/>
                  </a:lnTo>
                  <a:lnTo>
                    <a:pt x="48" y="624"/>
                  </a:lnTo>
                  <a:lnTo>
                    <a:pt x="0" y="624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997" name="Freeform 26"/>
            <p:cNvSpPr>
              <a:spLocks/>
            </p:cNvSpPr>
            <p:nvPr/>
          </p:nvSpPr>
          <p:spPr bwMode="auto">
            <a:xfrm rot="552598" flipH="1">
              <a:off x="4443" y="2611"/>
              <a:ext cx="96" cy="234"/>
            </a:xfrm>
            <a:custGeom>
              <a:avLst/>
              <a:gdLst>
                <a:gd name="T0" fmla="*/ 0 w 192"/>
                <a:gd name="T1" fmla="*/ 624 h 624"/>
                <a:gd name="T2" fmla="*/ 0 w 192"/>
                <a:gd name="T3" fmla="*/ 0 h 624"/>
                <a:gd name="T4" fmla="*/ 192 w 192"/>
                <a:gd name="T5" fmla="*/ 336 h 624"/>
                <a:gd name="T6" fmla="*/ 48 w 192"/>
                <a:gd name="T7" fmla="*/ 336 h 624"/>
                <a:gd name="T8" fmla="*/ 48 w 192"/>
                <a:gd name="T9" fmla="*/ 624 h 624"/>
                <a:gd name="T10" fmla="*/ 0 w 192"/>
                <a:gd name="T11" fmla="*/ 624 h 6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2"/>
                <a:gd name="T19" fmla="*/ 0 h 624"/>
                <a:gd name="T20" fmla="*/ 192 w 192"/>
                <a:gd name="T21" fmla="*/ 624 h 6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2" h="624">
                  <a:moveTo>
                    <a:pt x="0" y="624"/>
                  </a:moveTo>
                  <a:lnTo>
                    <a:pt x="0" y="0"/>
                  </a:lnTo>
                  <a:lnTo>
                    <a:pt x="192" y="336"/>
                  </a:lnTo>
                  <a:lnTo>
                    <a:pt x="48" y="336"/>
                  </a:lnTo>
                  <a:lnTo>
                    <a:pt x="48" y="624"/>
                  </a:lnTo>
                  <a:lnTo>
                    <a:pt x="0" y="624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998" name="Freeform 27"/>
            <p:cNvSpPr>
              <a:spLocks/>
            </p:cNvSpPr>
            <p:nvPr/>
          </p:nvSpPr>
          <p:spPr bwMode="auto">
            <a:xfrm rot="552598" flipH="1">
              <a:off x="4264" y="2610"/>
              <a:ext cx="96" cy="234"/>
            </a:xfrm>
            <a:custGeom>
              <a:avLst/>
              <a:gdLst>
                <a:gd name="T0" fmla="*/ 0 w 192"/>
                <a:gd name="T1" fmla="*/ 624 h 624"/>
                <a:gd name="T2" fmla="*/ 0 w 192"/>
                <a:gd name="T3" fmla="*/ 0 h 624"/>
                <a:gd name="T4" fmla="*/ 192 w 192"/>
                <a:gd name="T5" fmla="*/ 336 h 624"/>
                <a:gd name="T6" fmla="*/ 48 w 192"/>
                <a:gd name="T7" fmla="*/ 336 h 624"/>
                <a:gd name="T8" fmla="*/ 48 w 192"/>
                <a:gd name="T9" fmla="*/ 624 h 624"/>
                <a:gd name="T10" fmla="*/ 0 w 192"/>
                <a:gd name="T11" fmla="*/ 624 h 6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2"/>
                <a:gd name="T19" fmla="*/ 0 h 624"/>
                <a:gd name="T20" fmla="*/ 192 w 192"/>
                <a:gd name="T21" fmla="*/ 624 h 6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2" h="624">
                  <a:moveTo>
                    <a:pt x="0" y="624"/>
                  </a:moveTo>
                  <a:lnTo>
                    <a:pt x="0" y="0"/>
                  </a:lnTo>
                  <a:lnTo>
                    <a:pt x="192" y="336"/>
                  </a:lnTo>
                  <a:lnTo>
                    <a:pt x="48" y="336"/>
                  </a:lnTo>
                  <a:lnTo>
                    <a:pt x="48" y="624"/>
                  </a:lnTo>
                  <a:lnTo>
                    <a:pt x="0" y="624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2915" name="AutoShape 35"/>
          <p:cNvSpPr>
            <a:spLocks noChangeArrowheads="1"/>
          </p:cNvSpPr>
          <p:nvPr/>
        </p:nvSpPr>
        <p:spPr bwMode="auto">
          <a:xfrm>
            <a:off x="5410200" y="5029200"/>
            <a:ext cx="1371600" cy="533400"/>
          </a:xfrm>
          <a:prstGeom prst="leftArrow">
            <a:avLst>
              <a:gd name="adj1" fmla="val 50000"/>
              <a:gd name="adj2" fmla="val 6428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41992" name="Picture 39" descr="ecors_localis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533400"/>
            <a:ext cx="4570413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ZoneTexte 28"/>
          <p:cNvSpPr txBox="1"/>
          <p:nvPr/>
        </p:nvSpPr>
        <p:spPr>
          <a:xfrm>
            <a:off x="563776" y="3585815"/>
            <a:ext cx="304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>
                <a:latin typeface="OpenDyslexic" pitchFamily="50" charset="0"/>
              </a:rPr>
              <a:t>Ex: Chaîne pyrénéenne</a:t>
            </a:r>
            <a:endParaRPr lang="fr-FR" sz="1800" dirty="0">
              <a:latin typeface="OpenDyslexic" pitchFamily="50" charset="0"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Les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failles conjuguées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poincon_in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1636713"/>
            <a:ext cx="5334000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4267200" y="6324600"/>
            <a:ext cx="4876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CARON, J.M., Comprendre et enseigner la planète terre.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. OPHRYS.</a:t>
            </a:r>
          </a:p>
        </p:txBody>
      </p:sp>
      <p:pic>
        <p:nvPicPr>
          <p:cNvPr id="43013" name="Picture 5" descr="failles_conjugées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33400"/>
            <a:ext cx="5410200" cy="13065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7391400" y="5410200"/>
            <a:ext cx="457200" cy="457200"/>
            <a:chOff x="4656" y="3408"/>
            <a:chExt cx="288" cy="288"/>
          </a:xfrm>
        </p:grpSpPr>
        <p:sp>
          <p:nvSpPr>
            <p:cNvPr id="43026" name="Freeform 9"/>
            <p:cNvSpPr>
              <a:spLocks/>
            </p:cNvSpPr>
            <p:nvPr/>
          </p:nvSpPr>
          <p:spPr bwMode="auto">
            <a:xfrm>
              <a:off x="4656" y="3428"/>
              <a:ext cx="216" cy="268"/>
            </a:xfrm>
            <a:custGeom>
              <a:avLst/>
              <a:gdLst>
                <a:gd name="T0" fmla="*/ 0 w 216"/>
                <a:gd name="T1" fmla="*/ 268 h 268"/>
                <a:gd name="T2" fmla="*/ 76 w 216"/>
                <a:gd name="T3" fmla="*/ 116 h 268"/>
                <a:gd name="T4" fmla="*/ 216 w 216"/>
                <a:gd name="T5" fmla="*/ 0 h 268"/>
                <a:gd name="T6" fmla="*/ 0 60000 65536"/>
                <a:gd name="T7" fmla="*/ 0 60000 65536"/>
                <a:gd name="T8" fmla="*/ 0 60000 65536"/>
                <a:gd name="T9" fmla="*/ 0 w 216"/>
                <a:gd name="T10" fmla="*/ 0 h 268"/>
                <a:gd name="T11" fmla="*/ 216 w 216"/>
                <a:gd name="T12" fmla="*/ 268 h 2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" h="268">
                  <a:moveTo>
                    <a:pt x="0" y="268"/>
                  </a:moveTo>
                  <a:cubicBezTo>
                    <a:pt x="20" y="214"/>
                    <a:pt x="40" y="161"/>
                    <a:pt x="76" y="116"/>
                  </a:cubicBezTo>
                  <a:cubicBezTo>
                    <a:pt x="112" y="71"/>
                    <a:pt x="164" y="35"/>
                    <a:pt x="216" y="0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027" name="Freeform 11"/>
            <p:cNvSpPr>
              <a:spLocks/>
            </p:cNvSpPr>
            <p:nvPr/>
          </p:nvSpPr>
          <p:spPr bwMode="auto">
            <a:xfrm>
              <a:off x="4752" y="3530"/>
              <a:ext cx="192" cy="166"/>
            </a:xfrm>
            <a:custGeom>
              <a:avLst/>
              <a:gdLst>
                <a:gd name="T0" fmla="*/ 192 w 192"/>
                <a:gd name="T1" fmla="*/ 166 h 166"/>
                <a:gd name="T2" fmla="*/ 76 w 192"/>
                <a:gd name="T3" fmla="*/ 58 h 166"/>
                <a:gd name="T4" fmla="*/ 0 w 192"/>
                <a:gd name="T5" fmla="*/ 0 h 166"/>
                <a:gd name="T6" fmla="*/ 0 60000 65536"/>
                <a:gd name="T7" fmla="*/ 0 60000 65536"/>
                <a:gd name="T8" fmla="*/ 0 60000 65536"/>
                <a:gd name="T9" fmla="*/ 0 w 192"/>
                <a:gd name="T10" fmla="*/ 0 h 166"/>
                <a:gd name="T11" fmla="*/ 192 w 192"/>
                <a:gd name="T12" fmla="*/ 166 h 1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66">
                  <a:moveTo>
                    <a:pt x="192" y="166"/>
                  </a:moveTo>
                  <a:cubicBezTo>
                    <a:pt x="150" y="126"/>
                    <a:pt x="108" y="86"/>
                    <a:pt x="76" y="58"/>
                  </a:cubicBezTo>
                  <a:cubicBezTo>
                    <a:pt x="44" y="30"/>
                    <a:pt x="13" y="10"/>
                    <a:pt x="0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028" name="Freeform 12"/>
            <p:cNvSpPr>
              <a:spLocks/>
            </p:cNvSpPr>
            <p:nvPr/>
          </p:nvSpPr>
          <p:spPr bwMode="auto">
            <a:xfrm>
              <a:off x="4656" y="3408"/>
              <a:ext cx="176" cy="176"/>
            </a:xfrm>
            <a:custGeom>
              <a:avLst/>
              <a:gdLst>
                <a:gd name="T0" fmla="*/ 0 w 176"/>
                <a:gd name="T1" fmla="*/ 0 h 176"/>
                <a:gd name="T2" fmla="*/ 114 w 176"/>
                <a:gd name="T3" fmla="*/ 88 h 176"/>
                <a:gd name="T4" fmla="*/ 176 w 176"/>
                <a:gd name="T5" fmla="*/ 176 h 176"/>
                <a:gd name="T6" fmla="*/ 0 60000 65536"/>
                <a:gd name="T7" fmla="*/ 0 60000 65536"/>
                <a:gd name="T8" fmla="*/ 0 60000 65536"/>
                <a:gd name="T9" fmla="*/ 0 w 176"/>
                <a:gd name="T10" fmla="*/ 0 h 176"/>
                <a:gd name="T11" fmla="*/ 176 w 176"/>
                <a:gd name="T12" fmla="*/ 176 h 1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6" h="176">
                  <a:moveTo>
                    <a:pt x="0" y="0"/>
                  </a:moveTo>
                  <a:cubicBezTo>
                    <a:pt x="42" y="29"/>
                    <a:pt x="85" y="59"/>
                    <a:pt x="114" y="88"/>
                  </a:cubicBezTo>
                  <a:cubicBezTo>
                    <a:pt x="143" y="117"/>
                    <a:pt x="159" y="146"/>
                    <a:pt x="176" y="17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7326313" y="3481388"/>
            <a:ext cx="573087" cy="658812"/>
            <a:chOff x="4615" y="2193"/>
            <a:chExt cx="361" cy="415"/>
          </a:xfrm>
        </p:grpSpPr>
        <p:sp>
          <p:nvSpPr>
            <p:cNvPr id="43016" name="Freeform 13"/>
            <p:cNvSpPr>
              <a:spLocks/>
            </p:cNvSpPr>
            <p:nvPr/>
          </p:nvSpPr>
          <p:spPr bwMode="auto">
            <a:xfrm>
              <a:off x="4656" y="2218"/>
              <a:ext cx="268" cy="390"/>
            </a:xfrm>
            <a:custGeom>
              <a:avLst/>
              <a:gdLst>
                <a:gd name="T0" fmla="*/ 0 w 268"/>
                <a:gd name="T1" fmla="*/ 374 h 390"/>
                <a:gd name="T2" fmla="*/ 2 w 268"/>
                <a:gd name="T3" fmla="*/ 390 h 390"/>
                <a:gd name="T4" fmla="*/ 102 w 268"/>
                <a:gd name="T5" fmla="*/ 190 h 390"/>
                <a:gd name="T6" fmla="*/ 268 w 268"/>
                <a:gd name="T7" fmla="*/ 0 h 3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8"/>
                <a:gd name="T13" fmla="*/ 0 h 390"/>
                <a:gd name="T14" fmla="*/ 268 w 268"/>
                <a:gd name="T15" fmla="*/ 390 h 3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8" h="390">
                  <a:moveTo>
                    <a:pt x="0" y="374"/>
                  </a:moveTo>
                  <a:lnTo>
                    <a:pt x="2" y="390"/>
                  </a:lnTo>
                  <a:cubicBezTo>
                    <a:pt x="19" y="359"/>
                    <a:pt x="58" y="255"/>
                    <a:pt x="102" y="190"/>
                  </a:cubicBezTo>
                  <a:cubicBezTo>
                    <a:pt x="146" y="125"/>
                    <a:pt x="207" y="62"/>
                    <a:pt x="268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017" name="Freeform 16"/>
            <p:cNvSpPr>
              <a:spLocks/>
            </p:cNvSpPr>
            <p:nvPr/>
          </p:nvSpPr>
          <p:spPr bwMode="auto">
            <a:xfrm>
              <a:off x="4802" y="2516"/>
              <a:ext cx="95" cy="64"/>
            </a:xfrm>
            <a:custGeom>
              <a:avLst/>
              <a:gdLst>
                <a:gd name="T0" fmla="*/ 96 w 96"/>
                <a:gd name="T1" fmla="*/ 74 h 74"/>
                <a:gd name="T2" fmla="*/ 38 w 96"/>
                <a:gd name="T3" fmla="*/ 26 h 74"/>
                <a:gd name="T4" fmla="*/ 0 w 96"/>
                <a:gd name="T5" fmla="*/ 0 h 74"/>
                <a:gd name="T6" fmla="*/ 0 60000 65536"/>
                <a:gd name="T7" fmla="*/ 0 60000 65536"/>
                <a:gd name="T8" fmla="*/ 0 60000 65536"/>
                <a:gd name="T9" fmla="*/ 0 w 96"/>
                <a:gd name="T10" fmla="*/ 0 h 74"/>
                <a:gd name="T11" fmla="*/ 96 w 96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74">
                  <a:moveTo>
                    <a:pt x="96" y="74"/>
                  </a:moveTo>
                  <a:cubicBezTo>
                    <a:pt x="75" y="56"/>
                    <a:pt x="54" y="38"/>
                    <a:pt x="38" y="26"/>
                  </a:cubicBezTo>
                  <a:cubicBezTo>
                    <a:pt x="22" y="14"/>
                    <a:pt x="11" y="7"/>
                    <a:pt x="0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018" name="Freeform 17"/>
            <p:cNvSpPr>
              <a:spLocks/>
            </p:cNvSpPr>
            <p:nvPr/>
          </p:nvSpPr>
          <p:spPr bwMode="auto">
            <a:xfrm>
              <a:off x="4868" y="2489"/>
              <a:ext cx="77" cy="72"/>
            </a:xfrm>
            <a:custGeom>
              <a:avLst/>
              <a:gdLst>
                <a:gd name="T0" fmla="*/ 96 w 96"/>
                <a:gd name="T1" fmla="*/ 74 h 74"/>
                <a:gd name="T2" fmla="*/ 38 w 96"/>
                <a:gd name="T3" fmla="*/ 26 h 74"/>
                <a:gd name="T4" fmla="*/ 0 w 96"/>
                <a:gd name="T5" fmla="*/ 0 h 74"/>
                <a:gd name="T6" fmla="*/ 0 60000 65536"/>
                <a:gd name="T7" fmla="*/ 0 60000 65536"/>
                <a:gd name="T8" fmla="*/ 0 60000 65536"/>
                <a:gd name="T9" fmla="*/ 0 w 96"/>
                <a:gd name="T10" fmla="*/ 0 h 74"/>
                <a:gd name="T11" fmla="*/ 96 w 96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74">
                  <a:moveTo>
                    <a:pt x="96" y="74"/>
                  </a:moveTo>
                  <a:cubicBezTo>
                    <a:pt x="75" y="56"/>
                    <a:pt x="54" y="38"/>
                    <a:pt x="38" y="26"/>
                  </a:cubicBezTo>
                  <a:cubicBezTo>
                    <a:pt x="22" y="14"/>
                    <a:pt x="11" y="7"/>
                    <a:pt x="0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019" name="Freeform 18"/>
            <p:cNvSpPr>
              <a:spLocks/>
            </p:cNvSpPr>
            <p:nvPr/>
          </p:nvSpPr>
          <p:spPr bwMode="auto">
            <a:xfrm>
              <a:off x="4651" y="2309"/>
              <a:ext cx="181" cy="180"/>
            </a:xfrm>
            <a:custGeom>
              <a:avLst/>
              <a:gdLst>
                <a:gd name="T0" fmla="*/ 96 w 96"/>
                <a:gd name="T1" fmla="*/ 74 h 74"/>
                <a:gd name="T2" fmla="*/ 38 w 96"/>
                <a:gd name="T3" fmla="*/ 26 h 74"/>
                <a:gd name="T4" fmla="*/ 0 w 96"/>
                <a:gd name="T5" fmla="*/ 0 h 74"/>
                <a:gd name="T6" fmla="*/ 0 60000 65536"/>
                <a:gd name="T7" fmla="*/ 0 60000 65536"/>
                <a:gd name="T8" fmla="*/ 0 60000 65536"/>
                <a:gd name="T9" fmla="*/ 0 w 96"/>
                <a:gd name="T10" fmla="*/ 0 h 74"/>
                <a:gd name="T11" fmla="*/ 96 w 96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74">
                  <a:moveTo>
                    <a:pt x="96" y="74"/>
                  </a:moveTo>
                  <a:cubicBezTo>
                    <a:pt x="75" y="56"/>
                    <a:pt x="54" y="38"/>
                    <a:pt x="38" y="26"/>
                  </a:cubicBezTo>
                  <a:cubicBezTo>
                    <a:pt x="22" y="14"/>
                    <a:pt x="11" y="7"/>
                    <a:pt x="0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020" name="Freeform 19"/>
            <p:cNvSpPr>
              <a:spLocks/>
            </p:cNvSpPr>
            <p:nvPr/>
          </p:nvSpPr>
          <p:spPr bwMode="auto">
            <a:xfrm>
              <a:off x="4615" y="2438"/>
              <a:ext cx="85" cy="65"/>
            </a:xfrm>
            <a:custGeom>
              <a:avLst/>
              <a:gdLst>
                <a:gd name="T0" fmla="*/ 96 w 96"/>
                <a:gd name="T1" fmla="*/ 74 h 74"/>
                <a:gd name="T2" fmla="*/ 38 w 96"/>
                <a:gd name="T3" fmla="*/ 26 h 74"/>
                <a:gd name="T4" fmla="*/ 0 w 96"/>
                <a:gd name="T5" fmla="*/ 0 h 74"/>
                <a:gd name="T6" fmla="*/ 0 60000 65536"/>
                <a:gd name="T7" fmla="*/ 0 60000 65536"/>
                <a:gd name="T8" fmla="*/ 0 60000 65536"/>
                <a:gd name="T9" fmla="*/ 0 w 96"/>
                <a:gd name="T10" fmla="*/ 0 h 74"/>
                <a:gd name="T11" fmla="*/ 96 w 96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74">
                  <a:moveTo>
                    <a:pt x="96" y="74"/>
                  </a:moveTo>
                  <a:cubicBezTo>
                    <a:pt x="75" y="56"/>
                    <a:pt x="54" y="38"/>
                    <a:pt x="38" y="26"/>
                  </a:cubicBezTo>
                  <a:cubicBezTo>
                    <a:pt x="22" y="14"/>
                    <a:pt x="11" y="7"/>
                    <a:pt x="0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021" name="Freeform 20"/>
            <p:cNvSpPr>
              <a:spLocks/>
            </p:cNvSpPr>
            <p:nvPr/>
          </p:nvSpPr>
          <p:spPr bwMode="auto">
            <a:xfrm>
              <a:off x="4704" y="2434"/>
              <a:ext cx="100" cy="74"/>
            </a:xfrm>
            <a:custGeom>
              <a:avLst/>
              <a:gdLst>
                <a:gd name="T0" fmla="*/ 96 w 96"/>
                <a:gd name="T1" fmla="*/ 74 h 74"/>
                <a:gd name="T2" fmla="*/ 38 w 96"/>
                <a:gd name="T3" fmla="*/ 26 h 74"/>
                <a:gd name="T4" fmla="*/ 0 w 96"/>
                <a:gd name="T5" fmla="*/ 0 h 74"/>
                <a:gd name="T6" fmla="*/ 0 60000 65536"/>
                <a:gd name="T7" fmla="*/ 0 60000 65536"/>
                <a:gd name="T8" fmla="*/ 0 60000 65536"/>
                <a:gd name="T9" fmla="*/ 0 w 96"/>
                <a:gd name="T10" fmla="*/ 0 h 74"/>
                <a:gd name="T11" fmla="*/ 96 w 96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74">
                  <a:moveTo>
                    <a:pt x="96" y="74"/>
                  </a:moveTo>
                  <a:cubicBezTo>
                    <a:pt x="75" y="56"/>
                    <a:pt x="54" y="38"/>
                    <a:pt x="38" y="26"/>
                  </a:cubicBezTo>
                  <a:cubicBezTo>
                    <a:pt x="22" y="14"/>
                    <a:pt x="11" y="7"/>
                    <a:pt x="0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022" name="Freeform 21"/>
            <p:cNvSpPr>
              <a:spLocks/>
            </p:cNvSpPr>
            <p:nvPr/>
          </p:nvSpPr>
          <p:spPr bwMode="auto">
            <a:xfrm flipH="1">
              <a:off x="4786" y="2193"/>
              <a:ext cx="56" cy="50"/>
            </a:xfrm>
            <a:custGeom>
              <a:avLst/>
              <a:gdLst>
                <a:gd name="T0" fmla="*/ 96 w 96"/>
                <a:gd name="T1" fmla="*/ 74 h 74"/>
                <a:gd name="T2" fmla="*/ 38 w 96"/>
                <a:gd name="T3" fmla="*/ 26 h 74"/>
                <a:gd name="T4" fmla="*/ 0 w 96"/>
                <a:gd name="T5" fmla="*/ 0 h 74"/>
                <a:gd name="T6" fmla="*/ 0 60000 65536"/>
                <a:gd name="T7" fmla="*/ 0 60000 65536"/>
                <a:gd name="T8" fmla="*/ 0 60000 65536"/>
                <a:gd name="T9" fmla="*/ 0 w 96"/>
                <a:gd name="T10" fmla="*/ 0 h 74"/>
                <a:gd name="T11" fmla="*/ 96 w 96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74">
                  <a:moveTo>
                    <a:pt x="96" y="74"/>
                  </a:moveTo>
                  <a:cubicBezTo>
                    <a:pt x="75" y="56"/>
                    <a:pt x="54" y="38"/>
                    <a:pt x="38" y="26"/>
                  </a:cubicBezTo>
                  <a:cubicBezTo>
                    <a:pt x="22" y="14"/>
                    <a:pt x="11" y="7"/>
                    <a:pt x="0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023" name="Freeform 22"/>
            <p:cNvSpPr>
              <a:spLocks/>
            </p:cNvSpPr>
            <p:nvPr/>
          </p:nvSpPr>
          <p:spPr bwMode="auto">
            <a:xfrm flipH="1">
              <a:off x="4917" y="2367"/>
              <a:ext cx="59" cy="47"/>
            </a:xfrm>
            <a:custGeom>
              <a:avLst/>
              <a:gdLst>
                <a:gd name="T0" fmla="*/ 96 w 96"/>
                <a:gd name="T1" fmla="*/ 74 h 74"/>
                <a:gd name="T2" fmla="*/ 38 w 96"/>
                <a:gd name="T3" fmla="*/ 26 h 74"/>
                <a:gd name="T4" fmla="*/ 0 w 96"/>
                <a:gd name="T5" fmla="*/ 0 h 74"/>
                <a:gd name="T6" fmla="*/ 0 60000 65536"/>
                <a:gd name="T7" fmla="*/ 0 60000 65536"/>
                <a:gd name="T8" fmla="*/ 0 60000 65536"/>
                <a:gd name="T9" fmla="*/ 0 w 96"/>
                <a:gd name="T10" fmla="*/ 0 h 74"/>
                <a:gd name="T11" fmla="*/ 96 w 96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74">
                  <a:moveTo>
                    <a:pt x="96" y="74"/>
                  </a:moveTo>
                  <a:cubicBezTo>
                    <a:pt x="75" y="56"/>
                    <a:pt x="54" y="38"/>
                    <a:pt x="38" y="26"/>
                  </a:cubicBezTo>
                  <a:cubicBezTo>
                    <a:pt x="22" y="14"/>
                    <a:pt x="11" y="7"/>
                    <a:pt x="0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024" name="Freeform 23"/>
            <p:cNvSpPr>
              <a:spLocks/>
            </p:cNvSpPr>
            <p:nvPr/>
          </p:nvSpPr>
          <p:spPr bwMode="auto">
            <a:xfrm flipH="1">
              <a:off x="4868" y="2351"/>
              <a:ext cx="89" cy="53"/>
            </a:xfrm>
            <a:custGeom>
              <a:avLst/>
              <a:gdLst>
                <a:gd name="T0" fmla="*/ 96 w 96"/>
                <a:gd name="T1" fmla="*/ 74 h 74"/>
                <a:gd name="T2" fmla="*/ 38 w 96"/>
                <a:gd name="T3" fmla="*/ 26 h 74"/>
                <a:gd name="T4" fmla="*/ 0 w 96"/>
                <a:gd name="T5" fmla="*/ 0 h 74"/>
                <a:gd name="T6" fmla="*/ 0 60000 65536"/>
                <a:gd name="T7" fmla="*/ 0 60000 65536"/>
                <a:gd name="T8" fmla="*/ 0 60000 65536"/>
                <a:gd name="T9" fmla="*/ 0 w 96"/>
                <a:gd name="T10" fmla="*/ 0 h 74"/>
                <a:gd name="T11" fmla="*/ 96 w 96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74">
                  <a:moveTo>
                    <a:pt x="96" y="74"/>
                  </a:moveTo>
                  <a:cubicBezTo>
                    <a:pt x="75" y="56"/>
                    <a:pt x="54" y="38"/>
                    <a:pt x="38" y="26"/>
                  </a:cubicBezTo>
                  <a:cubicBezTo>
                    <a:pt x="22" y="14"/>
                    <a:pt x="11" y="7"/>
                    <a:pt x="0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025" name="Freeform 24"/>
            <p:cNvSpPr>
              <a:spLocks/>
            </p:cNvSpPr>
            <p:nvPr/>
          </p:nvSpPr>
          <p:spPr bwMode="auto">
            <a:xfrm flipH="1">
              <a:off x="4803" y="2291"/>
              <a:ext cx="117" cy="114"/>
            </a:xfrm>
            <a:custGeom>
              <a:avLst/>
              <a:gdLst>
                <a:gd name="T0" fmla="*/ 96 w 96"/>
                <a:gd name="T1" fmla="*/ 74 h 74"/>
                <a:gd name="T2" fmla="*/ 38 w 96"/>
                <a:gd name="T3" fmla="*/ 26 h 74"/>
                <a:gd name="T4" fmla="*/ 0 w 96"/>
                <a:gd name="T5" fmla="*/ 0 h 74"/>
                <a:gd name="T6" fmla="*/ 0 60000 65536"/>
                <a:gd name="T7" fmla="*/ 0 60000 65536"/>
                <a:gd name="T8" fmla="*/ 0 60000 65536"/>
                <a:gd name="T9" fmla="*/ 0 w 96"/>
                <a:gd name="T10" fmla="*/ 0 h 74"/>
                <a:gd name="T11" fmla="*/ 96 w 96"/>
                <a:gd name="T12" fmla="*/ 74 h 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74">
                  <a:moveTo>
                    <a:pt x="96" y="74"/>
                  </a:moveTo>
                  <a:cubicBezTo>
                    <a:pt x="75" y="56"/>
                    <a:pt x="54" y="38"/>
                    <a:pt x="38" y="26"/>
                  </a:cubicBezTo>
                  <a:cubicBezTo>
                    <a:pt x="22" y="14"/>
                    <a:pt x="11" y="7"/>
                    <a:pt x="0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5723951" y="724991"/>
            <a:ext cx="3119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>
                <a:latin typeface="OpenDyslexic" pitchFamily="50" charset="0"/>
              </a:rPr>
              <a:t>Ex: Chaîne himalayenne</a:t>
            </a:r>
            <a:endParaRPr lang="fr-FR" sz="1800" dirty="0">
              <a:latin typeface="OpenDyslexic" pitchFamily="50" charset="0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Les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failles conjuguées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2051" descr="synthetique_grabb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3355975" cy="30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2052" descr="synthetique_hor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590800"/>
            <a:ext cx="396240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 Box 2053"/>
          <p:cNvSpPr txBox="1">
            <a:spLocks noChangeArrowheads="1"/>
          </p:cNvSpPr>
          <p:nvPr/>
        </p:nvSpPr>
        <p:spPr bwMode="auto">
          <a:xfrm>
            <a:off x="3771900" y="6045200"/>
            <a:ext cx="5867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sp>
        <p:nvSpPr>
          <p:cNvPr id="44038" name="Text Box 2055"/>
          <p:cNvSpPr txBox="1">
            <a:spLocks noChangeArrowheads="1"/>
          </p:cNvSpPr>
          <p:nvPr/>
        </p:nvSpPr>
        <p:spPr bwMode="auto">
          <a:xfrm>
            <a:off x="5105400" y="838200"/>
            <a:ext cx="3581400" cy="52322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>
                <a:latin typeface="OpenDyslexic" pitchFamily="50" charset="0"/>
              </a:rPr>
              <a:t>Faille synthétique : le jeu s’ajoute au mouvement général</a:t>
            </a:r>
          </a:p>
        </p:txBody>
      </p:sp>
      <p:sp>
        <p:nvSpPr>
          <p:cNvPr id="44039" name="Text Box 2056"/>
          <p:cNvSpPr txBox="1">
            <a:spLocks noChangeArrowheads="1"/>
          </p:cNvSpPr>
          <p:nvPr/>
        </p:nvSpPr>
        <p:spPr bwMode="auto">
          <a:xfrm>
            <a:off x="533400" y="4572000"/>
            <a:ext cx="3581400" cy="52322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dirty="0">
                <a:latin typeface="OpenDyslexic" pitchFamily="50" charset="0"/>
              </a:rPr>
              <a:t>Faille antithétique : le jeu est inverse au mouvement général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Les failles Synthétiques et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Antithétiques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plan_fail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8229600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plan_faille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657600"/>
            <a:ext cx="792480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381000" y="6248400"/>
            <a:ext cx="3581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 smtClean="0">
                <a:latin typeface="OpenDyslexic" pitchFamily="50" charset="0"/>
              </a:rPr>
              <a:t>NICOLAS, A., Principe de tectonique. </a:t>
            </a:r>
            <a:r>
              <a:rPr lang="fr-FR" sz="800" dirty="0" err="1" smtClean="0">
                <a:latin typeface="OpenDyslexic" pitchFamily="50" charset="0"/>
              </a:rPr>
              <a:t>Eds</a:t>
            </a:r>
            <a:r>
              <a:rPr lang="fr-FR" sz="800" dirty="0" smtClean="0">
                <a:latin typeface="OpenDyslexic" pitchFamily="50" charset="0"/>
              </a:rPr>
              <a:t>. MASSON.</a:t>
            </a:r>
            <a:endParaRPr lang="fr-FR" sz="800" dirty="0">
              <a:latin typeface="OpenDyslexic" pitchFamily="50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c - Les structures associées aux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failles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6" descr="domini_l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4933950" cy="5943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46084" name="Group 11"/>
          <p:cNvGrpSpPr>
            <a:grpSpLocks/>
          </p:cNvGrpSpPr>
          <p:nvPr/>
        </p:nvGrpSpPr>
        <p:grpSpPr bwMode="auto">
          <a:xfrm>
            <a:off x="609600" y="6096000"/>
            <a:ext cx="762000" cy="304800"/>
            <a:chOff x="3840" y="3696"/>
            <a:chExt cx="364" cy="161"/>
          </a:xfrm>
        </p:grpSpPr>
        <p:sp>
          <p:nvSpPr>
            <p:cNvPr id="46098" name="Line 8"/>
            <p:cNvSpPr>
              <a:spLocks noChangeShapeType="1"/>
            </p:cNvSpPr>
            <p:nvPr/>
          </p:nvSpPr>
          <p:spPr bwMode="auto">
            <a:xfrm>
              <a:off x="3849" y="3767"/>
              <a:ext cx="352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099" name="Line 9"/>
            <p:cNvSpPr>
              <a:spLocks noChangeShapeType="1"/>
            </p:cNvSpPr>
            <p:nvPr/>
          </p:nvSpPr>
          <p:spPr bwMode="auto">
            <a:xfrm>
              <a:off x="3840" y="3696"/>
              <a:ext cx="0" cy="16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100" name="Line 10"/>
            <p:cNvSpPr>
              <a:spLocks noChangeShapeType="1"/>
            </p:cNvSpPr>
            <p:nvPr/>
          </p:nvSpPr>
          <p:spPr bwMode="auto">
            <a:xfrm>
              <a:off x="4204" y="3696"/>
              <a:ext cx="0" cy="16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6085" name="Text Box 12"/>
          <p:cNvSpPr txBox="1">
            <a:spLocks noChangeArrowheads="1"/>
          </p:cNvSpPr>
          <p:nvPr/>
        </p:nvSpPr>
        <p:spPr bwMode="auto">
          <a:xfrm>
            <a:off x="609600" y="57150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2 cm</a:t>
            </a: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915988" y="3181350"/>
            <a:ext cx="4197350" cy="1104900"/>
            <a:chOff x="577" y="2004"/>
            <a:chExt cx="2644" cy="696"/>
          </a:xfrm>
        </p:grpSpPr>
        <p:sp>
          <p:nvSpPr>
            <p:cNvPr id="46094" name="Line 13"/>
            <p:cNvSpPr>
              <a:spLocks noChangeShapeType="1"/>
            </p:cNvSpPr>
            <p:nvPr/>
          </p:nvSpPr>
          <p:spPr bwMode="auto">
            <a:xfrm flipV="1">
              <a:off x="2308" y="2124"/>
              <a:ext cx="752" cy="164"/>
            </a:xfrm>
            <a:prstGeom prst="line">
              <a:avLst/>
            </a:prstGeom>
            <a:noFill/>
            <a:ln w="889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095" name="Line 14"/>
            <p:cNvSpPr>
              <a:spLocks noChangeShapeType="1"/>
            </p:cNvSpPr>
            <p:nvPr/>
          </p:nvSpPr>
          <p:spPr bwMode="auto">
            <a:xfrm flipH="1">
              <a:off x="903" y="2484"/>
              <a:ext cx="586" cy="119"/>
            </a:xfrm>
            <a:prstGeom prst="line">
              <a:avLst/>
            </a:prstGeom>
            <a:noFill/>
            <a:ln w="889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096" name="Line 15"/>
            <p:cNvSpPr>
              <a:spLocks noChangeShapeType="1"/>
            </p:cNvSpPr>
            <p:nvPr/>
          </p:nvSpPr>
          <p:spPr bwMode="auto">
            <a:xfrm flipV="1">
              <a:off x="577" y="2004"/>
              <a:ext cx="1753" cy="353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097" name="Line 16"/>
            <p:cNvSpPr>
              <a:spLocks noChangeShapeType="1"/>
            </p:cNvSpPr>
            <p:nvPr/>
          </p:nvSpPr>
          <p:spPr bwMode="auto">
            <a:xfrm flipV="1">
              <a:off x="1642" y="2374"/>
              <a:ext cx="1579" cy="326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1281113" y="3178175"/>
            <a:ext cx="3892550" cy="1146175"/>
            <a:chOff x="807" y="2002"/>
            <a:chExt cx="2452" cy="722"/>
          </a:xfrm>
        </p:grpSpPr>
        <p:sp>
          <p:nvSpPr>
            <p:cNvPr id="46088" name="Line 17"/>
            <p:cNvSpPr>
              <a:spLocks noChangeShapeType="1"/>
            </p:cNvSpPr>
            <p:nvPr/>
          </p:nvSpPr>
          <p:spPr bwMode="auto">
            <a:xfrm>
              <a:off x="1589" y="2147"/>
              <a:ext cx="646" cy="388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089" name="Line 18"/>
            <p:cNvSpPr>
              <a:spLocks noChangeShapeType="1"/>
            </p:cNvSpPr>
            <p:nvPr/>
          </p:nvSpPr>
          <p:spPr bwMode="auto">
            <a:xfrm>
              <a:off x="1411" y="2216"/>
              <a:ext cx="673" cy="388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090" name="Line 19"/>
            <p:cNvSpPr>
              <a:spLocks noChangeShapeType="1"/>
            </p:cNvSpPr>
            <p:nvPr/>
          </p:nvSpPr>
          <p:spPr bwMode="auto">
            <a:xfrm>
              <a:off x="2979" y="2440"/>
              <a:ext cx="280" cy="178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091" name="Line 20"/>
            <p:cNvSpPr>
              <a:spLocks noChangeShapeType="1"/>
            </p:cNvSpPr>
            <p:nvPr/>
          </p:nvSpPr>
          <p:spPr bwMode="auto">
            <a:xfrm>
              <a:off x="2865" y="2527"/>
              <a:ext cx="316" cy="197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092" name="Line 21"/>
            <p:cNvSpPr>
              <a:spLocks noChangeShapeType="1"/>
            </p:cNvSpPr>
            <p:nvPr/>
          </p:nvSpPr>
          <p:spPr bwMode="auto">
            <a:xfrm>
              <a:off x="995" y="2002"/>
              <a:ext cx="316" cy="197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093" name="Line 22"/>
            <p:cNvSpPr>
              <a:spLocks noChangeShapeType="1"/>
            </p:cNvSpPr>
            <p:nvPr/>
          </p:nvSpPr>
          <p:spPr bwMode="auto">
            <a:xfrm>
              <a:off x="807" y="2070"/>
              <a:ext cx="316" cy="179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Les dominos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omino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14400"/>
            <a:ext cx="6172200" cy="23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 descr="domino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4191000"/>
            <a:ext cx="6858000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7109" name="Line 5"/>
          <p:cNvSpPr>
            <a:spLocks noChangeShapeType="1"/>
          </p:cNvSpPr>
          <p:nvPr/>
        </p:nvSpPr>
        <p:spPr bwMode="auto">
          <a:xfrm flipH="1">
            <a:off x="1479550" y="1219200"/>
            <a:ext cx="1720850" cy="706438"/>
          </a:xfrm>
          <a:prstGeom prst="line">
            <a:avLst/>
          </a:prstGeom>
          <a:noFill/>
          <a:ln w="50800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 flipH="1">
            <a:off x="1495425" y="1584325"/>
            <a:ext cx="276225" cy="330200"/>
          </a:xfrm>
          <a:prstGeom prst="line">
            <a:avLst/>
          </a:prstGeom>
          <a:noFill/>
          <a:ln w="50800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 flipH="1">
            <a:off x="5105400" y="2057400"/>
            <a:ext cx="1636713" cy="801688"/>
          </a:xfrm>
          <a:prstGeom prst="line">
            <a:avLst/>
          </a:prstGeom>
          <a:noFill/>
          <a:ln w="50800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 flipH="1">
            <a:off x="6440488" y="2084388"/>
            <a:ext cx="276225" cy="330200"/>
          </a:xfrm>
          <a:prstGeom prst="line">
            <a:avLst/>
          </a:prstGeom>
          <a:noFill/>
          <a:ln w="50800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1642721" y="6124396"/>
            <a:ext cx="3581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NICOLAS, A., Principe de tectonique.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. MASSON.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Les dominos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pull_app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0"/>
            <a:ext cx="7543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4543079" y="5013176"/>
            <a:ext cx="4114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Bassin en </a:t>
            </a:r>
            <a:r>
              <a:rPr lang="fr-FR" sz="1800" b="1" dirty="0" smtClean="0">
                <a:latin typeface="OpenDyslexic" pitchFamily="50" charset="0"/>
              </a:rPr>
              <a:t>pull-apart : </a:t>
            </a:r>
            <a:r>
              <a:rPr lang="fr-FR" sz="1800" dirty="0" smtClean="0">
                <a:latin typeface="OpenDyslexic" pitchFamily="50" charset="0"/>
                <a:sym typeface="Wingdings" pitchFamily="2" charset="2"/>
              </a:rPr>
              <a:t>bassin </a:t>
            </a:r>
            <a:r>
              <a:rPr lang="fr-FR" sz="1800" dirty="0">
                <a:latin typeface="OpenDyslexic" pitchFamily="50" charset="0"/>
                <a:sym typeface="Wingdings" pitchFamily="2" charset="2"/>
              </a:rPr>
              <a:t>sédimentaire allongé, mis en place au sein d'une zone de décrochements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Les dominos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/>
          <a:srcRect l="7509" t="7606" r="7585" b="7901"/>
          <a:stretch/>
        </p:blipFill>
        <p:spPr bwMode="auto">
          <a:xfrm>
            <a:off x="489034" y="476672"/>
            <a:ext cx="6137640" cy="586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Les dominos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86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3"/>
          <p:cNvSpPr>
            <a:spLocks noChangeArrowheads="1"/>
          </p:cNvSpPr>
          <p:nvPr/>
        </p:nvSpPr>
        <p:spPr bwMode="auto">
          <a:xfrm>
            <a:off x="3276600" y="5562600"/>
            <a:ext cx="2438400" cy="6096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sz="1600">
              <a:latin typeface="OpenDyslexic" pitchFamily="50" charset="0"/>
            </a:endParaRPr>
          </a:p>
        </p:txBody>
      </p:sp>
      <p:sp>
        <p:nvSpPr>
          <p:cNvPr id="6147" name="Rectangle 24"/>
          <p:cNvSpPr>
            <a:spLocks noChangeArrowheads="1"/>
          </p:cNvSpPr>
          <p:nvPr/>
        </p:nvSpPr>
        <p:spPr bwMode="auto">
          <a:xfrm>
            <a:off x="1524000" y="5562600"/>
            <a:ext cx="1371600" cy="6096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sz="1600">
              <a:latin typeface="OpenDyslexic" pitchFamily="50" charset="0"/>
            </a:endParaRPr>
          </a:p>
        </p:txBody>
      </p:sp>
      <p:sp>
        <p:nvSpPr>
          <p:cNvPr id="6148" name="Rectangle 25"/>
          <p:cNvSpPr>
            <a:spLocks noChangeArrowheads="1"/>
          </p:cNvSpPr>
          <p:nvPr/>
        </p:nvSpPr>
        <p:spPr bwMode="auto">
          <a:xfrm>
            <a:off x="6096000" y="5562600"/>
            <a:ext cx="1428328" cy="6096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sz="1600">
              <a:latin typeface="OpenDyslexic" pitchFamily="50" charset="0"/>
            </a:endParaRPr>
          </a:p>
        </p:txBody>
      </p:sp>
      <p:pic>
        <p:nvPicPr>
          <p:cNvPr id="6149" name="Picture 2" descr="fracturation_experimenta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600200"/>
            <a:ext cx="6096000" cy="372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Line 3"/>
          <p:cNvSpPr>
            <a:spLocks noChangeShapeType="1"/>
          </p:cNvSpPr>
          <p:nvPr/>
        </p:nvSpPr>
        <p:spPr bwMode="auto">
          <a:xfrm flipH="1">
            <a:off x="1600200" y="3200400"/>
            <a:ext cx="304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151" name="Line 4"/>
          <p:cNvSpPr>
            <a:spLocks noChangeShapeType="1"/>
          </p:cNvSpPr>
          <p:nvPr/>
        </p:nvSpPr>
        <p:spPr bwMode="auto">
          <a:xfrm>
            <a:off x="1998663" y="3200400"/>
            <a:ext cx="304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152" name="Line 5"/>
          <p:cNvSpPr>
            <a:spLocks noChangeShapeType="1"/>
          </p:cNvSpPr>
          <p:nvPr/>
        </p:nvSpPr>
        <p:spPr bwMode="auto">
          <a:xfrm rot="-3300000">
            <a:off x="3464719" y="2709069"/>
            <a:ext cx="555625" cy="3333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153" name="Line 6"/>
          <p:cNvSpPr>
            <a:spLocks noChangeShapeType="1"/>
          </p:cNvSpPr>
          <p:nvPr/>
        </p:nvSpPr>
        <p:spPr bwMode="auto">
          <a:xfrm rot="18360000" flipH="1">
            <a:off x="3643313" y="3005138"/>
            <a:ext cx="584200" cy="127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154" name="Line 7"/>
          <p:cNvSpPr>
            <a:spLocks noChangeShapeType="1"/>
          </p:cNvSpPr>
          <p:nvPr/>
        </p:nvSpPr>
        <p:spPr bwMode="auto">
          <a:xfrm rot="-3240000">
            <a:off x="4867275" y="3352800"/>
            <a:ext cx="304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155" name="Line 9"/>
          <p:cNvSpPr>
            <a:spLocks noChangeShapeType="1"/>
          </p:cNvSpPr>
          <p:nvPr/>
        </p:nvSpPr>
        <p:spPr bwMode="auto">
          <a:xfrm rot="-7200000">
            <a:off x="4792663" y="2692400"/>
            <a:ext cx="304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156" name="Line 10"/>
          <p:cNvSpPr>
            <a:spLocks noChangeShapeType="1"/>
          </p:cNvSpPr>
          <p:nvPr/>
        </p:nvSpPr>
        <p:spPr bwMode="auto">
          <a:xfrm rot="18300000" flipH="1">
            <a:off x="4732338" y="3251200"/>
            <a:ext cx="304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157" name="Line 11"/>
          <p:cNvSpPr>
            <a:spLocks noChangeShapeType="1"/>
          </p:cNvSpPr>
          <p:nvPr/>
        </p:nvSpPr>
        <p:spPr bwMode="auto">
          <a:xfrm rot="14400000" flipH="1">
            <a:off x="4945063" y="2608263"/>
            <a:ext cx="304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158" name="Line 12"/>
          <p:cNvSpPr>
            <a:spLocks noChangeShapeType="1"/>
          </p:cNvSpPr>
          <p:nvPr/>
        </p:nvSpPr>
        <p:spPr bwMode="auto">
          <a:xfrm rot="14400000" flipH="1">
            <a:off x="5435600" y="3344863"/>
            <a:ext cx="304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159" name="Line 13"/>
          <p:cNvSpPr>
            <a:spLocks noChangeShapeType="1"/>
          </p:cNvSpPr>
          <p:nvPr/>
        </p:nvSpPr>
        <p:spPr bwMode="auto">
          <a:xfrm rot="18300000" flipH="1">
            <a:off x="5214938" y="2573338"/>
            <a:ext cx="304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160" name="Line 14"/>
          <p:cNvSpPr>
            <a:spLocks noChangeShapeType="1"/>
          </p:cNvSpPr>
          <p:nvPr/>
        </p:nvSpPr>
        <p:spPr bwMode="auto">
          <a:xfrm rot="3900000" flipH="1">
            <a:off x="5249863" y="3470275"/>
            <a:ext cx="304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161" name="Line 15"/>
          <p:cNvSpPr>
            <a:spLocks noChangeShapeType="1"/>
          </p:cNvSpPr>
          <p:nvPr/>
        </p:nvSpPr>
        <p:spPr bwMode="auto">
          <a:xfrm rot="-3240000">
            <a:off x="5365750" y="2674938"/>
            <a:ext cx="304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162" name="Text Box 20"/>
          <p:cNvSpPr txBox="1">
            <a:spLocks noChangeArrowheads="1"/>
          </p:cNvSpPr>
          <p:nvPr/>
        </p:nvSpPr>
        <p:spPr bwMode="auto">
          <a:xfrm>
            <a:off x="1371600" y="5562600"/>
            <a:ext cx="1752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>
                <a:latin typeface="OpenDyslexic" pitchFamily="50" charset="0"/>
              </a:rPr>
              <a:t>Fentes d’extension</a:t>
            </a:r>
          </a:p>
        </p:txBody>
      </p:sp>
      <p:sp>
        <p:nvSpPr>
          <p:cNvPr id="6163" name="Text Box 21"/>
          <p:cNvSpPr txBox="1">
            <a:spLocks noChangeArrowheads="1"/>
          </p:cNvSpPr>
          <p:nvPr/>
        </p:nvSpPr>
        <p:spPr bwMode="auto">
          <a:xfrm>
            <a:off x="3657600" y="5562600"/>
            <a:ext cx="1752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>
                <a:latin typeface="OpenDyslexic" pitchFamily="50" charset="0"/>
              </a:rPr>
              <a:t>Fractures de cisaillement</a:t>
            </a:r>
          </a:p>
        </p:txBody>
      </p:sp>
      <p:sp>
        <p:nvSpPr>
          <p:cNvPr id="6164" name="Text Box 22"/>
          <p:cNvSpPr txBox="1">
            <a:spLocks noChangeArrowheads="1"/>
          </p:cNvSpPr>
          <p:nvPr/>
        </p:nvSpPr>
        <p:spPr bwMode="auto">
          <a:xfrm>
            <a:off x="5943600" y="5564100"/>
            <a:ext cx="1752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dirty="0">
                <a:latin typeface="OpenDyslexic" pitchFamily="50" charset="0"/>
              </a:rPr>
              <a:t>Déformation pénétrative</a:t>
            </a:r>
          </a:p>
        </p:txBody>
      </p:sp>
      <p:sp>
        <p:nvSpPr>
          <p:cNvPr id="6166" name="Text Box 27"/>
          <p:cNvSpPr txBox="1">
            <a:spLocks noChangeArrowheads="1"/>
          </p:cNvSpPr>
          <p:nvPr/>
        </p:nvSpPr>
        <p:spPr bwMode="auto">
          <a:xfrm>
            <a:off x="5334000" y="6248400"/>
            <a:ext cx="3581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NICOLAS, A., Principe de tectonique.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. MASSON.</a:t>
            </a:r>
          </a:p>
        </p:txBody>
      </p:sp>
      <p:sp>
        <p:nvSpPr>
          <p:cNvPr id="6167" name="Rectangle 30"/>
          <p:cNvSpPr>
            <a:spLocks noChangeArrowheads="1"/>
          </p:cNvSpPr>
          <p:nvPr/>
        </p:nvSpPr>
        <p:spPr bwMode="auto">
          <a:xfrm>
            <a:off x="1524000" y="609600"/>
            <a:ext cx="6400800" cy="381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168" name="Text Box 16"/>
          <p:cNvSpPr txBox="1">
            <a:spLocks noChangeArrowheads="1"/>
          </p:cNvSpPr>
          <p:nvPr/>
        </p:nvSpPr>
        <p:spPr bwMode="auto">
          <a:xfrm>
            <a:off x="1371600" y="1143000"/>
            <a:ext cx="198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>
                <a:sym typeface="Symbol" pitchFamily="18" charset="2"/>
              </a:rPr>
              <a:t></a:t>
            </a:r>
            <a:r>
              <a:rPr lang="fr-FR" sz="1600" dirty="0">
                <a:latin typeface="OpenDyslexic" pitchFamily="50" charset="0"/>
                <a:sym typeface="Symbol" pitchFamily="18" charset="2"/>
              </a:rPr>
              <a:t>n = 0.1 </a:t>
            </a:r>
            <a:r>
              <a:rPr lang="fr-FR" sz="1600" dirty="0" err="1">
                <a:latin typeface="OpenDyslexic" pitchFamily="50" charset="0"/>
                <a:sym typeface="Symbol" pitchFamily="18" charset="2"/>
              </a:rPr>
              <a:t>MPa</a:t>
            </a:r>
            <a:endParaRPr lang="fr-FR" sz="1600" dirty="0">
              <a:latin typeface="OpenDyslexic" pitchFamily="50" charset="0"/>
              <a:sym typeface="Symbol" pitchFamily="18" charset="2"/>
            </a:endParaRPr>
          </a:p>
        </p:txBody>
      </p:sp>
      <p:sp>
        <p:nvSpPr>
          <p:cNvPr id="6169" name="Text Box 19"/>
          <p:cNvSpPr txBox="1">
            <a:spLocks noChangeArrowheads="1"/>
          </p:cNvSpPr>
          <p:nvPr/>
        </p:nvSpPr>
        <p:spPr bwMode="auto">
          <a:xfrm>
            <a:off x="6324600" y="1143000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>
                <a:sym typeface="Symbol" pitchFamily="18" charset="2"/>
              </a:rPr>
              <a:t></a:t>
            </a:r>
            <a:r>
              <a:rPr lang="fr-FR" sz="1600" dirty="0">
                <a:latin typeface="OpenDyslexic" pitchFamily="50" charset="0"/>
                <a:sym typeface="Symbol" pitchFamily="18" charset="2"/>
              </a:rPr>
              <a:t>n = 100Mpa</a:t>
            </a:r>
          </a:p>
        </p:txBody>
      </p:sp>
      <p:sp>
        <p:nvSpPr>
          <p:cNvPr id="6170" name="Text Box 28"/>
          <p:cNvSpPr txBox="1">
            <a:spLocks noChangeArrowheads="1"/>
          </p:cNvSpPr>
          <p:nvPr/>
        </p:nvSpPr>
        <p:spPr bwMode="auto">
          <a:xfrm>
            <a:off x="2483768" y="609600"/>
            <a:ext cx="45647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800" dirty="0">
                <a:latin typeface="OpenDyslexic" pitchFamily="50" charset="0"/>
              </a:rPr>
              <a:t>Pression de confinement</a:t>
            </a:r>
          </a:p>
        </p:txBody>
      </p:sp>
      <p:sp>
        <p:nvSpPr>
          <p:cNvPr id="6171" name="Text Box 17"/>
          <p:cNvSpPr txBox="1">
            <a:spLocks noChangeArrowheads="1"/>
          </p:cNvSpPr>
          <p:nvPr/>
        </p:nvSpPr>
        <p:spPr bwMode="auto">
          <a:xfrm>
            <a:off x="3124200" y="1138238"/>
            <a:ext cx="1676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>
                <a:sym typeface="Symbol" pitchFamily="18" charset="2"/>
              </a:rPr>
              <a:t></a:t>
            </a:r>
            <a:r>
              <a:rPr lang="fr-FR" sz="1600" dirty="0">
                <a:latin typeface="OpenDyslexic" pitchFamily="50" charset="0"/>
                <a:sym typeface="Symbol" pitchFamily="18" charset="2"/>
              </a:rPr>
              <a:t>n = 3.5 </a:t>
            </a:r>
            <a:r>
              <a:rPr lang="fr-FR" sz="1600" dirty="0" err="1">
                <a:latin typeface="OpenDyslexic" pitchFamily="50" charset="0"/>
                <a:sym typeface="Symbol" pitchFamily="18" charset="2"/>
              </a:rPr>
              <a:t>MPa</a:t>
            </a:r>
            <a:endParaRPr lang="fr-FR" sz="1600" dirty="0">
              <a:latin typeface="OpenDyslexic" pitchFamily="50" charset="0"/>
              <a:sym typeface="Symbol" pitchFamily="18" charset="2"/>
            </a:endParaRPr>
          </a:p>
        </p:txBody>
      </p:sp>
      <p:sp>
        <p:nvSpPr>
          <p:cNvPr id="6172" name="Text Box 18"/>
          <p:cNvSpPr txBox="1">
            <a:spLocks noChangeArrowheads="1"/>
          </p:cNvSpPr>
          <p:nvPr/>
        </p:nvSpPr>
        <p:spPr bwMode="auto">
          <a:xfrm>
            <a:off x="4800600" y="1143000"/>
            <a:ext cx="152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>
                <a:sym typeface="Symbol" pitchFamily="18" charset="2"/>
              </a:rPr>
              <a:t></a:t>
            </a:r>
            <a:r>
              <a:rPr lang="fr-FR" sz="1600" dirty="0">
                <a:latin typeface="OpenDyslexic" pitchFamily="50" charset="0"/>
                <a:sym typeface="Symbol" pitchFamily="18" charset="2"/>
              </a:rPr>
              <a:t>n = 35 </a:t>
            </a:r>
            <a:r>
              <a:rPr lang="fr-FR" sz="1600" dirty="0" err="1">
                <a:latin typeface="OpenDyslexic" pitchFamily="50" charset="0"/>
                <a:sym typeface="Symbol" pitchFamily="18" charset="2"/>
              </a:rPr>
              <a:t>MPa</a:t>
            </a:r>
            <a:endParaRPr lang="fr-FR" sz="1600" dirty="0">
              <a:latin typeface="OpenDyslexic" pitchFamily="50" charset="0"/>
              <a:sym typeface="Symbol" pitchFamily="18" charset="2"/>
            </a:endParaRPr>
          </a:p>
        </p:txBody>
      </p:sp>
      <p:pic>
        <p:nvPicPr>
          <p:cNvPr id="31" name="Picture 2" descr="C:\Users\seb\Desktop\Sans titre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14108">
            <a:off x="7467179" y="838930"/>
            <a:ext cx="2126907" cy="152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I – Modes de fracturation et relation avec les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contraintes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301546" y="-280746"/>
            <a:ext cx="6286678" cy="680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2858201" y="6457731"/>
            <a:ext cx="19442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latin typeface="OpenDyslexic" pitchFamily="50" charset="0"/>
              </a:rPr>
              <a:t>Fournier et al. 2011</a:t>
            </a:r>
            <a:endParaRPr lang="fr-FR" sz="800" dirty="0">
              <a:latin typeface="OpenDyslexic" pitchFamily="5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0600" y="1484784"/>
            <a:ext cx="792088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Les dominos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46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rofils pentes.png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07504" y="265113"/>
            <a:ext cx="6580437" cy="6304174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Les dominos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75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crochon_inver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362200"/>
            <a:ext cx="3581400" cy="22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 descr="crochon_norma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33400"/>
            <a:ext cx="37338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Text Box 6"/>
          <p:cNvSpPr txBox="1">
            <a:spLocks noChangeArrowheads="1"/>
          </p:cNvSpPr>
          <p:nvPr/>
        </p:nvSpPr>
        <p:spPr bwMode="auto">
          <a:xfrm>
            <a:off x="533400" y="4600604"/>
            <a:ext cx="5867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Les crochons de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faille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 descr="820325crochon_ar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5638800" cy="374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 descr="croch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322763"/>
            <a:ext cx="3748088" cy="21732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457200" y="4336618"/>
            <a:ext cx="16738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800" dirty="0" smtClean="0">
                <a:latin typeface="OpenDyslexic" pitchFamily="50" charset="0"/>
              </a:rPr>
              <a:t>http://www.geol-alpes.com</a:t>
            </a:r>
            <a:endParaRPr lang="fr-FR" sz="800" dirty="0">
              <a:latin typeface="OpenDyslexic" pitchFamily="50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Les crochons de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faille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921215chevt_sautaret_c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8305800" cy="55006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7120785" y="6172200"/>
            <a:ext cx="16738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800" dirty="0">
                <a:latin typeface="OpenDyslexic" pitchFamily="50" charset="0"/>
              </a:rPr>
              <a:t>http://www.geol-alpes.com</a:t>
            </a:r>
          </a:p>
        </p:txBody>
      </p:sp>
      <p:sp>
        <p:nvSpPr>
          <p:cNvPr id="125957" name="Freeform 5"/>
          <p:cNvSpPr>
            <a:spLocks/>
          </p:cNvSpPr>
          <p:nvPr/>
        </p:nvSpPr>
        <p:spPr bwMode="auto">
          <a:xfrm>
            <a:off x="457200" y="4289425"/>
            <a:ext cx="8316913" cy="968375"/>
          </a:xfrm>
          <a:custGeom>
            <a:avLst/>
            <a:gdLst>
              <a:gd name="T0" fmla="*/ 0 w 5239"/>
              <a:gd name="T1" fmla="*/ 610 h 610"/>
              <a:gd name="T2" fmla="*/ 359 w 5239"/>
              <a:gd name="T3" fmla="*/ 527 h 610"/>
              <a:gd name="T4" fmla="*/ 650 w 5239"/>
              <a:gd name="T5" fmla="*/ 443 h 610"/>
              <a:gd name="T6" fmla="*/ 838 w 5239"/>
              <a:gd name="T7" fmla="*/ 430 h 610"/>
              <a:gd name="T8" fmla="*/ 1071 w 5239"/>
              <a:gd name="T9" fmla="*/ 379 h 610"/>
              <a:gd name="T10" fmla="*/ 1298 w 5239"/>
              <a:gd name="T11" fmla="*/ 301 h 610"/>
              <a:gd name="T12" fmla="*/ 1505 w 5239"/>
              <a:gd name="T13" fmla="*/ 243 h 610"/>
              <a:gd name="T14" fmla="*/ 1764 w 5239"/>
              <a:gd name="T15" fmla="*/ 210 h 610"/>
              <a:gd name="T16" fmla="*/ 2152 w 5239"/>
              <a:gd name="T17" fmla="*/ 165 h 610"/>
              <a:gd name="T18" fmla="*/ 2424 w 5239"/>
              <a:gd name="T19" fmla="*/ 107 h 610"/>
              <a:gd name="T20" fmla="*/ 2696 w 5239"/>
              <a:gd name="T21" fmla="*/ 74 h 610"/>
              <a:gd name="T22" fmla="*/ 3097 w 5239"/>
              <a:gd name="T23" fmla="*/ 36 h 610"/>
              <a:gd name="T24" fmla="*/ 3563 w 5239"/>
              <a:gd name="T25" fmla="*/ 3 h 610"/>
              <a:gd name="T26" fmla="*/ 3860 w 5239"/>
              <a:gd name="T27" fmla="*/ 16 h 610"/>
              <a:gd name="T28" fmla="*/ 4087 w 5239"/>
              <a:gd name="T29" fmla="*/ 36 h 610"/>
              <a:gd name="T30" fmla="*/ 4417 w 5239"/>
              <a:gd name="T31" fmla="*/ 68 h 610"/>
              <a:gd name="T32" fmla="*/ 4585 w 5239"/>
              <a:gd name="T33" fmla="*/ 100 h 610"/>
              <a:gd name="T34" fmla="*/ 4792 w 5239"/>
              <a:gd name="T35" fmla="*/ 159 h 610"/>
              <a:gd name="T36" fmla="*/ 5019 w 5239"/>
              <a:gd name="T37" fmla="*/ 178 h 610"/>
              <a:gd name="T38" fmla="*/ 5239 w 5239"/>
              <a:gd name="T39" fmla="*/ 172 h 61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239"/>
              <a:gd name="T61" fmla="*/ 0 h 610"/>
              <a:gd name="T62" fmla="*/ 5239 w 5239"/>
              <a:gd name="T63" fmla="*/ 610 h 61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239" h="610">
                <a:moveTo>
                  <a:pt x="0" y="610"/>
                </a:moveTo>
                <a:cubicBezTo>
                  <a:pt x="125" y="582"/>
                  <a:pt x="251" y="555"/>
                  <a:pt x="359" y="527"/>
                </a:cubicBezTo>
                <a:cubicBezTo>
                  <a:pt x="467" y="499"/>
                  <a:pt x="570" y="459"/>
                  <a:pt x="650" y="443"/>
                </a:cubicBezTo>
                <a:cubicBezTo>
                  <a:pt x="730" y="427"/>
                  <a:pt x="768" y="441"/>
                  <a:pt x="838" y="430"/>
                </a:cubicBezTo>
                <a:cubicBezTo>
                  <a:pt x="908" y="419"/>
                  <a:pt x="994" y="400"/>
                  <a:pt x="1071" y="379"/>
                </a:cubicBezTo>
                <a:cubicBezTo>
                  <a:pt x="1148" y="358"/>
                  <a:pt x="1226" y="324"/>
                  <a:pt x="1298" y="301"/>
                </a:cubicBezTo>
                <a:cubicBezTo>
                  <a:pt x="1370" y="278"/>
                  <a:pt x="1428" y="258"/>
                  <a:pt x="1505" y="243"/>
                </a:cubicBezTo>
                <a:cubicBezTo>
                  <a:pt x="1582" y="228"/>
                  <a:pt x="1656" y="223"/>
                  <a:pt x="1764" y="210"/>
                </a:cubicBezTo>
                <a:cubicBezTo>
                  <a:pt x="1872" y="197"/>
                  <a:pt x="2042" y="182"/>
                  <a:pt x="2152" y="165"/>
                </a:cubicBezTo>
                <a:cubicBezTo>
                  <a:pt x="2262" y="148"/>
                  <a:pt x="2333" y="122"/>
                  <a:pt x="2424" y="107"/>
                </a:cubicBezTo>
                <a:cubicBezTo>
                  <a:pt x="2515" y="92"/>
                  <a:pt x="2584" y="86"/>
                  <a:pt x="2696" y="74"/>
                </a:cubicBezTo>
                <a:cubicBezTo>
                  <a:pt x="2808" y="62"/>
                  <a:pt x="2953" y="48"/>
                  <a:pt x="3097" y="36"/>
                </a:cubicBezTo>
                <a:cubicBezTo>
                  <a:pt x="3241" y="24"/>
                  <a:pt x="3436" y="6"/>
                  <a:pt x="3563" y="3"/>
                </a:cubicBezTo>
                <a:cubicBezTo>
                  <a:pt x="3690" y="0"/>
                  <a:pt x="3773" y="11"/>
                  <a:pt x="3860" y="16"/>
                </a:cubicBezTo>
                <a:cubicBezTo>
                  <a:pt x="3947" y="21"/>
                  <a:pt x="3994" y="27"/>
                  <a:pt x="4087" y="36"/>
                </a:cubicBezTo>
                <a:cubicBezTo>
                  <a:pt x="4180" y="45"/>
                  <a:pt x="4334" y="57"/>
                  <a:pt x="4417" y="68"/>
                </a:cubicBezTo>
                <a:cubicBezTo>
                  <a:pt x="4500" y="79"/>
                  <a:pt x="4523" y="85"/>
                  <a:pt x="4585" y="100"/>
                </a:cubicBezTo>
                <a:cubicBezTo>
                  <a:pt x="4647" y="115"/>
                  <a:pt x="4720" y="146"/>
                  <a:pt x="4792" y="159"/>
                </a:cubicBezTo>
                <a:cubicBezTo>
                  <a:pt x="4864" y="172"/>
                  <a:pt x="4945" y="176"/>
                  <a:pt x="5019" y="178"/>
                </a:cubicBezTo>
                <a:cubicBezTo>
                  <a:pt x="5093" y="180"/>
                  <a:pt x="5166" y="176"/>
                  <a:pt x="5239" y="172"/>
                </a:cubicBezTo>
              </a:path>
            </a:pathLst>
          </a:custGeom>
          <a:noFill/>
          <a:ln w="508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25959" name="Freeform 7"/>
          <p:cNvSpPr>
            <a:spLocks/>
          </p:cNvSpPr>
          <p:nvPr/>
        </p:nvSpPr>
        <p:spPr bwMode="auto">
          <a:xfrm>
            <a:off x="457200" y="2660650"/>
            <a:ext cx="8307388" cy="936625"/>
          </a:xfrm>
          <a:custGeom>
            <a:avLst/>
            <a:gdLst>
              <a:gd name="T0" fmla="*/ 0 w 5233"/>
              <a:gd name="T1" fmla="*/ 436 h 590"/>
              <a:gd name="T2" fmla="*/ 210 w 5233"/>
              <a:gd name="T3" fmla="*/ 401 h 590"/>
              <a:gd name="T4" fmla="*/ 463 w 5233"/>
              <a:gd name="T5" fmla="*/ 330 h 590"/>
              <a:gd name="T6" fmla="*/ 819 w 5233"/>
              <a:gd name="T7" fmla="*/ 227 h 590"/>
              <a:gd name="T8" fmla="*/ 993 w 5233"/>
              <a:gd name="T9" fmla="*/ 175 h 590"/>
              <a:gd name="T10" fmla="*/ 1149 w 5233"/>
              <a:gd name="T11" fmla="*/ 149 h 590"/>
              <a:gd name="T12" fmla="*/ 1291 w 5233"/>
              <a:gd name="T13" fmla="*/ 117 h 590"/>
              <a:gd name="T14" fmla="*/ 1421 w 5233"/>
              <a:gd name="T15" fmla="*/ 52 h 590"/>
              <a:gd name="T16" fmla="*/ 1556 w 5233"/>
              <a:gd name="T17" fmla="*/ 7 h 590"/>
              <a:gd name="T18" fmla="*/ 1699 w 5233"/>
              <a:gd name="T19" fmla="*/ 7 h 590"/>
              <a:gd name="T20" fmla="*/ 1893 w 5233"/>
              <a:gd name="T21" fmla="*/ 20 h 590"/>
              <a:gd name="T22" fmla="*/ 2094 w 5233"/>
              <a:gd name="T23" fmla="*/ 58 h 590"/>
              <a:gd name="T24" fmla="*/ 2372 w 5233"/>
              <a:gd name="T25" fmla="*/ 143 h 590"/>
              <a:gd name="T26" fmla="*/ 2637 w 5233"/>
              <a:gd name="T27" fmla="*/ 253 h 590"/>
              <a:gd name="T28" fmla="*/ 2864 w 5233"/>
              <a:gd name="T29" fmla="*/ 324 h 590"/>
              <a:gd name="T30" fmla="*/ 3064 w 5233"/>
              <a:gd name="T31" fmla="*/ 382 h 590"/>
              <a:gd name="T32" fmla="*/ 3278 w 5233"/>
              <a:gd name="T33" fmla="*/ 486 h 590"/>
              <a:gd name="T34" fmla="*/ 3543 w 5233"/>
              <a:gd name="T35" fmla="*/ 518 h 590"/>
              <a:gd name="T36" fmla="*/ 3776 w 5233"/>
              <a:gd name="T37" fmla="*/ 563 h 590"/>
              <a:gd name="T38" fmla="*/ 4081 w 5233"/>
              <a:gd name="T39" fmla="*/ 583 h 590"/>
              <a:gd name="T40" fmla="*/ 4372 w 5233"/>
              <a:gd name="T41" fmla="*/ 589 h 590"/>
              <a:gd name="T42" fmla="*/ 4547 w 5233"/>
              <a:gd name="T43" fmla="*/ 576 h 590"/>
              <a:gd name="T44" fmla="*/ 4792 w 5233"/>
              <a:gd name="T45" fmla="*/ 550 h 590"/>
              <a:gd name="T46" fmla="*/ 5051 w 5233"/>
              <a:gd name="T47" fmla="*/ 537 h 590"/>
              <a:gd name="T48" fmla="*/ 5233 w 5233"/>
              <a:gd name="T49" fmla="*/ 505 h 59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233"/>
              <a:gd name="T76" fmla="*/ 0 h 590"/>
              <a:gd name="T77" fmla="*/ 5233 w 5233"/>
              <a:gd name="T78" fmla="*/ 590 h 59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233" h="590">
                <a:moveTo>
                  <a:pt x="0" y="436"/>
                </a:moveTo>
                <a:cubicBezTo>
                  <a:pt x="66" y="427"/>
                  <a:pt x="133" y="419"/>
                  <a:pt x="210" y="401"/>
                </a:cubicBezTo>
                <a:cubicBezTo>
                  <a:pt x="287" y="383"/>
                  <a:pt x="362" y="359"/>
                  <a:pt x="463" y="330"/>
                </a:cubicBezTo>
                <a:cubicBezTo>
                  <a:pt x="564" y="301"/>
                  <a:pt x="731" y="253"/>
                  <a:pt x="819" y="227"/>
                </a:cubicBezTo>
                <a:cubicBezTo>
                  <a:pt x="907" y="201"/>
                  <a:pt x="938" y="188"/>
                  <a:pt x="993" y="175"/>
                </a:cubicBezTo>
                <a:cubicBezTo>
                  <a:pt x="1048" y="162"/>
                  <a:pt x="1099" y="159"/>
                  <a:pt x="1149" y="149"/>
                </a:cubicBezTo>
                <a:cubicBezTo>
                  <a:pt x="1199" y="139"/>
                  <a:pt x="1246" y="133"/>
                  <a:pt x="1291" y="117"/>
                </a:cubicBezTo>
                <a:cubicBezTo>
                  <a:pt x="1336" y="101"/>
                  <a:pt x="1377" y="70"/>
                  <a:pt x="1421" y="52"/>
                </a:cubicBezTo>
                <a:cubicBezTo>
                  <a:pt x="1465" y="34"/>
                  <a:pt x="1510" y="14"/>
                  <a:pt x="1556" y="7"/>
                </a:cubicBezTo>
                <a:cubicBezTo>
                  <a:pt x="1602" y="0"/>
                  <a:pt x="1643" y="5"/>
                  <a:pt x="1699" y="7"/>
                </a:cubicBezTo>
                <a:cubicBezTo>
                  <a:pt x="1755" y="9"/>
                  <a:pt x="1827" y="12"/>
                  <a:pt x="1893" y="20"/>
                </a:cubicBezTo>
                <a:cubicBezTo>
                  <a:pt x="1959" y="28"/>
                  <a:pt x="2014" y="38"/>
                  <a:pt x="2094" y="58"/>
                </a:cubicBezTo>
                <a:cubicBezTo>
                  <a:pt x="2174" y="78"/>
                  <a:pt x="2282" y="111"/>
                  <a:pt x="2372" y="143"/>
                </a:cubicBezTo>
                <a:cubicBezTo>
                  <a:pt x="2462" y="175"/>
                  <a:pt x="2555" y="223"/>
                  <a:pt x="2637" y="253"/>
                </a:cubicBezTo>
                <a:cubicBezTo>
                  <a:pt x="2719" y="283"/>
                  <a:pt x="2793" y="303"/>
                  <a:pt x="2864" y="324"/>
                </a:cubicBezTo>
                <a:cubicBezTo>
                  <a:pt x="2935" y="345"/>
                  <a:pt x="2995" y="355"/>
                  <a:pt x="3064" y="382"/>
                </a:cubicBezTo>
                <a:cubicBezTo>
                  <a:pt x="3133" y="409"/>
                  <a:pt x="3198" y="463"/>
                  <a:pt x="3278" y="486"/>
                </a:cubicBezTo>
                <a:cubicBezTo>
                  <a:pt x="3358" y="509"/>
                  <a:pt x="3460" y="505"/>
                  <a:pt x="3543" y="518"/>
                </a:cubicBezTo>
                <a:cubicBezTo>
                  <a:pt x="3626" y="531"/>
                  <a:pt x="3686" y="552"/>
                  <a:pt x="3776" y="563"/>
                </a:cubicBezTo>
                <a:cubicBezTo>
                  <a:pt x="3866" y="574"/>
                  <a:pt x="3982" y="579"/>
                  <a:pt x="4081" y="583"/>
                </a:cubicBezTo>
                <a:cubicBezTo>
                  <a:pt x="4180" y="587"/>
                  <a:pt x="4294" y="590"/>
                  <a:pt x="4372" y="589"/>
                </a:cubicBezTo>
                <a:cubicBezTo>
                  <a:pt x="4450" y="588"/>
                  <a:pt x="4477" y="583"/>
                  <a:pt x="4547" y="576"/>
                </a:cubicBezTo>
                <a:cubicBezTo>
                  <a:pt x="4617" y="569"/>
                  <a:pt x="4708" y="556"/>
                  <a:pt x="4792" y="550"/>
                </a:cubicBezTo>
                <a:cubicBezTo>
                  <a:pt x="4876" y="544"/>
                  <a:pt x="4978" y="544"/>
                  <a:pt x="5051" y="537"/>
                </a:cubicBezTo>
                <a:cubicBezTo>
                  <a:pt x="5124" y="530"/>
                  <a:pt x="5178" y="517"/>
                  <a:pt x="5233" y="505"/>
                </a:cubicBezTo>
              </a:path>
            </a:pathLst>
          </a:custGeom>
          <a:noFill/>
          <a:ln w="508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990600" y="2808288"/>
            <a:ext cx="1195388" cy="2438400"/>
            <a:chOff x="624" y="1769"/>
            <a:chExt cx="753" cy="1536"/>
          </a:xfrm>
        </p:grpSpPr>
        <p:sp>
          <p:nvSpPr>
            <p:cNvPr id="51208" name="Line 8"/>
            <p:cNvSpPr>
              <a:spLocks noChangeShapeType="1"/>
            </p:cNvSpPr>
            <p:nvPr/>
          </p:nvSpPr>
          <p:spPr bwMode="auto">
            <a:xfrm flipV="1">
              <a:off x="624" y="1776"/>
              <a:ext cx="528" cy="144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209" name="Line 9"/>
            <p:cNvSpPr>
              <a:spLocks noChangeShapeType="1"/>
            </p:cNvSpPr>
            <p:nvPr/>
          </p:nvSpPr>
          <p:spPr bwMode="auto">
            <a:xfrm>
              <a:off x="909" y="1769"/>
              <a:ext cx="237" cy="4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210" name="Line 10"/>
            <p:cNvSpPr>
              <a:spLocks noChangeShapeType="1"/>
            </p:cNvSpPr>
            <p:nvPr/>
          </p:nvSpPr>
          <p:spPr bwMode="auto">
            <a:xfrm flipV="1">
              <a:off x="714" y="2001"/>
              <a:ext cx="528" cy="144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211" name="Line 11"/>
            <p:cNvSpPr>
              <a:spLocks noChangeShapeType="1"/>
            </p:cNvSpPr>
            <p:nvPr/>
          </p:nvSpPr>
          <p:spPr bwMode="auto">
            <a:xfrm>
              <a:off x="733" y="2143"/>
              <a:ext cx="237" cy="4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212" name="Line 12"/>
            <p:cNvSpPr>
              <a:spLocks noChangeShapeType="1"/>
            </p:cNvSpPr>
            <p:nvPr/>
          </p:nvSpPr>
          <p:spPr bwMode="auto">
            <a:xfrm flipV="1">
              <a:off x="759" y="2934"/>
              <a:ext cx="528" cy="144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213" name="Line 13"/>
            <p:cNvSpPr>
              <a:spLocks noChangeShapeType="1"/>
            </p:cNvSpPr>
            <p:nvPr/>
          </p:nvSpPr>
          <p:spPr bwMode="auto">
            <a:xfrm>
              <a:off x="1044" y="2927"/>
              <a:ext cx="237" cy="4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214" name="Line 14"/>
            <p:cNvSpPr>
              <a:spLocks noChangeShapeType="1"/>
            </p:cNvSpPr>
            <p:nvPr/>
          </p:nvSpPr>
          <p:spPr bwMode="auto">
            <a:xfrm flipV="1">
              <a:off x="849" y="3159"/>
              <a:ext cx="528" cy="144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215" name="Line 15"/>
            <p:cNvSpPr>
              <a:spLocks noChangeShapeType="1"/>
            </p:cNvSpPr>
            <p:nvPr/>
          </p:nvSpPr>
          <p:spPr bwMode="auto">
            <a:xfrm>
              <a:off x="868" y="3301"/>
              <a:ext cx="237" cy="4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Les crochons de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faille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7" grpId="0" animBg="1"/>
      <p:bldP spid="12595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4941168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 smtClean="0">
                <a:latin typeface="OpenDyslexic" pitchFamily="50" charset="0"/>
              </a:rPr>
              <a:t>Plan de faille</a:t>
            </a:r>
            <a:r>
              <a:rPr lang="fr-FR" sz="1200" dirty="0" smtClean="0">
                <a:latin typeface="OpenDyslexic" pitchFamily="50" charset="0"/>
              </a:rPr>
              <a:t>: Surface de glissement d'un compartiment par rapport à l'autre. </a:t>
            </a:r>
          </a:p>
          <a:p>
            <a:endParaRPr lang="fr-FR" sz="1200" dirty="0" smtClean="0">
              <a:latin typeface="OpenDyslexic" pitchFamily="50" charset="0"/>
            </a:endParaRPr>
          </a:p>
          <a:p>
            <a:r>
              <a:rPr lang="fr-FR" sz="1200" b="1" dirty="0" smtClean="0">
                <a:latin typeface="OpenDyslexic" pitchFamily="50" charset="0"/>
              </a:rPr>
              <a:t>Miroir de faille</a:t>
            </a:r>
            <a:r>
              <a:rPr lang="fr-FR" sz="1200" dirty="0" smtClean="0">
                <a:latin typeface="OpenDyslexic" pitchFamily="50" charset="0"/>
              </a:rPr>
              <a:t>: Section du plan de faille ayant subi par frottement un polissage </a:t>
            </a:r>
          </a:p>
          <a:p>
            <a:r>
              <a:rPr lang="fr-FR" sz="1200" dirty="0" smtClean="0">
                <a:latin typeface="OpenDyslexic" pitchFamily="50" charset="0"/>
              </a:rPr>
              <a:t>mécanique ou affecté de stries, de rayures, de cannelures orientées dans le sens du </a:t>
            </a:r>
          </a:p>
          <a:p>
            <a:r>
              <a:rPr lang="fr-FR" sz="1200" dirty="0" smtClean="0">
                <a:latin typeface="OpenDyslexic" pitchFamily="50" charset="0"/>
              </a:rPr>
              <a:t>déplacement. </a:t>
            </a:r>
            <a:endParaRPr lang="fr-FR" sz="1200" dirty="0">
              <a:latin typeface="OpenDyslexic" pitchFamily="50" charset="0"/>
            </a:endParaRPr>
          </a:p>
        </p:txBody>
      </p:sp>
      <p:pic>
        <p:nvPicPr>
          <p:cNvPr id="4" name="Picture 1026" descr="mirroi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6696432" cy="440357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Les marqueurs sur le miroir de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faille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stri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5715000" cy="43259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81000" y="4900776"/>
            <a:ext cx="5867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MATTAUER, M. Les déformations des matériaux de l’écorce terrestre.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 HERMANN.</a:t>
            </a:r>
          </a:p>
        </p:txBody>
      </p:sp>
      <p:pic>
        <p:nvPicPr>
          <p:cNvPr id="53253" name="Picture 5" descr="stries_diagram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4038600"/>
            <a:ext cx="24209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Les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stries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tri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5715000" cy="43259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75" name="Picture 4" descr="stries_rem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565400"/>
            <a:ext cx="5867400" cy="3911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Les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stries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faillestrieh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3733800" cy="26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4" descr="stries_fric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733800"/>
            <a:ext cx="7772400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6096000" y="6248400"/>
            <a:ext cx="16738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800" dirty="0">
                <a:latin typeface="OpenDyslexic" pitchFamily="50" charset="0"/>
              </a:rPr>
              <a:t>http://www.geol-alpes.com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457200" y="3245078"/>
            <a:ext cx="3581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http://www-geol.unine.ch/cours/geol/09_structure.htm</a:t>
            </a:r>
          </a:p>
        </p:txBody>
      </p:sp>
      <p:pic>
        <p:nvPicPr>
          <p:cNvPr id="55303" name="Picture 7" descr="enduit_calc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990600"/>
            <a:ext cx="46482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Les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écailles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41672"/>
            <a:ext cx="7763864" cy="353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0491" y="4787035"/>
            <a:ext cx="5315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>
                <a:latin typeface="OpenDyslexic" pitchFamily="50" charset="0"/>
              </a:rPr>
              <a:t>http://christian.nicollet.free.fr/page/enseignement/COURSTECTO.html</a:t>
            </a:r>
          </a:p>
        </p:txBody>
      </p:sp>
      <p:pic>
        <p:nvPicPr>
          <p:cNvPr id="6" name="Picture 2" descr="C:\Users\seb\Desktop\Sans titre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14108">
            <a:off x="7542802" y="838930"/>
            <a:ext cx="2126907" cy="152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75709" y="908720"/>
            <a:ext cx="523701" cy="986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I – Modes de fracturation et relation avec les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contraintes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32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essaisdef_p_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8788"/>
            <a:ext cx="8610600" cy="617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12" descr="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4149725"/>
            <a:ext cx="509587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13" descr="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3716338"/>
            <a:ext cx="484188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14" descr="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3213100"/>
            <a:ext cx="539750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15" descr="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7763" y="2781300"/>
            <a:ext cx="57308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I – Modes de fracturation et relation avec les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contraintes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entes_fail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685800"/>
            <a:ext cx="4641850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5334000" y="6172200"/>
            <a:ext cx="35814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800" dirty="0">
                <a:latin typeface="OpenDyslexic" pitchFamily="50" charset="0"/>
              </a:rPr>
              <a:t>NICOLAS, A., Principe de tectonique. </a:t>
            </a:r>
            <a:r>
              <a:rPr lang="fr-FR" sz="800" dirty="0" err="1">
                <a:latin typeface="OpenDyslexic" pitchFamily="50" charset="0"/>
              </a:rPr>
              <a:t>Eds</a:t>
            </a:r>
            <a:r>
              <a:rPr lang="fr-FR" sz="800" dirty="0">
                <a:latin typeface="OpenDyslexic" pitchFamily="50" charset="0"/>
              </a:rPr>
              <a:t>. MASSON.</a:t>
            </a:r>
          </a:p>
        </p:txBody>
      </p:sp>
      <p:pic>
        <p:nvPicPr>
          <p:cNvPr id="6" name="Picture 2" descr="C:\Users\seb\Desktop\Sans titre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14108">
            <a:off x="7542802" y="838930"/>
            <a:ext cx="2126907" cy="152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I – Modes de fracturation et relation avec les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contraintes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fentes_fail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25114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7219950" y="6184900"/>
            <a:ext cx="16738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800" dirty="0">
                <a:latin typeface="OpenDyslexic" pitchFamily="50" charset="0"/>
              </a:rPr>
              <a:t>http://www.geol-alpes.com</a:t>
            </a:r>
          </a:p>
        </p:txBody>
      </p:sp>
      <p:pic>
        <p:nvPicPr>
          <p:cNvPr id="9220" name="Picture 4" descr="980718_fail_conj_paradis_b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209800"/>
            <a:ext cx="563880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859338" y="4240213"/>
            <a:ext cx="247650" cy="508000"/>
            <a:chOff x="3061" y="2671"/>
            <a:chExt cx="156" cy="320"/>
          </a:xfrm>
        </p:grpSpPr>
        <p:sp>
          <p:nvSpPr>
            <p:cNvPr id="9228" name="Line 6"/>
            <p:cNvSpPr>
              <a:spLocks noChangeShapeType="1"/>
            </p:cNvSpPr>
            <p:nvPr/>
          </p:nvSpPr>
          <p:spPr bwMode="auto">
            <a:xfrm flipV="1">
              <a:off x="3078" y="2671"/>
              <a:ext cx="139" cy="320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29" name="Line 7"/>
            <p:cNvSpPr>
              <a:spLocks noChangeShapeType="1"/>
            </p:cNvSpPr>
            <p:nvPr/>
          </p:nvSpPr>
          <p:spPr bwMode="auto">
            <a:xfrm flipH="1" flipV="1">
              <a:off x="3061" y="2842"/>
              <a:ext cx="16" cy="139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 rot="20700000" flipH="1">
            <a:off x="6951663" y="4013200"/>
            <a:ext cx="209550" cy="508000"/>
            <a:chOff x="3061" y="2671"/>
            <a:chExt cx="156" cy="320"/>
          </a:xfrm>
        </p:grpSpPr>
        <p:sp>
          <p:nvSpPr>
            <p:cNvPr id="9226" name="Line 13"/>
            <p:cNvSpPr>
              <a:spLocks noChangeShapeType="1"/>
            </p:cNvSpPr>
            <p:nvPr/>
          </p:nvSpPr>
          <p:spPr bwMode="auto">
            <a:xfrm flipV="1">
              <a:off x="3078" y="2671"/>
              <a:ext cx="139" cy="320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27" name="Line 14"/>
            <p:cNvSpPr>
              <a:spLocks noChangeShapeType="1"/>
            </p:cNvSpPr>
            <p:nvPr/>
          </p:nvSpPr>
          <p:spPr bwMode="auto">
            <a:xfrm flipH="1" flipV="1">
              <a:off x="3061" y="2842"/>
              <a:ext cx="16" cy="139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8863" name="Line 15"/>
          <p:cNvSpPr>
            <a:spLocks noChangeShapeType="1"/>
          </p:cNvSpPr>
          <p:nvPr/>
        </p:nvSpPr>
        <p:spPr bwMode="auto">
          <a:xfrm flipV="1">
            <a:off x="4410075" y="3413125"/>
            <a:ext cx="1195388" cy="2630488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8864" name="Line 16"/>
          <p:cNvSpPr>
            <a:spLocks noChangeShapeType="1"/>
          </p:cNvSpPr>
          <p:nvPr/>
        </p:nvSpPr>
        <p:spPr bwMode="auto">
          <a:xfrm flipH="1" flipV="1">
            <a:off x="6230938" y="3438525"/>
            <a:ext cx="1608137" cy="1995488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200" dirty="0">
                <a:solidFill>
                  <a:schemeClr val="bg1"/>
                </a:solidFill>
                <a:latin typeface="OpenDyslexic" pitchFamily="50" charset="0"/>
              </a:rPr>
              <a:t>I – Modes de fracturation et relation avec les </a:t>
            </a:r>
            <a:r>
              <a:rPr lang="fr-FR" sz="1200" dirty="0" smtClean="0">
                <a:solidFill>
                  <a:schemeClr val="bg1"/>
                </a:solidFill>
                <a:latin typeface="OpenDyslexic" pitchFamily="50" charset="0"/>
              </a:rPr>
              <a:t>contraintes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63" grpId="0" animBg="1"/>
      <p:bldP spid="78864" grpId="0" animBg="1"/>
    </p:bldLst>
  </p:timing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20061</TotalTime>
  <Words>1124</Words>
  <Application>Microsoft Office PowerPoint</Application>
  <PresentationFormat>Affichage à l'écran (4:3)</PresentationFormat>
  <Paragraphs>295</Paragraphs>
  <Slides>58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59" baseType="lpstr">
      <vt:lpstr>Modèle par défaut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dgo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seb</dc:creator>
  <cp:lastModifiedBy>seb</cp:lastModifiedBy>
  <cp:revision>328</cp:revision>
  <dcterms:created xsi:type="dcterms:W3CDTF">2002-10-10T15:21:49Z</dcterms:created>
  <dcterms:modified xsi:type="dcterms:W3CDTF">2014-04-03T15:12:44Z</dcterms:modified>
</cp:coreProperties>
</file>