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9" r:id="rId2"/>
    <p:sldId id="375" r:id="rId3"/>
    <p:sldId id="362" r:id="rId4"/>
    <p:sldId id="376" r:id="rId5"/>
    <p:sldId id="374" r:id="rId6"/>
    <p:sldId id="278" r:id="rId7"/>
    <p:sldId id="304" r:id="rId8"/>
    <p:sldId id="307" r:id="rId9"/>
    <p:sldId id="370" r:id="rId10"/>
    <p:sldId id="371" r:id="rId11"/>
    <p:sldId id="303" r:id="rId12"/>
    <p:sldId id="305" r:id="rId13"/>
    <p:sldId id="308" r:id="rId14"/>
    <p:sldId id="306" r:id="rId15"/>
    <p:sldId id="309" r:id="rId16"/>
    <p:sldId id="373" r:id="rId17"/>
    <p:sldId id="310" r:id="rId18"/>
    <p:sldId id="311" r:id="rId19"/>
    <p:sldId id="312" r:id="rId20"/>
    <p:sldId id="313" r:id="rId21"/>
    <p:sldId id="315" r:id="rId22"/>
    <p:sldId id="367" r:id="rId23"/>
    <p:sldId id="316" r:id="rId24"/>
    <p:sldId id="317" r:id="rId25"/>
    <p:sldId id="314" r:id="rId26"/>
    <p:sldId id="364" r:id="rId27"/>
    <p:sldId id="300" r:id="rId28"/>
    <p:sldId id="318" r:id="rId29"/>
    <p:sldId id="301" r:id="rId30"/>
    <p:sldId id="365" r:id="rId31"/>
    <p:sldId id="256" r:id="rId32"/>
    <p:sldId id="299" r:id="rId33"/>
    <p:sldId id="368" r:id="rId34"/>
    <p:sldId id="366" r:id="rId35"/>
    <p:sldId id="261" r:id="rId36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3A31"/>
    <a:srgbClr val="331910"/>
    <a:srgbClr val="009DE0"/>
    <a:srgbClr val="00A0E3"/>
    <a:srgbClr val="2E1D18"/>
    <a:srgbClr val="FFFF00"/>
    <a:srgbClr val="FFFF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9435" autoAdjust="0"/>
  </p:normalViewPr>
  <p:slideViewPr>
    <p:cSldViewPr>
      <p:cViewPr varScale="1">
        <p:scale>
          <a:sx n="118" d="100"/>
          <a:sy n="118" d="100"/>
        </p:scale>
        <p:origin x="1404" y="8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94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defTabSz="949325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defTabSz="949325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/>
            </a:lvl1pPr>
          </a:lstStyle>
          <a:p>
            <a:pPr>
              <a:defRPr/>
            </a:pPr>
            <a:fld id="{185985E7-744C-45BE-9A31-DD8253EADC9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8284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F0115-6306-45AE-81DF-16B6B709EC99}" type="datetimeFigureOut">
              <a:rPr lang="fr-FR" smtClean="0"/>
              <a:t>08/02/2016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BE3E2-6F3F-423B-AC49-06A7B65DD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703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463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520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6136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799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685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997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259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2604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407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0344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71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9624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838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136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306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6042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4171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4305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77947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1320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8270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0165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5606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6280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18493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20766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8209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8215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252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581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487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6864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200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911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E3E2-6F3F-423B-AC49-06A7B65DD5A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991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0607" y="6404607"/>
            <a:ext cx="466094" cy="466094"/>
          </a:xfrm>
          <a:prstGeom prst="rect">
            <a:avLst/>
          </a:prstGeom>
        </p:spPr>
      </p:pic>
      <p:sp>
        <p:nvSpPr>
          <p:cNvPr id="10" name="Espace réservé du numéro de diapositive 5"/>
          <p:cNvSpPr txBox="1">
            <a:spLocks/>
          </p:cNvSpPr>
          <p:nvPr userDrawn="1"/>
        </p:nvSpPr>
        <p:spPr>
          <a:xfrm>
            <a:off x="35496" y="6580584"/>
            <a:ext cx="457200" cy="3048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9DE0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CE37727-CC04-7A46-938D-2CCFF056F773}" type="slidenum">
              <a:rPr lang="fr-FR" sz="1000" smtClean="0">
                <a:solidFill>
                  <a:srgbClr val="009DE0"/>
                </a:solidFill>
                <a:latin typeface="OpenDyslexic" panose="00000500000000000000" pitchFamily="50" charset="0"/>
              </a:rPr>
              <a:pPr/>
              <a:t>‹N°›</a:t>
            </a:fld>
            <a:endParaRPr lang="fr-FR" sz="1000" dirty="0">
              <a:solidFill>
                <a:srgbClr val="009DE0"/>
              </a:solidFill>
              <a:latin typeface="OpenDyslexic" panose="00000500000000000000" pitchFamily="50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523081" y="6609873"/>
            <a:ext cx="25010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0" dirty="0" smtClean="0">
                <a:solidFill>
                  <a:srgbClr val="009DE0"/>
                </a:solidFill>
                <a:latin typeface="OpenDyslexic" panose="00000500000000000000" pitchFamily="50" charset="0"/>
              </a:rPr>
              <a:t>S1TE4W01 - Géologie structurale</a:t>
            </a:r>
            <a:endParaRPr lang="fr-FR" sz="1000" b="0" dirty="0">
              <a:solidFill>
                <a:srgbClr val="009DE0"/>
              </a:solidFill>
              <a:latin typeface="OpenDyslexic" panose="00000500000000000000" pitchFamily="5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 descr="mos_lpn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0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6" descr="mos_lpn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0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899592" y="476672"/>
            <a:ext cx="7344816" cy="112832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436096" y="5402462"/>
            <a:ext cx="3635896" cy="11228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61864" y="5229200"/>
            <a:ext cx="3816424" cy="136815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07504" y="5229200"/>
            <a:ext cx="4114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>
                <a:solidFill>
                  <a:srgbClr val="443A31"/>
                </a:solidFill>
                <a:latin typeface="OpenDyslexic" panose="00000500000000000000" pitchFamily="50" charset="0"/>
                <a:cs typeface="Arial" panose="020B0604020202020204" pitchFamily="34" charset="0"/>
              </a:rPr>
              <a:t>Sébastien </a:t>
            </a:r>
            <a:r>
              <a:rPr lang="fr-FR" sz="2000" b="1" dirty="0" err="1">
                <a:solidFill>
                  <a:srgbClr val="443A31"/>
                </a:solidFill>
                <a:latin typeface="OpenDyslexic" panose="00000500000000000000" pitchFamily="50" charset="0"/>
                <a:cs typeface="Arial" panose="020B0604020202020204" pitchFamily="34" charset="0"/>
              </a:rPr>
              <a:t>Zaragosi</a:t>
            </a:r>
            <a:endParaRPr lang="fr-FR" sz="2000" b="1" dirty="0">
              <a:solidFill>
                <a:srgbClr val="443A31"/>
              </a:solidFill>
              <a:latin typeface="OpenDyslexic" panose="00000500000000000000" pitchFamily="50" charset="0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fr-FR" sz="2000" b="1" dirty="0">
                <a:solidFill>
                  <a:srgbClr val="443A31"/>
                </a:solidFill>
                <a:latin typeface="OpenDyslexic" panose="00000500000000000000" pitchFamily="50" charset="0"/>
                <a:cs typeface="Arial" panose="020B0604020202020204" pitchFamily="34" charset="0"/>
              </a:rPr>
              <a:t>Université </a:t>
            </a:r>
            <a:r>
              <a:rPr lang="fr-FR" sz="2000" b="1" dirty="0" smtClean="0">
                <a:solidFill>
                  <a:srgbClr val="443A31"/>
                </a:solidFill>
                <a:latin typeface="OpenDyslexic" panose="00000500000000000000" pitchFamily="50" charset="0"/>
                <a:cs typeface="Arial" panose="020B0604020202020204" pitchFamily="34" charset="0"/>
              </a:rPr>
              <a:t>de Bordeaux</a:t>
            </a:r>
            <a:endParaRPr lang="fr-FR" sz="2000" b="1" dirty="0">
              <a:solidFill>
                <a:srgbClr val="443A31"/>
              </a:solidFill>
              <a:latin typeface="OpenDyslexic" panose="00000500000000000000" pitchFamily="50" charset="0"/>
              <a:cs typeface="Arial" panose="020B0604020202020204" pitchFamily="34" charset="0"/>
            </a:endParaRPr>
          </a:p>
          <a:p>
            <a:pPr lvl="0" algn="ctr">
              <a:spcBef>
                <a:spcPct val="50000"/>
              </a:spcBef>
            </a:pPr>
            <a:r>
              <a:rPr lang="fr-FR" sz="2000" b="1" dirty="0">
                <a:solidFill>
                  <a:srgbClr val="443A31"/>
                </a:solidFill>
                <a:latin typeface="OpenDyslexic" panose="00000500000000000000" pitchFamily="50" charset="0"/>
                <a:cs typeface="Arial" panose="020B0604020202020204" pitchFamily="34" charset="0"/>
              </a:rPr>
              <a:t>http</a:t>
            </a:r>
            <a:r>
              <a:rPr lang="fr-FR" sz="2000" b="1" dirty="0" smtClean="0">
                <a:solidFill>
                  <a:srgbClr val="443A31"/>
                </a:solidFill>
                <a:latin typeface="OpenDyslexic" panose="00000500000000000000" pitchFamily="50" charset="0"/>
                <a:cs typeface="Arial" panose="020B0604020202020204" pitchFamily="34" charset="0"/>
              </a:rPr>
              <a:t>://www.zaragosi.fr</a:t>
            </a:r>
            <a:endParaRPr lang="fr-FR" sz="2000" b="1" dirty="0">
              <a:latin typeface="OpenDyslexic" panose="00000500000000000000" pitchFamily="50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39552" y="428471"/>
            <a:ext cx="82089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rgbClr val="443A31"/>
                </a:solidFill>
                <a:latin typeface="OpenDyslexic" panose="00000500000000000000" pitchFamily="50" charset="0"/>
              </a:rPr>
              <a:t>Les déformations :</a:t>
            </a:r>
          </a:p>
          <a:p>
            <a:pPr algn="ctr"/>
            <a:r>
              <a:rPr lang="fr-FR" sz="3600" b="1" dirty="0">
                <a:solidFill>
                  <a:srgbClr val="443A31"/>
                </a:solidFill>
                <a:latin typeface="OpenDyslexic" panose="00000500000000000000" pitchFamily="50" charset="0"/>
              </a:rPr>
              <a:t>Les </a:t>
            </a:r>
            <a:r>
              <a:rPr lang="fr-FR" sz="3600" b="1" dirty="0" smtClean="0">
                <a:solidFill>
                  <a:srgbClr val="443A31"/>
                </a:solidFill>
                <a:latin typeface="OpenDyslexic" panose="00000500000000000000" pitchFamily="50" charset="0"/>
              </a:rPr>
              <a:t>notions élémentaires</a:t>
            </a:r>
            <a:r>
              <a:rPr lang="fr-FR" sz="3600" b="1" dirty="0" smtClean="0">
                <a:solidFill>
                  <a:srgbClr val="443A31"/>
                </a:solidFill>
                <a:latin typeface="Arial Black" panose="020B0A04020102020204" pitchFamily="34" charset="0"/>
              </a:rPr>
              <a:t> </a:t>
            </a:r>
            <a:endParaRPr lang="fr-FR" sz="3600" b="1" dirty="0">
              <a:solidFill>
                <a:srgbClr val="443A31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Picture 3" descr="C:\Users\seb\Desktop\LogoUniversiteBordeau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373216"/>
            <a:ext cx="3460105" cy="107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 descr="pano_mote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571500"/>
            <a:ext cx="86328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I - Les principaux types de déformations à l’échelle du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globe 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eplacement_limi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4114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10" descr="carte_arcvi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130550"/>
            <a:ext cx="454660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28600" y="4876800"/>
            <a:ext cx="4267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dirty="0">
                <a:solidFill>
                  <a:srgbClr val="331910"/>
                </a:solidFill>
                <a:latin typeface="OpenDyslexic" panose="00000500000000000000" pitchFamily="50" charset="0"/>
              </a:rPr>
              <a:t>JOLIVET, L., La déformation des continents. </a:t>
            </a:r>
            <a:r>
              <a:rPr lang="fr-FR" sz="1000" dirty="0" err="1">
                <a:solidFill>
                  <a:srgbClr val="331910"/>
                </a:solidFill>
                <a:latin typeface="OpenDyslexic" panose="00000500000000000000" pitchFamily="50" charset="0"/>
              </a:rPr>
              <a:t>Eds</a:t>
            </a:r>
            <a:r>
              <a:rPr lang="fr-FR" sz="1000" dirty="0">
                <a:solidFill>
                  <a:srgbClr val="331910"/>
                </a:solidFill>
                <a:latin typeface="OpenDyslexic" panose="00000500000000000000" pitchFamily="50" charset="0"/>
              </a:rPr>
              <a:t>. </a:t>
            </a:r>
            <a:r>
              <a:rPr lang="fr-FR" sz="1000" dirty="0" smtClean="0">
                <a:solidFill>
                  <a:srgbClr val="331910"/>
                </a:solidFill>
                <a:latin typeface="OpenDyslexic" panose="00000500000000000000" pitchFamily="50" charset="0"/>
              </a:rPr>
              <a:t>HERMANN</a:t>
            </a:r>
            <a:endParaRPr lang="fr-FR" sz="1000" dirty="0">
              <a:solidFill>
                <a:srgbClr val="331910"/>
              </a:solidFill>
              <a:latin typeface="OpenDyslexic" panose="00000500000000000000" pitchFamily="50" charset="0"/>
            </a:endParaRPr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4724400" y="5949950"/>
            <a:ext cx="1901483" cy="307777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443A31"/>
                </a:solidFill>
                <a:latin typeface="OpenDyslexic" panose="00000500000000000000" pitchFamily="50" charset="0"/>
              </a:rPr>
              <a:t>PLAQUE IBERIQUE</a:t>
            </a:r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6491289" y="3359150"/>
            <a:ext cx="2347912" cy="307777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443A31"/>
                </a:solidFill>
                <a:latin typeface="OpenDyslexic" panose="00000500000000000000" pitchFamily="50" charset="0"/>
              </a:rPr>
              <a:t>PLAQUE EUROPEENNE</a:t>
            </a:r>
          </a:p>
        </p:txBody>
      </p:sp>
      <p:sp>
        <p:nvSpPr>
          <p:cNvPr id="9224" name="AutoShape 9"/>
          <p:cNvSpPr>
            <a:spLocks noChangeArrowheads="1"/>
          </p:cNvSpPr>
          <p:nvPr/>
        </p:nvSpPr>
        <p:spPr bwMode="auto">
          <a:xfrm rot="720000">
            <a:off x="5410200" y="5568950"/>
            <a:ext cx="1905000" cy="304800"/>
          </a:xfrm>
          <a:prstGeom prst="curvedUpArrow">
            <a:avLst>
              <a:gd name="adj1" fmla="val 125000"/>
              <a:gd name="adj2" fmla="val 250000"/>
              <a:gd name="adj3" fmla="val 33333"/>
            </a:avLst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anose="00000500000000000000" pitchFamily="50" charset="0"/>
              </a:rPr>
              <a:t>I - Les principaux types de déformations à l’échelle du </a:t>
            </a:r>
            <a:r>
              <a:rPr lang="fr-FR" sz="1200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globe 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497116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I - Les principaux types de déformations à l’échelle du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globe 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447675" y="1566863"/>
            <a:ext cx="5492477" cy="68103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57200" y="685800"/>
            <a:ext cx="80772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b="1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COURS N° 1 : Les Notions Élémentaires 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 – Les principaux types de déformations à l’échelle du Globe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II – Notions de forces et de contraintes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 1 – L’état des contraintes des roches de l’écorce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 2 – Le champ de contrainte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 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III – Notions de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III 1 – Définition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III 2 – Ellipsoïde de la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III 3 – La Déformation Incrémentale et Progressive 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IV – Relations entre Contraintes et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A – Comportements Élastique et Plastique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B – Influence des Conditions Physiques de la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	a – influence de la Pression hydrostatique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	b – influence de la Température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	c - influence de la vitesse de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V – Exemple de la faille de San Andreas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VI – Exemple du </a:t>
            </a:r>
            <a:r>
              <a:rPr lang="fr-FR" sz="1400" i="1" dirty="0" smtClean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golfe </a:t>
            </a: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de Gascogne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ontrainte_for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952500"/>
            <a:ext cx="5105400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981200" y="5257800"/>
            <a:ext cx="2286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>
                <a:solidFill>
                  <a:srgbClr val="443A31"/>
                </a:solidFill>
                <a:latin typeface="OpenDyslexic" panose="00000500000000000000" pitchFamily="50" charset="0"/>
              </a:rPr>
              <a:t>CONTRAINTE UNIAXIALE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419600" y="5257800"/>
            <a:ext cx="2286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>
                <a:solidFill>
                  <a:srgbClr val="443A31"/>
                </a:solidFill>
                <a:latin typeface="OpenDyslexic" panose="00000500000000000000" pitchFamily="50" charset="0"/>
              </a:rPr>
              <a:t>CONTRAINTE TRIAXIALE</a:t>
            </a: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5292080" y="6057198"/>
            <a:ext cx="36233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NICOLAS, A., Principe de tectonique. </a:t>
            </a:r>
            <a:r>
              <a:rPr lang="fr-FR" sz="1000" dirty="0" err="1">
                <a:solidFill>
                  <a:srgbClr val="443A31"/>
                </a:solidFill>
                <a:latin typeface="OpenDyslexic" panose="00000500000000000000" pitchFamily="50" charset="0"/>
              </a:rPr>
              <a:t>Eds</a:t>
            </a: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. MASSON.</a:t>
            </a:r>
          </a:p>
        </p:txBody>
      </p:sp>
      <p:sp>
        <p:nvSpPr>
          <p:cNvPr id="12295" name="Text Box 8"/>
          <p:cNvSpPr txBox="1">
            <a:spLocks noChangeArrowheads="1"/>
          </p:cNvSpPr>
          <p:nvPr/>
        </p:nvSpPr>
        <p:spPr bwMode="auto">
          <a:xfrm>
            <a:off x="685800" y="457200"/>
            <a:ext cx="632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</a:rPr>
              <a:t>II 1 – L’état des contraintes des roches de l’écorce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II – Notions de forces et de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contraintes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llipsoide_contrainte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95400"/>
            <a:ext cx="678180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685800" y="457200"/>
            <a:ext cx="632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</a:rPr>
              <a:t>II 1 – L’état des contraintes des roches de l’écorce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II – Notions de forces et de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contraintes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198740" y="5445224"/>
            <a:ext cx="36233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NICOLAS, A., Principe de tectonique. </a:t>
            </a:r>
            <a:r>
              <a:rPr lang="fr-FR" sz="1000" dirty="0" err="1">
                <a:solidFill>
                  <a:srgbClr val="443A31"/>
                </a:solidFill>
                <a:latin typeface="OpenDyslexic" panose="00000500000000000000" pitchFamily="50" charset="0"/>
              </a:rPr>
              <a:t>Eds</a:t>
            </a: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. MASSON.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Image 1" descr="Plastic_Protractor_Polarized_0537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928688"/>
            <a:ext cx="74295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499992" y="1124744"/>
            <a:ext cx="35172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Photoélasticité : biréfringence sous contrainte</a:t>
            </a:r>
            <a:endParaRPr lang="fr-FR" sz="2000" dirty="0">
              <a:solidFill>
                <a:schemeClr val="bg1"/>
              </a:solidFill>
              <a:latin typeface="OpenDyslexic" panose="00000500000000000000" pitchFamily="50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85800" y="457200"/>
            <a:ext cx="632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</a:rPr>
              <a:t>II 1 – L’état des contraintes des roches de l’écorce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II – Notions de forces et de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contraintes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ontrainte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649208"/>
            <a:ext cx="78486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85800" y="4023082"/>
            <a:ext cx="2937520" cy="83099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 smtClean="0">
                <a:solidFill>
                  <a:srgbClr val="443A31"/>
                </a:solidFill>
                <a:latin typeface="OpenDyslexic" panose="00000500000000000000" pitchFamily="50" charset="0"/>
              </a:rPr>
              <a:t>Contrainte hydrostatique</a:t>
            </a:r>
          </a:p>
          <a:p>
            <a:pPr algn="ctr"/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</a:rPr>
              <a:t>&amp;</a:t>
            </a:r>
            <a:endParaRPr lang="fr-FR" sz="1600" dirty="0">
              <a:solidFill>
                <a:srgbClr val="443A31"/>
              </a:solidFill>
              <a:latin typeface="OpenDyslexic" panose="00000500000000000000" pitchFamily="50" charset="0"/>
            </a:endParaRPr>
          </a:p>
          <a:p>
            <a:pPr algn="ctr"/>
            <a:r>
              <a:rPr lang="fr-FR" sz="1600" dirty="0" smtClean="0">
                <a:solidFill>
                  <a:srgbClr val="443A31"/>
                </a:solidFill>
                <a:latin typeface="OpenDyslexic" panose="00000500000000000000" pitchFamily="50" charset="0"/>
              </a:rPr>
              <a:t>Contrainte </a:t>
            </a:r>
            <a:r>
              <a:rPr lang="fr-FR" sz="1600" dirty="0" err="1" smtClean="0">
                <a:solidFill>
                  <a:srgbClr val="443A31"/>
                </a:solidFill>
                <a:latin typeface="OpenDyslexic" panose="00000500000000000000" pitchFamily="50" charset="0"/>
              </a:rPr>
              <a:t>lithostatique</a:t>
            </a:r>
            <a:endParaRPr lang="fr-FR" sz="1600" dirty="0">
              <a:solidFill>
                <a:srgbClr val="443A31"/>
              </a:solidFill>
              <a:latin typeface="OpenDyslexic" panose="00000500000000000000" pitchFamily="50" charset="0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860032" y="4012967"/>
            <a:ext cx="2771401" cy="83099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</a:rPr>
              <a:t>Contrainte </a:t>
            </a:r>
            <a:r>
              <a:rPr lang="fr-FR" sz="1600" dirty="0" err="1">
                <a:solidFill>
                  <a:srgbClr val="443A31"/>
                </a:solidFill>
                <a:latin typeface="OpenDyslexic" panose="00000500000000000000" pitchFamily="50" charset="0"/>
              </a:rPr>
              <a:t>lithostatique</a:t>
            </a:r>
            <a:endParaRPr lang="fr-FR" sz="1600" dirty="0">
              <a:solidFill>
                <a:srgbClr val="443A31"/>
              </a:solidFill>
              <a:latin typeface="OpenDyslexic" panose="00000500000000000000" pitchFamily="50" charset="0"/>
            </a:endParaRPr>
          </a:p>
          <a:p>
            <a:pPr algn="ctr"/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</a:rPr>
              <a:t>+</a:t>
            </a:r>
          </a:p>
          <a:p>
            <a:pPr algn="ctr"/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</a:rPr>
              <a:t>Contrainte tectonique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II – Notions de forces et de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contraintes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85800" y="457200"/>
            <a:ext cx="632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</a:rPr>
              <a:t>II 1 – L’état des contraintes des roches de l’écorce</a:t>
            </a:r>
          </a:p>
        </p:txBody>
      </p:sp>
      <p:sp>
        <p:nvSpPr>
          <p:cNvPr id="11" name="Text Box 66"/>
          <p:cNvSpPr txBox="1">
            <a:spLocks noChangeArrowheads="1"/>
          </p:cNvSpPr>
          <p:nvPr/>
        </p:nvSpPr>
        <p:spPr bwMode="auto">
          <a:xfrm>
            <a:off x="4953000" y="5117122"/>
            <a:ext cx="3733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MATTAUER, M. Les déformations des matériaux de l’écorce terrestre. </a:t>
            </a:r>
            <a:r>
              <a:rPr lang="fr-FR" sz="1000" dirty="0" err="1">
                <a:solidFill>
                  <a:srgbClr val="443A31"/>
                </a:solidFill>
                <a:latin typeface="OpenDyslexic" panose="00000500000000000000" pitchFamily="50" charset="0"/>
              </a:rPr>
              <a:t>Eds</a:t>
            </a: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 HERMANN.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llipsoide_contrain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90600"/>
            <a:ext cx="27146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733800" y="1295400"/>
            <a:ext cx="3557641" cy="40011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443A31"/>
                </a:solidFill>
                <a:latin typeface="OpenDyslexic" panose="00000500000000000000" pitchFamily="50" charset="0"/>
              </a:rPr>
              <a:t>Compression symétrique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733800" y="3267075"/>
            <a:ext cx="3220946" cy="40011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443A31"/>
                </a:solidFill>
                <a:latin typeface="OpenDyslexic" panose="00000500000000000000" pitchFamily="50" charset="0"/>
              </a:rPr>
              <a:t>Distension symétrique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733800" y="5095875"/>
            <a:ext cx="1784848" cy="40011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443A31"/>
                </a:solidFill>
                <a:latin typeface="OpenDyslexic" panose="00000500000000000000" pitchFamily="50" charset="0"/>
              </a:rPr>
              <a:t>Cas général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II – Notions de forces et de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contraintes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85800" y="457200"/>
            <a:ext cx="632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</a:rPr>
              <a:t>II 1 – L’état des contraintes des roches de l’écorce</a:t>
            </a:r>
          </a:p>
        </p:txBody>
      </p:sp>
      <p:sp>
        <p:nvSpPr>
          <p:cNvPr id="12" name="Text Box 66"/>
          <p:cNvSpPr txBox="1">
            <a:spLocks noChangeArrowheads="1"/>
          </p:cNvSpPr>
          <p:nvPr/>
        </p:nvSpPr>
        <p:spPr bwMode="auto">
          <a:xfrm>
            <a:off x="4932040" y="6276945"/>
            <a:ext cx="3733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MATTAUER, M. Les déformations des matériaux de l’écorce terrestre. </a:t>
            </a:r>
            <a:r>
              <a:rPr lang="fr-FR" sz="1000" dirty="0" err="1">
                <a:solidFill>
                  <a:srgbClr val="443A31"/>
                </a:solidFill>
                <a:latin typeface="OpenDyslexic" panose="00000500000000000000" pitchFamily="50" charset="0"/>
              </a:rPr>
              <a:t>Eds</a:t>
            </a: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 HERMANN.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6019800" y="795338"/>
            <a:ext cx="243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600">
                <a:sym typeface="Symbol" pitchFamily="18" charset="2"/>
              </a:rPr>
              <a:t> </a:t>
            </a:r>
            <a:r>
              <a:rPr lang="fr-FR">
                <a:sym typeface="Symbol" pitchFamily="18" charset="2"/>
              </a:rPr>
              <a:t>= </a:t>
            </a:r>
            <a:r>
              <a:rPr lang="fr-FR" sz="3600">
                <a:solidFill>
                  <a:srgbClr val="FF3300"/>
                </a:solidFill>
                <a:sym typeface="Symbol" pitchFamily="18" charset="2"/>
              </a:rPr>
              <a:t>i</a:t>
            </a:r>
            <a:r>
              <a:rPr lang="fr-FR" sz="3600">
                <a:sym typeface="Symbol" pitchFamily="18" charset="2"/>
              </a:rPr>
              <a:t> + </a:t>
            </a:r>
            <a:r>
              <a:rPr lang="fr-FR" sz="3600">
                <a:solidFill>
                  <a:schemeClr val="accent2"/>
                </a:solidFill>
                <a:sym typeface="Symbol" pitchFamily="18" charset="2"/>
              </a:rPr>
              <a:t>T</a:t>
            </a:r>
            <a:r>
              <a:rPr lang="fr-FR">
                <a:sym typeface="Symbol" pitchFamily="18" charset="2"/>
              </a:rPr>
              <a:t> </a:t>
            </a:r>
          </a:p>
        </p:txBody>
      </p:sp>
      <p:pic>
        <p:nvPicPr>
          <p:cNvPr id="17411" name="Picture 3" descr="champ_contrain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762000"/>
            <a:ext cx="422275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757363" y="1363663"/>
            <a:ext cx="2763837" cy="930275"/>
            <a:chOff x="915" y="594"/>
            <a:chExt cx="1863" cy="627"/>
          </a:xfrm>
        </p:grpSpPr>
        <p:sp>
          <p:nvSpPr>
            <p:cNvPr id="17452" name="Line 5"/>
            <p:cNvSpPr>
              <a:spLocks noChangeShapeType="1"/>
            </p:cNvSpPr>
            <p:nvPr/>
          </p:nvSpPr>
          <p:spPr bwMode="auto">
            <a:xfrm>
              <a:off x="2778" y="594"/>
              <a:ext cx="0" cy="102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53" name="Line 6"/>
            <p:cNvSpPr>
              <a:spLocks noChangeShapeType="1"/>
            </p:cNvSpPr>
            <p:nvPr/>
          </p:nvSpPr>
          <p:spPr bwMode="auto">
            <a:xfrm>
              <a:off x="2778" y="753"/>
              <a:ext cx="0" cy="174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54" name="Line 7"/>
            <p:cNvSpPr>
              <a:spLocks noChangeShapeType="1"/>
            </p:cNvSpPr>
            <p:nvPr/>
          </p:nvSpPr>
          <p:spPr bwMode="auto">
            <a:xfrm>
              <a:off x="2778" y="954"/>
              <a:ext cx="0" cy="264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55" name="Line 8"/>
            <p:cNvSpPr>
              <a:spLocks noChangeShapeType="1"/>
            </p:cNvSpPr>
            <p:nvPr/>
          </p:nvSpPr>
          <p:spPr bwMode="auto">
            <a:xfrm>
              <a:off x="915" y="597"/>
              <a:ext cx="0" cy="102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56" name="Line 9"/>
            <p:cNvSpPr>
              <a:spLocks noChangeShapeType="1"/>
            </p:cNvSpPr>
            <p:nvPr/>
          </p:nvSpPr>
          <p:spPr bwMode="auto">
            <a:xfrm>
              <a:off x="915" y="756"/>
              <a:ext cx="0" cy="174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57" name="Line 10"/>
            <p:cNvSpPr>
              <a:spLocks noChangeShapeType="1"/>
            </p:cNvSpPr>
            <p:nvPr/>
          </p:nvSpPr>
          <p:spPr bwMode="auto">
            <a:xfrm>
              <a:off x="915" y="957"/>
              <a:ext cx="0" cy="264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1014413" y="1065213"/>
            <a:ext cx="765175" cy="1339850"/>
            <a:chOff x="399" y="402"/>
            <a:chExt cx="516" cy="903"/>
          </a:xfrm>
        </p:grpSpPr>
        <p:sp>
          <p:nvSpPr>
            <p:cNvPr id="17450" name="Line 13"/>
            <p:cNvSpPr>
              <a:spLocks noChangeShapeType="1"/>
            </p:cNvSpPr>
            <p:nvPr/>
          </p:nvSpPr>
          <p:spPr bwMode="auto">
            <a:xfrm>
              <a:off x="660" y="402"/>
              <a:ext cx="255" cy="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51" name="Line 14"/>
            <p:cNvSpPr>
              <a:spLocks noChangeShapeType="1"/>
            </p:cNvSpPr>
            <p:nvPr/>
          </p:nvSpPr>
          <p:spPr bwMode="auto">
            <a:xfrm>
              <a:off x="399" y="1305"/>
              <a:ext cx="255" cy="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982663" y="1498600"/>
            <a:ext cx="757237" cy="774700"/>
            <a:chOff x="402" y="696"/>
            <a:chExt cx="510" cy="522"/>
          </a:xfrm>
        </p:grpSpPr>
        <p:sp>
          <p:nvSpPr>
            <p:cNvPr id="17444" name="Line 15"/>
            <p:cNvSpPr>
              <a:spLocks noChangeShapeType="1"/>
            </p:cNvSpPr>
            <p:nvPr/>
          </p:nvSpPr>
          <p:spPr bwMode="auto">
            <a:xfrm>
              <a:off x="582" y="696"/>
              <a:ext cx="237" cy="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45" name="Line 17"/>
            <p:cNvSpPr>
              <a:spLocks noChangeShapeType="1"/>
            </p:cNvSpPr>
            <p:nvPr/>
          </p:nvSpPr>
          <p:spPr bwMode="auto">
            <a:xfrm>
              <a:off x="504" y="927"/>
              <a:ext cx="237" cy="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46" name="Line 18"/>
            <p:cNvSpPr>
              <a:spLocks noChangeShapeType="1"/>
            </p:cNvSpPr>
            <p:nvPr/>
          </p:nvSpPr>
          <p:spPr bwMode="auto">
            <a:xfrm>
              <a:off x="819" y="696"/>
              <a:ext cx="93" cy="0"/>
            </a:xfrm>
            <a:prstGeom prst="line">
              <a:avLst/>
            </a:prstGeom>
            <a:noFill/>
            <a:ln w="44450">
              <a:solidFill>
                <a:srgbClr val="FF33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47" name="Line 19"/>
            <p:cNvSpPr>
              <a:spLocks noChangeShapeType="1"/>
            </p:cNvSpPr>
            <p:nvPr/>
          </p:nvSpPr>
          <p:spPr bwMode="auto">
            <a:xfrm>
              <a:off x="744" y="927"/>
              <a:ext cx="168" cy="0"/>
            </a:xfrm>
            <a:prstGeom prst="line">
              <a:avLst/>
            </a:prstGeom>
            <a:noFill/>
            <a:ln w="44450">
              <a:solidFill>
                <a:srgbClr val="FF33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48" name="Line 23"/>
            <p:cNvSpPr>
              <a:spLocks noChangeShapeType="1"/>
            </p:cNvSpPr>
            <p:nvPr/>
          </p:nvSpPr>
          <p:spPr bwMode="auto">
            <a:xfrm>
              <a:off x="402" y="1218"/>
              <a:ext cx="237" cy="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49" name="Line 24"/>
            <p:cNvSpPr>
              <a:spLocks noChangeShapeType="1"/>
            </p:cNvSpPr>
            <p:nvPr/>
          </p:nvSpPr>
          <p:spPr bwMode="auto">
            <a:xfrm>
              <a:off x="642" y="1218"/>
              <a:ext cx="270" cy="0"/>
            </a:xfrm>
            <a:prstGeom prst="line">
              <a:avLst/>
            </a:prstGeom>
            <a:noFill/>
            <a:ln w="44450">
              <a:solidFill>
                <a:srgbClr val="FF33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70"/>
          <p:cNvGrpSpPr>
            <a:grpSpLocks/>
          </p:cNvGrpSpPr>
          <p:nvPr/>
        </p:nvGrpSpPr>
        <p:grpSpPr bwMode="auto">
          <a:xfrm>
            <a:off x="998538" y="3203575"/>
            <a:ext cx="3535362" cy="1125538"/>
            <a:chOff x="629" y="2018"/>
            <a:chExt cx="2227" cy="709"/>
          </a:xfrm>
        </p:grpSpPr>
        <p:grpSp>
          <p:nvGrpSpPr>
            <p:cNvPr id="17435" name="Group 36"/>
            <p:cNvGrpSpPr>
              <a:grpSpLocks/>
            </p:cNvGrpSpPr>
            <p:nvPr/>
          </p:nvGrpSpPr>
          <p:grpSpPr bwMode="auto">
            <a:xfrm>
              <a:off x="1480" y="2206"/>
              <a:ext cx="735" cy="342"/>
              <a:chOff x="1311" y="2043"/>
              <a:chExt cx="786" cy="366"/>
            </a:xfrm>
          </p:grpSpPr>
          <p:sp>
            <p:nvSpPr>
              <p:cNvPr id="17440" name="Line 31"/>
              <p:cNvSpPr>
                <a:spLocks noChangeShapeType="1"/>
              </p:cNvSpPr>
              <p:nvPr/>
            </p:nvSpPr>
            <p:spPr bwMode="auto">
              <a:xfrm>
                <a:off x="1710" y="2043"/>
                <a:ext cx="0" cy="180"/>
              </a:xfrm>
              <a:prstGeom prst="line">
                <a:avLst/>
              </a:prstGeom>
              <a:noFill/>
              <a:ln w="22225">
                <a:solidFill>
                  <a:srgbClr val="FF33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41" name="Line 33"/>
              <p:cNvSpPr>
                <a:spLocks noChangeShapeType="1"/>
              </p:cNvSpPr>
              <p:nvPr/>
            </p:nvSpPr>
            <p:spPr bwMode="auto">
              <a:xfrm rot="10800000">
                <a:off x="1710" y="2220"/>
                <a:ext cx="0" cy="189"/>
              </a:xfrm>
              <a:prstGeom prst="line">
                <a:avLst/>
              </a:prstGeom>
              <a:noFill/>
              <a:ln w="22225">
                <a:solidFill>
                  <a:srgbClr val="FF33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42" name="Line 34"/>
              <p:cNvSpPr>
                <a:spLocks noChangeShapeType="1"/>
              </p:cNvSpPr>
              <p:nvPr/>
            </p:nvSpPr>
            <p:spPr bwMode="auto">
              <a:xfrm rot="5400000">
                <a:off x="1902" y="2028"/>
                <a:ext cx="0" cy="390"/>
              </a:xfrm>
              <a:prstGeom prst="line">
                <a:avLst/>
              </a:prstGeom>
              <a:noFill/>
              <a:ln w="22225">
                <a:solidFill>
                  <a:srgbClr val="FF33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43" name="Line 35"/>
              <p:cNvSpPr>
                <a:spLocks noChangeShapeType="1"/>
              </p:cNvSpPr>
              <p:nvPr/>
            </p:nvSpPr>
            <p:spPr bwMode="auto">
              <a:xfrm rot="-5400000">
                <a:off x="1506" y="2025"/>
                <a:ext cx="0" cy="390"/>
              </a:xfrm>
              <a:prstGeom prst="line">
                <a:avLst/>
              </a:prstGeom>
              <a:noFill/>
              <a:ln w="22225">
                <a:solidFill>
                  <a:srgbClr val="FF33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7436" name="Line 38"/>
            <p:cNvSpPr>
              <a:spLocks noChangeShapeType="1"/>
            </p:cNvSpPr>
            <p:nvPr/>
          </p:nvSpPr>
          <p:spPr bwMode="auto">
            <a:xfrm>
              <a:off x="876" y="2022"/>
              <a:ext cx="238" cy="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37" name="Line 39"/>
            <p:cNvSpPr>
              <a:spLocks noChangeShapeType="1"/>
            </p:cNvSpPr>
            <p:nvPr/>
          </p:nvSpPr>
          <p:spPr bwMode="auto">
            <a:xfrm>
              <a:off x="629" y="2727"/>
              <a:ext cx="476" cy="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38" name="Line 40"/>
            <p:cNvSpPr>
              <a:spLocks noChangeShapeType="1"/>
            </p:cNvSpPr>
            <p:nvPr/>
          </p:nvSpPr>
          <p:spPr bwMode="auto">
            <a:xfrm>
              <a:off x="2614" y="2018"/>
              <a:ext cx="238" cy="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39" name="Line 41"/>
            <p:cNvSpPr>
              <a:spLocks noChangeShapeType="1"/>
            </p:cNvSpPr>
            <p:nvPr/>
          </p:nvSpPr>
          <p:spPr bwMode="auto">
            <a:xfrm>
              <a:off x="2379" y="2721"/>
              <a:ext cx="477" cy="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71"/>
          <p:cNvGrpSpPr>
            <a:grpSpLocks/>
          </p:cNvGrpSpPr>
          <p:nvPr/>
        </p:nvGrpSpPr>
        <p:grpSpPr bwMode="auto">
          <a:xfrm>
            <a:off x="993775" y="5238750"/>
            <a:ext cx="3533775" cy="1122363"/>
            <a:chOff x="626" y="3300"/>
            <a:chExt cx="2226" cy="707"/>
          </a:xfrm>
        </p:grpSpPr>
        <p:sp>
          <p:nvSpPr>
            <p:cNvPr id="17431" name="Line 42"/>
            <p:cNvSpPr>
              <a:spLocks noChangeShapeType="1"/>
            </p:cNvSpPr>
            <p:nvPr/>
          </p:nvSpPr>
          <p:spPr bwMode="auto">
            <a:xfrm>
              <a:off x="870" y="3306"/>
              <a:ext cx="238" cy="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32" name="Line 43"/>
            <p:cNvSpPr>
              <a:spLocks noChangeShapeType="1"/>
            </p:cNvSpPr>
            <p:nvPr/>
          </p:nvSpPr>
          <p:spPr bwMode="auto">
            <a:xfrm>
              <a:off x="626" y="4007"/>
              <a:ext cx="476" cy="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33" name="Line 44"/>
            <p:cNvSpPr>
              <a:spLocks noChangeShapeType="1"/>
            </p:cNvSpPr>
            <p:nvPr/>
          </p:nvSpPr>
          <p:spPr bwMode="auto">
            <a:xfrm>
              <a:off x="2768" y="3300"/>
              <a:ext cx="84" cy="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34" name="Line 45"/>
            <p:cNvSpPr>
              <a:spLocks noChangeShapeType="1"/>
            </p:cNvSpPr>
            <p:nvPr/>
          </p:nvSpPr>
          <p:spPr bwMode="auto">
            <a:xfrm>
              <a:off x="2529" y="4001"/>
              <a:ext cx="318" cy="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1758950" y="5524500"/>
            <a:ext cx="2578100" cy="893763"/>
            <a:chOff x="1108" y="3480"/>
            <a:chExt cx="1624" cy="563"/>
          </a:xfrm>
        </p:grpSpPr>
        <p:sp>
          <p:nvSpPr>
            <p:cNvPr id="17423" name="Freeform 53"/>
            <p:cNvSpPr>
              <a:spLocks/>
            </p:cNvSpPr>
            <p:nvPr/>
          </p:nvSpPr>
          <p:spPr bwMode="auto">
            <a:xfrm>
              <a:off x="1178" y="3684"/>
              <a:ext cx="146" cy="210"/>
            </a:xfrm>
            <a:custGeom>
              <a:avLst/>
              <a:gdLst>
                <a:gd name="T0" fmla="*/ 19 w 156"/>
                <a:gd name="T1" fmla="*/ 175 h 225"/>
                <a:gd name="T2" fmla="*/ 0 w 156"/>
                <a:gd name="T3" fmla="*/ 196 h 225"/>
                <a:gd name="T4" fmla="*/ 137 w 156"/>
                <a:gd name="T5" fmla="*/ 0 h 225"/>
                <a:gd name="T6" fmla="*/ 0 60000 65536"/>
                <a:gd name="T7" fmla="*/ 0 60000 65536"/>
                <a:gd name="T8" fmla="*/ 0 60000 65536"/>
                <a:gd name="T9" fmla="*/ 0 w 156"/>
                <a:gd name="T10" fmla="*/ 0 h 225"/>
                <a:gd name="T11" fmla="*/ 156 w 156"/>
                <a:gd name="T12" fmla="*/ 225 h 2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6" h="225">
                  <a:moveTo>
                    <a:pt x="21" y="201"/>
                  </a:moveTo>
                  <a:lnTo>
                    <a:pt x="0" y="225"/>
                  </a:lnTo>
                  <a:cubicBezTo>
                    <a:pt x="22" y="192"/>
                    <a:pt x="89" y="96"/>
                    <a:pt x="156" y="0"/>
                  </a:cubicBezTo>
                </a:path>
              </a:pathLst>
            </a:custGeom>
            <a:noFill/>
            <a:ln w="31750">
              <a:solidFill>
                <a:srgbClr val="FF33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24" name="Freeform 54"/>
            <p:cNvSpPr>
              <a:spLocks/>
            </p:cNvSpPr>
            <p:nvPr/>
          </p:nvSpPr>
          <p:spPr bwMode="auto">
            <a:xfrm>
              <a:off x="1327" y="3687"/>
              <a:ext cx="275" cy="185"/>
            </a:xfrm>
            <a:custGeom>
              <a:avLst/>
              <a:gdLst>
                <a:gd name="T0" fmla="*/ 257 w 294"/>
                <a:gd name="T1" fmla="*/ 173 h 198"/>
                <a:gd name="T2" fmla="*/ 118 w 294"/>
                <a:gd name="T3" fmla="*/ 68 h 198"/>
                <a:gd name="T4" fmla="*/ 48 w 294"/>
                <a:gd name="T5" fmla="*/ 29 h 198"/>
                <a:gd name="T6" fmla="*/ 0 w 294"/>
                <a:gd name="T7" fmla="*/ 0 h 1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4"/>
                <a:gd name="T13" fmla="*/ 0 h 198"/>
                <a:gd name="T14" fmla="*/ 294 w 294"/>
                <a:gd name="T15" fmla="*/ 198 h 1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4" h="198">
                  <a:moveTo>
                    <a:pt x="294" y="198"/>
                  </a:moveTo>
                  <a:cubicBezTo>
                    <a:pt x="234" y="152"/>
                    <a:pt x="175" y="106"/>
                    <a:pt x="135" y="78"/>
                  </a:cubicBezTo>
                  <a:cubicBezTo>
                    <a:pt x="95" y="50"/>
                    <a:pt x="76" y="46"/>
                    <a:pt x="54" y="33"/>
                  </a:cubicBezTo>
                  <a:cubicBezTo>
                    <a:pt x="32" y="20"/>
                    <a:pt x="16" y="10"/>
                    <a:pt x="0" y="0"/>
                  </a:cubicBezTo>
                </a:path>
              </a:pathLst>
            </a:custGeom>
            <a:noFill/>
            <a:ln w="31750">
              <a:solidFill>
                <a:srgbClr val="FF33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25" name="Freeform 59"/>
            <p:cNvSpPr>
              <a:spLocks/>
            </p:cNvSpPr>
            <p:nvPr/>
          </p:nvSpPr>
          <p:spPr bwMode="auto">
            <a:xfrm>
              <a:off x="1324" y="3480"/>
              <a:ext cx="104" cy="201"/>
            </a:xfrm>
            <a:custGeom>
              <a:avLst/>
              <a:gdLst>
                <a:gd name="T0" fmla="*/ 97 w 111"/>
                <a:gd name="T1" fmla="*/ 0 h 216"/>
                <a:gd name="T2" fmla="*/ 77 w 111"/>
                <a:gd name="T3" fmla="*/ 39 h 216"/>
                <a:gd name="T4" fmla="*/ 58 w 111"/>
                <a:gd name="T5" fmla="*/ 78 h 216"/>
                <a:gd name="T6" fmla="*/ 23 w 111"/>
                <a:gd name="T7" fmla="*/ 148 h 216"/>
                <a:gd name="T8" fmla="*/ 0 w 111"/>
                <a:gd name="T9" fmla="*/ 187 h 2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"/>
                <a:gd name="T16" fmla="*/ 0 h 216"/>
                <a:gd name="T17" fmla="*/ 111 w 111"/>
                <a:gd name="T18" fmla="*/ 216 h 2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" h="216">
                  <a:moveTo>
                    <a:pt x="111" y="0"/>
                  </a:moveTo>
                  <a:cubicBezTo>
                    <a:pt x="106" y="16"/>
                    <a:pt x="92" y="29"/>
                    <a:pt x="87" y="45"/>
                  </a:cubicBezTo>
                  <a:cubicBezTo>
                    <a:pt x="81" y="62"/>
                    <a:pt x="73" y="74"/>
                    <a:pt x="66" y="90"/>
                  </a:cubicBezTo>
                  <a:cubicBezTo>
                    <a:pt x="54" y="118"/>
                    <a:pt x="44" y="146"/>
                    <a:pt x="27" y="171"/>
                  </a:cubicBezTo>
                  <a:cubicBezTo>
                    <a:pt x="25" y="173"/>
                    <a:pt x="3" y="216"/>
                    <a:pt x="0" y="216"/>
                  </a:cubicBezTo>
                </a:path>
              </a:pathLst>
            </a:custGeom>
            <a:noFill/>
            <a:ln w="31750">
              <a:solidFill>
                <a:srgbClr val="FF33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26" name="Freeform 60"/>
            <p:cNvSpPr>
              <a:spLocks/>
            </p:cNvSpPr>
            <p:nvPr/>
          </p:nvSpPr>
          <p:spPr bwMode="auto">
            <a:xfrm>
              <a:off x="1108" y="3592"/>
              <a:ext cx="222" cy="92"/>
            </a:xfrm>
            <a:custGeom>
              <a:avLst/>
              <a:gdLst>
                <a:gd name="T0" fmla="*/ 0 w 237"/>
                <a:gd name="T1" fmla="*/ 0 h 99"/>
                <a:gd name="T2" fmla="*/ 137 w 237"/>
                <a:gd name="T3" fmla="*/ 55 h 99"/>
                <a:gd name="T4" fmla="*/ 185 w 237"/>
                <a:gd name="T5" fmla="*/ 75 h 99"/>
                <a:gd name="T6" fmla="*/ 200 w 237"/>
                <a:gd name="T7" fmla="*/ 83 h 99"/>
                <a:gd name="T8" fmla="*/ 208 w 237"/>
                <a:gd name="T9" fmla="*/ 85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7"/>
                <a:gd name="T16" fmla="*/ 0 h 99"/>
                <a:gd name="T17" fmla="*/ 237 w 237"/>
                <a:gd name="T18" fmla="*/ 99 h 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7" h="99">
                  <a:moveTo>
                    <a:pt x="0" y="0"/>
                  </a:moveTo>
                  <a:cubicBezTo>
                    <a:pt x="55" y="14"/>
                    <a:pt x="105" y="40"/>
                    <a:pt x="156" y="63"/>
                  </a:cubicBezTo>
                  <a:cubicBezTo>
                    <a:pt x="174" y="71"/>
                    <a:pt x="192" y="78"/>
                    <a:pt x="210" y="87"/>
                  </a:cubicBezTo>
                  <a:cubicBezTo>
                    <a:pt x="216" y="90"/>
                    <a:pt x="222" y="93"/>
                    <a:pt x="228" y="96"/>
                  </a:cubicBezTo>
                  <a:cubicBezTo>
                    <a:pt x="231" y="97"/>
                    <a:pt x="237" y="99"/>
                    <a:pt x="237" y="99"/>
                  </a:cubicBezTo>
                </a:path>
              </a:pathLst>
            </a:custGeom>
            <a:noFill/>
            <a:ln w="31750">
              <a:solidFill>
                <a:srgbClr val="FF33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27" name="Freeform 61"/>
            <p:cNvSpPr>
              <a:spLocks/>
            </p:cNvSpPr>
            <p:nvPr/>
          </p:nvSpPr>
          <p:spPr bwMode="auto">
            <a:xfrm>
              <a:off x="2488" y="3538"/>
              <a:ext cx="103" cy="228"/>
            </a:xfrm>
            <a:custGeom>
              <a:avLst/>
              <a:gdLst>
                <a:gd name="T0" fmla="*/ 96 w 111"/>
                <a:gd name="T1" fmla="*/ 0 h 243"/>
                <a:gd name="T2" fmla="*/ 49 w 111"/>
                <a:gd name="T3" fmla="*/ 121 h 243"/>
                <a:gd name="T4" fmla="*/ 0 w 111"/>
                <a:gd name="T5" fmla="*/ 214 h 243"/>
                <a:gd name="T6" fmla="*/ 0 60000 65536"/>
                <a:gd name="T7" fmla="*/ 0 60000 65536"/>
                <a:gd name="T8" fmla="*/ 0 60000 65536"/>
                <a:gd name="T9" fmla="*/ 0 w 111"/>
                <a:gd name="T10" fmla="*/ 0 h 243"/>
                <a:gd name="T11" fmla="*/ 111 w 111"/>
                <a:gd name="T12" fmla="*/ 243 h 2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1" h="243">
                  <a:moveTo>
                    <a:pt x="111" y="0"/>
                  </a:moveTo>
                  <a:cubicBezTo>
                    <a:pt x="104" y="51"/>
                    <a:pt x="77" y="93"/>
                    <a:pt x="57" y="138"/>
                  </a:cubicBezTo>
                  <a:cubicBezTo>
                    <a:pt x="41" y="173"/>
                    <a:pt x="28" y="215"/>
                    <a:pt x="0" y="243"/>
                  </a:cubicBezTo>
                </a:path>
              </a:pathLst>
            </a:custGeom>
            <a:noFill/>
            <a:ln w="31750">
              <a:solidFill>
                <a:srgbClr val="FF33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28" name="Freeform 62"/>
            <p:cNvSpPr>
              <a:spLocks/>
            </p:cNvSpPr>
            <p:nvPr/>
          </p:nvSpPr>
          <p:spPr bwMode="auto">
            <a:xfrm>
              <a:off x="2168" y="3578"/>
              <a:ext cx="317" cy="193"/>
            </a:xfrm>
            <a:custGeom>
              <a:avLst/>
              <a:gdLst>
                <a:gd name="T0" fmla="*/ 0 w 339"/>
                <a:gd name="T1" fmla="*/ 0 h 207"/>
                <a:gd name="T2" fmla="*/ 47 w 339"/>
                <a:gd name="T3" fmla="*/ 26 h 207"/>
                <a:gd name="T4" fmla="*/ 71 w 339"/>
                <a:gd name="T5" fmla="*/ 34 h 207"/>
                <a:gd name="T6" fmla="*/ 128 w 339"/>
                <a:gd name="T7" fmla="*/ 76 h 207"/>
                <a:gd name="T8" fmla="*/ 176 w 339"/>
                <a:gd name="T9" fmla="*/ 109 h 207"/>
                <a:gd name="T10" fmla="*/ 208 w 339"/>
                <a:gd name="T11" fmla="*/ 122 h 207"/>
                <a:gd name="T12" fmla="*/ 254 w 339"/>
                <a:gd name="T13" fmla="*/ 154 h 207"/>
                <a:gd name="T14" fmla="*/ 296 w 339"/>
                <a:gd name="T15" fmla="*/ 180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9"/>
                <a:gd name="T25" fmla="*/ 0 h 207"/>
                <a:gd name="T26" fmla="*/ 339 w 339"/>
                <a:gd name="T27" fmla="*/ 207 h 2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9" h="207">
                  <a:moveTo>
                    <a:pt x="0" y="0"/>
                  </a:moveTo>
                  <a:cubicBezTo>
                    <a:pt x="17" y="11"/>
                    <a:pt x="35" y="22"/>
                    <a:pt x="54" y="30"/>
                  </a:cubicBezTo>
                  <a:cubicBezTo>
                    <a:pt x="63" y="34"/>
                    <a:pt x="81" y="39"/>
                    <a:pt x="81" y="39"/>
                  </a:cubicBezTo>
                  <a:cubicBezTo>
                    <a:pt x="96" y="61"/>
                    <a:pt x="125" y="72"/>
                    <a:pt x="147" y="87"/>
                  </a:cubicBezTo>
                  <a:cubicBezTo>
                    <a:pt x="166" y="99"/>
                    <a:pt x="182" y="114"/>
                    <a:pt x="201" y="126"/>
                  </a:cubicBezTo>
                  <a:cubicBezTo>
                    <a:pt x="210" y="132"/>
                    <a:pt x="227" y="135"/>
                    <a:pt x="237" y="141"/>
                  </a:cubicBezTo>
                  <a:cubicBezTo>
                    <a:pt x="256" y="151"/>
                    <a:pt x="273" y="165"/>
                    <a:pt x="291" y="177"/>
                  </a:cubicBezTo>
                  <a:cubicBezTo>
                    <a:pt x="306" y="187"/>
                    <a:pt x="326" y="194"/>
                    <a:pt x="339" y="207"/>
                  </a:cubicBezTo>
                </a:path>
              </a:pathLst>
            </a:custGeom>
            <a:noFill/>
            <a:ln w="31750">
              <a:solidFill>
                <a:srgbClr val="FF33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29" name="Freeform 63"/>
            <p:cNvSpPr>
              <a:spLocks/>
            </p:cNvSpPr>
            <p:nvPr/>
          </p:nvSpPr>
          <p:spPr bwMode="auto">
            <a:xfrm>
              <a:off x="2322" y="3774"/>
              <a:ext cx="160" cy="269"/>
            </a:xfrm>
            <a:custGeom>
              <a:avLst/>
              <a:gdLst>
                <a:gd name="T0" fmla="*/ 0 w 171"/>
                <a:gd name="T1" fmla="*/ 251 h 288"/>
                <a:gd name="T2" fmla="*/ 34 w 171"/>
                <a:gd name="T3" fmla="*/ 191 h 288"/>
                <a:gd name="T4" fmla="*/ 61 w 171"/>
                <a:gd name="T5" fmla="*/ 154 h 288"/>
                <a:gd name="T6" fmla="*/ 79 w 171"/>
                <a:gd name="T7" fmla="*/ 123 h 288"/>
                <a:gd name="T8" fmla="*/ 129 w 171"/>
                <a:gd name="T9" fmla="*/ 36 h 288"/>
                <a:gd name="T10" fmla="*/ 150 w 171"/>
                <a:gd name="T11" fmla="*/ 0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1"/>
                <a:gd name="T19" fmla="*/ 0 h 288"/>
                <a:gd name="T20" fmla="*/ 171 w 171"/>
                <a:gd name="T21" fmla="*/ 288 h 2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1" h="288">
                  <a:moveTo>
                    <a:pt x="0" y="288"/>
                  </a:moveTo>
                  <a:cubicBezTo>
                    <a:pt x="7" y="266"/>
                    <a:pt x="20" y="232"/>
                    <a:pt x="39" y="219"/>
                  </a:cubicBezTo>
                  <a:cubicBezTo>
                    <a:pt x="45" y="202"/>
                    <a:pt x="54" y="187"/>
                    <a:pt x="69" y="177"/>
                  </a:cubicBezTo>
                  <a:cubicBezTo>
                    <a:pt x="74" y="163"/>
                    <a:pt x="86" y="154"/>
                    <a:pt x="90" y="141"/>
                  </a:cubicBezTo>
                  <a:cubicBezTo>
                    <a:pt x="102" y="106"/>
                    <a:pt x="127" y="72"/>
                    <a:pt x="147" y="42"/>
                  </a:cubicBezTo>
                  <a:cubicBezTo>
                    <a:pt x="156" y="29"/>
                    <a:pt x="160" y="11"/>
                    <a:pt x="171" y="0"/>
                  </a:cubicBezTo>
                </a:path>
              </a:pathLst>
            </a:custGeom>
            <a:noFill/>
            <a:ln w="31750">
              <a:solidFill>
                <a:srgbClr val="FF33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30" name="Freeform 65"/>
            <p:cNvSpPr>
              <a:spLocks/>
            </p:cNvSpPr>
            <p:nvPr/>
          </p:nvSpPr>
          <p:spPr bwMode="auto">
            <a:xfrm>
              <a:off x="2485" y="3774"/>
              <a:ext cx="247" cy="163"/>
            </a:xfrm>
            <a:custGeom>
              <a:avLst/>
              <a:gdLst>
                <a:gd name="T0" fmla="*/ 231 w 264"/>
                <a:gd name="T1" fmla="*/ 153 h 174"/>
                <a:gd name="T2" fmla="*/ 215 w 264"/>
                <a:gd name="T3" fmla="*/ 147 h 174"/>
                <a:gd name="T4" fmla="*/ 208 w 264"/>
                <a:gd name="T5" fmla="*/ 145 h 174"/>
                <a:gd name="T6" fmla="*/ 142 w 264"/>
                <a:gd name="T7" fmla="*/ 95 h 174"/>
                <a:gd name="T8" fmla="*/ 39 w 264"/>
                <a:gd name="T9" fmla="*/ 32 h 174"/>
                <a:gd name="T10" fmla="*/ 10 w 264"/>
                <a:gd name="T11" fmla="*/ 13 h 174"/>
                <a:gd name="T12" fmla="*/ 0 w 264"/>
                <a:gd name="T13" fmla="*/ 0 h 1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4"/>
                <a:gd name="T22" fmla="*/ 0 h 174"/>
                <a:gd name="T23" fmla="*/ 264 w 264"/>
                <a:gd name="T24" fmla="*/ 174 h 1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4" h="174">
                  <a:moveTo>
                    <a:pt x="264" y="174"/>
                  </a:moveTo>
                  <a:cubicBezTo>
                    <a:pt x="258" y="172"/>
                    <a:pt x="252" y="170"/>
                    <a:pt x="246" y="168"/>
                  </a:cubicBezTo>
                  <a:cubicBezTo>
                    <a:pt x="243" y="167"/>
                    <a:pt x="237" y="165"/>
                    <a:pt x="237" y="165"/>
                  </a:cubicBezTo>
                  <a:cubicBezTo>
                    <a:pt x="219" y="138"/>
                    <a:pt x="189" y="123"/>
                    <a:pt x="162" y="108"/>
                  </a:cubicBezTo>
                  <a:cubicBezTo>
                    <a:pt x="124" y="87"/>
                    <a:pt x="88" y="50"/>
                    <a:pt x="45" y="36"/>
                  </a:cubicBezTo>
                  <a:cubicBezTo>
                    <a:pt x="37" y="24"/>
                    <a:pt x="24" y="23"/>
                    <a:pt x="12" y="15"/>
                  </a:cubicBezTo>
                  <a:cubicBezTo>
                    <a:pt x="4" y="4"/>
                    <a:pt x="9" y="9"/>
                    <a:pt x="0" y="0"/>
                  </a:cubicBezTo>
                </a:path>
              </a:pathLst>
            </a:custGeom>
            <a:noFill/>
            <a:ln w="31750">
              <a:solidFill>
                <a:srgbClr val="FF33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7418" name="Text Box 66"/>
          <p:cNvSpPr txBox="1">
            <a:spLocks noChangeArrowheads="1"/>
          </p:cNvSpPr>
          <p:nvPr/>
        </p:nvSpPr>
        <p:spPr bwMode="auto">
          <a:xfrm>
            <a:off x="5095875" y="6164262"/>
            <a:ext cx="3733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MATTAUER, M. Les déformations des matériaux de l’écorce terrestre. </a:t>
            </a:r>
            <a:r>
              <a:rPr lang="fr-FR" sz="1000" dirty="0" err="1">
                <a:solidFill>
                  <a:srgbClr val="443A31"/>
                </a:solidFill>
                <a:latin typeface="OpenDyslexic" panose="00000500000000000000" pitchFamily="50" charset="0"/>
              </a:rPr>
              <a:t>Eds</a:t>
            </a: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 HERMANN.</a:t>
            </a:r>
          </a:p>
        </p:txBody>
      </p:sp>
      <p:sp>
        <p:nvSpPr>
          <p:cNvPr id="17420" name="Text Box 68"/>
          <p:cNvSpPr txBox="1">
            <a:spLocks noChangeArrowheads="1"/>
          </p:cNvSpPr>
          <p:nvPr/>
        </p:nvSpPr>
        <p:spPr bwMode="auto">
          <a:xfrm>
            <a:off x="838200" y="381000"/>
            <a:ext cx="632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</a:rPr>
              <a:t>II 2 – Le champ de contrainte</a:t>
            </a:r>
          </a:p>
        </p:txBody>
      </p:sp>
      <p:sp>
        <p:nvSpPr>
          <p:cNvPr id="17421" name="Text Box 73"/>
          <p:cNvSpPr txBox="1">
            <a:spLocks noChangeArrowheads="1"/>
          </p:cNvSpPr>
          <p:nvPr/>
        </p:nvSpPr>
        <p:spPr bwMode="auto">
          <a:xfrm>
            <a:off x="5159114" y="3472199"/>
            <a:ext cx="3134816" cy="5847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</a:rPr>
              <a:t>Contrainte tectonique constante : cas idéal</a:t>
            </a:r>
          </a:p>
        </p:txBody>
      </p:sp>
      <p:sp>
        <p:nvSpPr>
          <p:cNvPr id="17422" name="Text Box 74"/>
          <p:cNvSpPr txBox="1">
            <a:spLocks noChangeArrowheads="1"/>
          </p:cNvSpPr>
          <p:nvPr/>
        </p:nvSpPr>
        <p:spPr bwMode="auto">
          <a:xfrm>
            <a:off x="5181600" y="5638800"/>
            <a:ext cx="2133600" cy="3460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</a:rPr>
              <a:t>Cas général</a:t>
            </a:r>
          </a:p>
        </p:txBody>
      </p: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II – Notions de forces et de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contraintes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081" descr="dico_ge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3200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 descr="http://www.decitre.fr/gi/15/9782708010215F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548680"/>
            <a:ext cx="4139627" cy="5976664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Références bibliographiques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447675" y="2420938"/>
            <a:ext cx="5492477" cy="911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57200" y="685800"/>
            <a:ext cx="80772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b="1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COURS N° 1 : Les Notions Élémentaires 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 – Les principaux types de déformations à l’échelle du Globe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II – Notions de forces et de contraintes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 1 – L’état des contraintes des roches de l’écorce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 2 – Le champ de contrainte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 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III – Notions de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III 1 – Définition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III 2 – Ellipsoïde de la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III 3 – La Déformation Incrémentale et Progressive 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IV – Relations entre Contraintes et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A – Comportements Élastique et Plastique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B – Influence des Conditions Physiques de la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	a – influence de la Pression hydrostatique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	b – influence de la Température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	c - influence de la vitesse de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V – Exemple de la faille de San Andreas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VI – Exemple du </a:t>
            </a:r>
            <a:r>
              <a:rPr lang="fr-FR" sz="1400" i="1" dirty="0" smtClean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golfe </a:t>
            </a: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de Gascogne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cisaillement_pur_plus_sim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831850"/>
            <a:ext cx="49530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838200" y="381000"/>
            <a:ext cx="632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</a:rPr>
              <a:t>III 1 – Définitions</a:t>
            </a:r>
          </a:p>
        </p:txBody>
      </p:sp>
      <p:sp>
        <p:nvSpPr>
          <p:cNvPr id="19461" name="Text Box 10"/>
          <p:cNvSpPr txBox="1">
            <a:spLocks noChangeArrowheads="1"/>
          </p:cNvSpPr>
          <p:nvPr/>
        </p:nvSpPr>
        <p:spPr bwMode="auto">
          <a:xfrm>
            <a:off x="5562600" y="1524000"/>
            <a:ext cx="3276600" cy="5847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rgbClr val="443A31"/>
                </a:solidFill>
                <a:latin typeface="OpenDyslexic" panose="00000500000000000000" pitchFamily="50" charset="0"/>
              </a:rPr>
              <a:t>Composante de cisaillement perpendiculaire aux limites</a:t>
            </a:r>
          </a:p>
        </p:txBody>
      </p:sp>
      <p:sp>
        <p:nvSpPr>
          <p:cNvPr id="19462" name="Text Box 11"/>
          <p:cNvSpPr txBox="1">
            <a:spLocks noChangeArrowheads="1"/>
          </p:cNvSpPr>
          <p:nvPr/>
        </p:nvSpPr>
        <p:spPr bwMode="auto">
          <a:xfrm>
            <a:off x="5562600" y="3962400"/>
            <a:ext cx="3276600" cy="5847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rgbClr val="443A31"/>
                </a:solidFill>
                <a:latin typeface="OpenDyslexic" panose="00000500000000000000" pitchFamily="50" charset="0"/>
              </a:rPr>
              <a:t>Composante de cisaillement parallèle aux limites</a:t>
            </a:r>
          </a:p>
        </p:txBody>
      </p:sp>
      <p:sp>
        <p:nvSpPr>
          <p:cNvPr id="19463" name="Text Box 12"/>
          <p:cNvSpPr txBox="1">
            <a:spLocks noChangeArrowheads="1"/>
          </p:cNvSpPr>
          <p:nvPr/>
        </p:nvSpPr>
        <p:spPr bwMode="auto">
          <a:xfrm>
            <a:off x="179512" y="5661248"/>
            <a:ext cx="453650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JOLIVET, L., La déformation des continents. </a:t>
            </a:r>
            <a:r>
              <a:rPr lang="fr-FR" sz="1000" dirty="0" err="1">
                <a:solidFill>
                  <a:srgbClr val="443A31"/>
                </a:solidFill>
                <a:latin typeface="OpenDyslexic" panose="00000500000000000000" pitchFamily="50" charset="0"/>
              </a:rPr>
              <a:t>Eds</a:t>
            </a: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. HERMANN.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III – Notions de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Déformation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050" descr="cisaillement_pur_plus_simple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14400"/>
            <a:ext cx="5918956" cy="489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III – Notions de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Déformation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251520" y="5876999"/>
            <a:ext cx="453650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JOLIVET, L., La déformation des continents. </a:t>
            </a:r>
            <a:r>
              <a:rPr lang="fr-FR" sz="1000" dirty="0" err="1">
                <a:solidFill>
                  <a:srgbClr val="443A31"/>
                </a:solidFill>
                <a:latin typeface="OpenDyslexic" panose="00000500000000000000" pitchFamily="50" charset="0"/>
              </a:rPr>
              <a:t>Eds</a:t>
            </a: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. HERMANN.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838200" y="381000"/>
            <a:ext cx="632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</a:rPr>
              <a:t>III 1 – Définitions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deformation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2713" y="533400"/>
            <a:ext cx="3732212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61" name="Picture 5" descr="deformation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2713" y="533400"/>
            <a:ext cx="3732212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62" name="Picture 6" descr="deformation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2713" y="533400"/>
            <a:ext cx="3732212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63" name="Picture 7" descr="deformation_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2713" y="533400"/>
            <a:ext cx="3732212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59" name="Picture 3" descr="deformat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92713" y="533400"/>
            <a:ext cx="3732212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III – Notions de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Déformation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838200" y="381000"/>
            <a:ext cx="632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</a:rPr>
              <a:t>III 1 – Définitions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ellipsoide_deform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762000"/>
            <a:ext cx="396240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914400" y="4191000"/>
            <a:ext cx="2133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/>
              <a:t>X</a:t>
            </a:r>
            <a:r>
              <a:rPr lang="en-US" sz="3200" b="1">
                <a:sym typeface="Symbol" pitchFamily="18" charset="2"/>
              </a:rPr>
              <a:t>Y Z</a:t>
            </a:r>
            <a:endParaRPr lang="fr-FR" sz="3200" b="1">
              <a:sym typeface="Symbol" pitchFamily="18" charset="2"/>
            </a:endParaRP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533400" y="4953000"/>
            <a:ext cx="36785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NICOLAS, A., Principe de tectonique. </a:t>
            </a:r>
            <a:r>
              <a:rPr lang="fr-FR" sz="1000" dirty="0" err="1">
                <a:solidFill>
                  <a:srgbClr val="443A31"/>
                </a:solidFill>
                <a:latin typeface="OpenDyslexic" panose="00000500000000000000" pitchFamily="50" charset="0"/>
              </a:rPr>
              <a:t>Eds</a:t>
            </a: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. MASSON.</a:t>
            </a:r>
          </a:p>
        </p:txBody>
      </p:sp>
      <p:pic>
        <p:nvPicPr>
          <p:cNvPr id="22533" name="Picture 3" descr="blegioolith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352800"/>
            <a:ext cx="4419600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4343400" y="6019800"/>
            <a:ext cx="4419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http://www-geol.unine.ch/cours/geol/09_structure.htm</a:t>
            </a:r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838200" y="381000"/>
            <a:ext cx="632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</a:rPr>
              <a:t>III 2 – Ellipsoïde de la déformation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III – Notions de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Déformation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447675" y="3497263"/>
            <a:ext cx="6212557" cy="130968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57200" y="685800"/>
            <a:ext cx="80772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b="1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COURS N° 1 : Les Notions Élémentaires 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 – Les principaux types de déformations à l’échelle du Globe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II – Notions de forces et de contraintes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 1 – L’état des contraintes des roches de l’écorce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 2 – Le champ de contrainte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 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III – Notions de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III 1 – Définition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III 2 – Ellipsoïde de la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III 3 – La Déformation Incrémentale et Progressive 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IV – Relations entre Contraintes et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A – Comportements Élastique et Plastique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B – Influence des Conditions Physiques de la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	a – influence de la Pression hydrostatique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	b – influence de la Température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	c - influence de la vitesse de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V – Exemple de la faille de San Andreas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VI – Exemple du </a:t>
            </a:r>
            <a:r>
              <a:rPr lang="fr-FR" sz="1400" i="1" dirty="0" smtClean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golfe </a:t>
            </a: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de Gascogne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611560" y="1124744"/>
            <a:ext cx="7543800" cy="323165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sz="2000" dirty="0" smtClean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r>
              <a:rPr lang="fr-FR" sz="2000" dirty="0" smtClean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Rhéologie</a:t>
            </a:r>
            <a:r>
              <a:rPr lang="fr-FR" sz="2000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 :	Étude du comportement des matériaux 			soumis à une contrainte.</a:t>
            </a:r>
          </a:p>
          <a:p>
            <a:pPr eaLnBrk="0" hangingPunct="0"/>
            <a:r>
              <a:rPr lang="fr-FR" sz="2000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 </a:t>
            </a:r>
          </a:p>
          <a:p>
            <a:pPr eaLnBrk="0" hangingPunct="0"/>
            <a:r>
              <a:rPr lang="fr-FR" sz="2000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La rhéologie des matériaux de la croûte terrestre dépend de trois facteurs principaux : </a:t>
            </a:r>
          </a:p>
          <a:p>
            <a:pPr lvl="4" eaLnBrk="0" hangingPunct="0">
              <a:buFont typeface="Wingdings" pitchFamily="2" charset="2"/>
              <a:buChar char="§"/>
            </a:pPr>
            <a:r>
              <a:rPr lang="fr-FR" sz="2000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 La température</a:t>
            </a:r>
          </a:p>
          <a:p>
            <a:pPr lvl="4" eaLnBrk="0" hangingPunct="0">
              <a:buFont typeface="Wingdings" pitchFamily="2" charset="2"/>
              <a:buChar char="§"/>
            </a:pPr>
            <a:r>
              <a:rPr lang="fr-FR" sz="2000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 La pression </a:t>
            </a:r>
            <a:r>
              <a:rPr lang="fr-FR" sz="2000" dirty="0" err="1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lithostatique</a:t>
            </a:r>
            <a:endParaRPr lang="fr-FR" sz="2000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lvl="4" eaLnBrk="0" hangingPunct="0">
              <a:buFont typeface="Wingdings" pitchFamily="2" charset="2"/>
              <a:buChar char="§"/>
            </a:pPr>
            <a:r>
              <a:rPr lang="fr-FR" sz="2000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 La vitesse de </a:t>
            </a:r>
            <a:r>
              <a:rPr lang="fr-FR" sz="2000" dirty="0" smtClean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déformation</a:t>
            </a:r>
          </a:p>
          <a:p>
            <a:pPr lvl="4" eaLnBrk="0" hangingPunct="0">
              <a:buFont typeface="Wingdings" pitchFamily="2" charset="2"/>
              <a:buChar char="§"/>
            </a:pPr>
            <a:endParaRPr lang="fr-FR" dirty="0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838200" y="381000"/>
            <a:ext cx="632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</a:rPr>
              <a:t>IV 1 Comportement élastique et plastique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IV – Relations entre contraintes et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déformation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essaisdef_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90600"/>
            <a:ext cx="70104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491880" y="6143625"/>
            <a:ext cx="447064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http://www-geol.unine.ch/cours/geol/tremblement_terre.htm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IV – Relations entre contraintes et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déformation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38200" y="381000"/>
            <a:ext cx="632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</a:rPr>
              <a:t>IV 1 Comportement élastique et plastique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26" descr="essaisdef_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881063"/>
            <a:ext cx="5334000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1027"/>
          <p:cNvSpPr>
            <a:spLocks noChangeArrowheads="1"/>
          </p:cNvSpPr>
          <p:nvPr/>
        </p:nvSpPr>
        <p:spPr bwMode="auto">
          <a:xfrm>
            <a:off x="534776" y="4935096"/>
            <a:ext cx="5332624" cy="83099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Comportement cassant : les roches ne subissent peu ou pas de déformation plastique avant la rupture.</a:t>
            </a:r>
            <a:endParaRPr lang="fr-FR" sz="1600" dirty="0">
              <a:solidFill>
                <a:srgbClr val="443A31"/>
              </a:solidFill>
              <a:latin typeface="OpenDyslexic" panose="00000500000000000000" pitchFamily="50" charset="0"/>
            </a:endParaRPr>
          </a:p>
        </p:txBody>
      </p:sp>
      <p:sp>
        <p:nvSpPr>
          <p:cNvPr id="26628" name="Rectangle 1028"/>
          <p:cNvSpPr>
            <a:spLocks noChangeArrowheads="1"/>
          </p:cNvSpPr>
          <p:nvPr/>
        </p:nvSpPr>
        <p:spPr bwMode="auto">
          <a:xfrm>
            <a:off x="534776" y="5864165"/>
            <a:ext cx="5332624" cy="5905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Comportement ductile : les roches subissent de grandes déformations plastique.</a:t>
            </a:r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</a:rPr>
              <a:t> 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IV – Relations entre contraintes et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déformation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38200" y="381000"/>
            <a:ext cx="632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</a:rPr>
              <a:t>IV 1 Comportement élastique et plastique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8"/>
          <p:cNvGrpSpPr>
            <a:grpSpLocks/>
          </p:cNvGrpSpPr>
          <p:nvPr/>
        </p:nvGrpSpPr>
        <p:grpSpPr bwMode="auto">
          <a:xfrm>
            <a:off x="457200" y="773113"/>
            <a:ext cx="7848600" cy="5581650"/>
            <a:chOff x="288" y="288"/>
            <a:chExt cx="4176" cy="3058"/>
          </a:xfrm>
        </p:grpSpPr>
        <p:pic>
          <p:nvPicPr>
            <p:cNvPr id="27654" name="Picture 4" descr="essaisdef_T_l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" y="288"/>
              <a:ext cx="2064" cy="1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5" name="Picture 5" descr="essaisdef_p_l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0" y="1824"/>
              <a:ext cx="2064" cy="1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6" name="Picture 6" descr="essaisdef_v_l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00" y="288"/>
              <a:ext cx="2064" cy="1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7" name="Picture 7" descr="essaisdef_vf_l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8" y="1824"/>
              <a:ext cx="2064" cy="1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53" name="Text Box 12"/>
          <p:cNvSpPr txBox="1">
            <a:spLocks noChangeArrowheads="1"/>
          </p:cNvSpPr>
          <p:nvPr/>
        </p:nvSpPr>
        <p:spPr bwMode="auto">
          <a:xfrm>
            <a:off x="838200" y="381000"/>
            <a:ext cx="67581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anose="00000500000000000000" pitchFamily="50" charset="0"/>
              </a:rPr>
              <a:t>IV 2 Influence des conditions physiques de la déformation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IV – Relations entre contraintes et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déformation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986555" y="6378492"/>
            <a:ext cx="447064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http://www-geol.unine.ch/cours/geol/tremblement_terre.htm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3082" descr="nicol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3672408" cy="55212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8" name="Picture 3083" descr="joliv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548680"/>
            <a:ext cx="3747750" cy="5544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Références bibliographiques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8"/>
          <p:cNvSpPr>
            <a:spLocks noChangeArrowheads="1"/>
          </p:cNvSpPr>
          <p:nvPr/>
        </p:nvSpPr>
        <p:spPr bwMode="auto">
          <a:xfrm>
            <a:off x="447675" y="4975225"/>
            <a:ext cx="4200525" cy="2460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57200" y="685800"/>
            <a:ext cx="80772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b="1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COURS N° 1 : Les Notions Élémentaires 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 – Les principaux types de déformations à l’échelle du Globe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II – Notions de forces et de contraintes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 1 – L’état des contraintes des roches de l’écorce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 2 – Le champ de contrainte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 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III – Notions de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III 1 – Définition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III 2 – Ellipsoïde de la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III 3 – La Déformation Incrémentale et Progressive 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IV – Relations entre Contraintes et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A – Comportements Élastique et Plastique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B – Influence des Conditions Physiques de la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	a – influence de la Pression hydrostatique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	b – influence de la Température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	c - influence de la vitesse de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V – Exemple de la faille de San Andreas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VI – Exemple du </a:t>
            </a:r>
            <a:r>
              <a:rPr lang="fr-FR" sz="1400" i="1" dirty="0" smtClean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golfe </a:t>
            </a: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de Gascogne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457200" y="533400"/>
            <a:ext cx="2674640" cy="64633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dirty="0">
                <a:solidFill>
                  <a:srgbClr val="443A31"/>
                </a:solidFill>
                <a:latin typeface="OpenDyslexic" panose="00000500000000000000" pitchFamily="50" charset="0"/>
              </a:rPr>
              <a:t>Exemple de la faille de San Andreas</a:t>
            </a:r>
          </a:p>
        </p:txBody>
      </p:sp>
      <p:pic>
        <p:nvPicPr>
          <p:cNvPr id="29699" name="Picture 12" descr="san_andre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343400"/>
            <a:ext cx="81534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5" descr="san_andre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48236"/>
            <a:ext cx="4253930" cy="349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16"/>
          <p:cNvSpPr txBox="1">
            <a:spLocks noChangeArrowheads="1"/>
          </p:cNvSpPr>
          <p:nvPr/>
        </p:nvSpPr>
        <p:spPr bwMode="auto">
          <a:xfrm>
            <a:off x="4004626" y="4004328"/>
            <a:ext cx="51480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http://www.ggl.ulaval.ca/personnel/bourque/intro.pt/planete_terre.html</a:t>
            </a:r>
          </a:p>
        </p:txBody>
      </p:sp>
      <p:sp>
        <p:nvSpPr>
          <p:cNvPr id="29702" name="Text Box 17"/>
          <p:cNvSpPr txBox="1">
            <a:spLocks noChangeArrowheads="1"/>
          </p:cNvSpPr>
          <p:nvPr/>
        </p:nvSpPr>
        <p:spPr bwMode="auto">
          <a:xfrm>
            <a:off x="4499298" y="6036389"/>
            <a:ext cx="43986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JOLIVET, L., La déformation des continents. </a:t>
            </a:r>
            <a:r>
              <a:rPr lang="fr-FR" sz="1000" dirty="0" err="1">
                <a:solidFill>
                  <a:srgbClr val="443A31"/>
                </a:solidFill>
                <a:latin typeface="OpenDyslexic" panose="00000500000000000000" pitchFamily="50" charset="0"/>
              </a:rPr>
              <a:t>Eds</a:t>
            </a: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. HERMANN.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V – Exemple de la faille de San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Andreas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83" name="Picture 55" descr="cemportement_lithosphe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905000"/>
            <a:ext cx="3130550" cy="455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9" descr="sismicite_profonde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752475"/>
            <a:ext cx="5029200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V – Exemple de la faille de San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Andreas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409753" y="2898002"/>
            <a:ext cx="43986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JOLIVET, L., La déformation des continents. </a:t>
            </a:r>
            <a:r>
              <a:rPr lang="fr-FR" sz="1000" dirty="0" err="1">
                <a:solidFill>
                  <a:srgbClr val="443A31"/>
                </a:solidFill>
                <a:latin typeface="OpenDyslexic" panose="00000500000000000000" pitchFamily="50" charset="0"/>
              </a:rPr>
              <a:t>Eds</a:t>
            </a: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. HERMANN.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cemportement_lithosphe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905000"/>
            <a:ext cx="3130550" cy="455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533400"/>
            <a:ext cx="4640263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V – Exemple de la faille de San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Andreas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296268" y="5114771"/>
            <a:ext cx="51480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http://www.ggl.ulaval.ca/personnel/bourque/intro.pt/planete_terre.html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447675" y="5394325"/>
            <a:ext cx="4200525" cy="2587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57200" y="685800"/>
            <a:ext cx="80772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b="1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COURS N° 1 : Les Notions Élémentaires 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 – Les principaux types de déformations à l’échelle du Globe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II – Notions de forces et de contraintes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 1 – L’état des contraintes des roches de l’écorce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 2 – Le champ de contrainte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 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III – Notions de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III 1 – Définition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III 2 – Ellipsoïde de la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III 3 – La Déformation Incrémentale et Progressive 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IV – Relations entre Contraintes et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A – Comportements Élastique et Plastique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B – Influence des Conditions Physiques de la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	a – influence de la Pression hydrostatique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	b – influence de la Température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	c - influence de la vitesse de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V – Exemple de la faille de San Andreas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VI – Exemple du </a:t>
            </a:r>
            <a:r>
              <a:rPr lang="fr-FR" sz="1400" i="1" dirty="0" smtClean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golfe </a:t>
            </a: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de Gascogne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15" descr="sismique_golfe_gascog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362200"/>
            <a:ext cx="46482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114" descr="golfe_de_gascog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533400"/>
            <a:ext cx="487521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98"/>
          <p:cNvSpPr txBox="1">
            <a:spLocks noChangeArrowheads="1"/>
          </p:cNvSpPr>
          <p:nvPr/>
        </p:nvSpPr>
        <p:spPr bwMode="auto">
          <a:xfrm>
            <a:off x="179511" y="576302"/>
            <a:ext cx="4032449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dirty="0">
                <a:solidFill>
                  <a:srgbClr val="443A31"/>
                </a:solidFill>
                <a:latin typeface="OpenDyslexic" panose="00000500000000000000" pitchFamily="50" charset="0"/>
              </a:rPr>
              <a:t>Exemple du </a:t>
            </a:r>
            <a:r>
              <a:rPr lang="fr-FR" sz="1800" dirty="0" smtClean="0">
                <a:solidFill>
                  <a:srgbClr val="443A31"/>
                </a:solidFill>
                <a:latin typeface="OpenDyslexic" panose="00000500000000000000" pitchFamily="50" charset="0"/>
              </a:rPr>
              <a:t>golfe de Gascogne</a:t>
            </a:r>
            <a:endParaRPr lang="fr-FR" sz="1800" dirty="0">
              <a:solidFill>
                <a:srgbClr val="443A31"/>
              </a:solidFill>
              <a:latin typeface="OpenDyslexic" panose="00000500000000000000" pitchFamily="50" charset="0"/>
            </a:endParaRPr>
          </a:p>
        </p:txBody>
      </p:sp>
      <p:pic>
        <p:nvPicPr>
          <p:cNvPr id="33797" name="Picture 109" descr="interpretation_sismique_golfe_gascog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086350"/>
            <a:ext cx="501015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4"/>
          <p:cNvGrpSpPr>
            <a:grpSpLocks/>
          </p:cNvGrpSpPr>
          <p:nvPr/>
        </p:nvGrpSpPr>
        <p:grpSpPr bwMode="auto">
          <a:xfrm>
            <a:off x="4562475" y="1635125"/>
            <a:ext cx="3994150" cy="498475"/>
            <a:chOff x="1089" y="2272"/>
            <a:chExt cx="4242" cy="537"/>
          </a:xfrm>
        </p:grpSpPr>
        <p:pic>
          <p:nvPicPr>
            <p:cNvPr id="33802" name="Picture 105" descr="profil_8B_interprete_symetriqu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16" y="2399"/>
              <a:ext cx="2115" cy="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3" name="Picture 106" descr="profil_cm15_symetriqu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89" y="2272"/>
              <a:ext cx="1886" cy="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799" name="Text Box 111"/>
          <p:cNvSpPr txBox="1">
            <a:spLocks noChangeArrowheads="1"/>
          </p:cNvSpPr>
          <p:nvPr/>
        </p:nvSpPr>
        <p:spPr bwMode="auto">
          <a:xfrm>
            <a:off x="5334000" y="6019800"/>
            <a:ext cx="2743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JOLIVET, L., La déformation des continents. </a:t>
            </a:r>
            <a:r>
              <a:rPr lang="fr-FR" sz="1000" dirty="0" err="1">
                <a:solidFill>
                  <a:srgbClr val="443A31"/>
                </a:solidFill>
                <a:latin typeface="OpenDyslexic" panose="00000500000000000000" pitchFamily="50" charset="0"/>
              </a:rPr>
              <a:t>Eds</a:t>
            </a: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. HERMANN.</a:t>
            </a:r>
          </a:p>
        </p:txBody>
      </p:sp>
      <p:sp>
        <p:nvSpPr>
          <p:cNvPr id="33800" name="Text Box 112"/>
          <p:cNvSpPr txBox="1">
            <a:spLocks noChangeArrowheads="1"/>
          </p:cNvSpPr>
          <p:nvPr/>
        </p:nvSpPr>
        <p:spPr bwMode="auto">
          <a:xfrm>
            <a:off x="5580112" y="2667000"/>
            <a:ext cx="35638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BOILLOT, G., Les Pyrénées, victimes de la collision entre deux continents? Pour la Science.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-974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V – Exemple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du Golfe de Gascogne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3084" descr="mattau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620688"/>
            <a:ext cx="3935167" cy="5832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Références bibliographiques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8" descr="http://www.leblogauto.com/wp-content/uploads/2006/12/Joest_Jo_ouaknine/Ferrari_modena_crash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5328592" cy="3552395"/>
          </a:xfrm>
          <a:prstGeom prst="rect">
            <a:avLst/>
          </a:prstGeom>
          <a:noFill/>
        </p:spPr>
      </p:pic>
      <p:pic>
        <p:nvPicPr>
          <p:cNvPr id="6" name="Picture 6" descr="pano_mote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429000"/>
            <a:ext cx="6357886" cy="294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442912" y="1112838"/>
            <a:ext cx="6073303" cy="3238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00" name="Text Box 9"/>
          <p:cNvSpPr txBox="1">
            <a:spLocks noChangeArrowheads="1"/>
          </p:cNvSpPr>
          <p:nvPr/>
        </p:nvSpPr>
        <p:spPr bwMode="auto">
          <a:xfrm>
            <a:off x="457200" y="685800"/>
            <a:ext cx="80772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b="1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COURS N° 1 : Les Notions Élémentaires 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 – Les principaux types de déformations à l’échelle du Globe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II – Notions de forces et de contraintes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 1 – L’état des contraintes des roches de l’écorce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 2 – Le champ de contrainte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 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III – Notions de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III 1 – Définition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III 2 – Ellipsoïde de la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III 3 – La Déformation Incrémentale et Progressive 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IV – Relations entre Contraintes et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A – Comportements Élastique et Plastique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B – Influence des Conditions Physiques de la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	a – influence de la Pression hydrostatique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	b – influence de la Température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		c - influence de la vitesse de déformation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V – Exemple de la faille de San Andreas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>
              <a:solidFill>
                <a:srgbClr val="443A31"/>
              </a:solidFill>
              <a:latin typeface="OpenDyslexic" panose="00000500000000000000" pitchFamily="50" charset="0"/>
              <a:cs typeface="Times New Roman" pitchFamily="18" charset="0"/>
            </a:endParaRP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VI – Exemple du </a:t>
            </a:r>
            <a:r>
              <a:rPr lang="fr-FR" sz="1400" i="1" dirty="0" smtClean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golfe </a:t>
            </a:r>
            <a:r>
              <a:rPr lang="fr-FR" sz="1400" i="1" dirty="0">
                <a:solidFill>
                  <a:srgbClr val="443A31"/>
                </a:solidFill>
                <a:latin typeface="OpenDyslexic" panose="00000500000000000000" pitchFamily="50" charset="0"/>
                <a:cs typeface="Times New Roman" pitchFamily="18" charset="0"/>
              </a:rPr>
              <a:t>de Gascogne</a:t>
            </a:r>
          </a:p>
          <a:p>
            <a:pPr marL="385763" indent="-385763">
              <a:tabLst>
                <a:tab pos="760413" algn="l"/>
                <a:tab pos="1144588" algn="l"/>
                <a:tab pos="1519238" algn="l"/>
              </a:tabLst>
            </a:pPr>
            <a:endParaRPr lang="fr-FR" sz="1400" i="1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Accolade fermante 1"/>
          <p:cNvSpPr/>
          <p:nvPr/>
        </p:nvSpPr>
        <p:spPr>
          <a:xfrm>
            <a:off x="5892165" y="1628800"/>
            <a:ext cx="144016" cy="576064"/>
          </a:xfrm>
          <a:prstGeom prst="rightBrace">
            <a:avLst/>
          </a:prstGeom>
          <a:ln w="25400">
            <a:solidFill>
              <a:srgbClr val="009D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ccolade fermante 6"/>
          <p:cNvSpPr/>
          <p:nvPr/>
        </p:nvSpPr>
        <p:spPr>
          <a:xfrm>
            <a:off x="5892165" y="2492896"/>
            <a:ext cx="144016" cy="792088"/>
          </a:xfrm>
          <a:prstGeom prst="rightBrace">
            <a:avLst/>
          </a:prstGeom>
          <a:ln w="25400">
            <a:solidFill>
              <a:srgbClr val="009D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6108189" y="1713021"/>
            <a:ext cx="2611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443A31"/>
                </a:solidFill>
                <a:latin typeface="OpenDyslexic" panose="00000500000000000000" pitchFamily="50" charset="0"/>
              </a:rPr>
              <a:t>Ce que l’on cherche</a:t>
            </a:r>
            <a:endParaRPr lang="fr-FR" sz="1800" dirty="0">
              <a:solidFill>
                <a:srgbClr val="443A31"/>
              </a:solidFill>
              <a:latin typeface="OpenDyslexic" panose="00000500000000000000" pitchFamily="50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108189" y="2695520"/>
            <a:ext cx="264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443A31"/>
                </a:solidFill>
                <a:latin typeface="OpenDyslexic" panose="00000500000000000000" pitchFamily="50" charset="0"/>
              </a:rPr>
              <a:t>Ce que l’on observe</a:t>
            </a:r>
            <a:endParaRPr lang="fr-FR" sz="1800" dirty="0">
              <a:solidFill>
                <a:srgbClr val="443A31"/>
              </a:solidFill>
              <a:latin typeface="OpenDyslexic" panose="000005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deformation_continue_discontin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3962400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5" descr="deformation_afleurement_echantill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595" y="4236730"/>
            <a:ext cx="36576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4667077" y="5681962"/>
            <a:ext cx="4038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dirty="0" smtClean="0">
                <a:solidFill>
                  <a:srgbClr val="443A31"/>
                </a:solidFill>
                <a:latin typeface="OpenDyslexic" panose="00000500000000000000" pitchFamily="50" charset="0"/>
              </a:rPr>
              <a:t>NICOLAS</a:t>
            </a: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, A., Principe de tectonique. </a:t>
            </a:r>
            <a:r>
              <a:rPr lang="fr-FR" sz="1000" dirty="0" err="1">
                <a:solidFill>
                  <a:srgbClr val="443A31"/>
                </a:solidFill>
                <a:latin typeface="OpenDyslexic" panose="00000500000000000000" pitchFamily="50" charset="0"/>
              </a:rPr>
              <a:t>Eds</a:t>
            </a: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. MASSON</a:t>
            </a:r>
            <a:endParaRPr lang="fr-FR" sz="1000" dirty="0">
              <a:solidFill>
                <a:srgbClr val="443A31"/>
              </a:solidFill>
              <a:latin typeface="OpenDyslexic" panose="00000500000000000000" pitchFamily="50" charset="0"/>
            </a:endParaRPr>
          </a:p>
        </p:txBody>
      </p:sp>
      <p:sp>
        <p:nvSpPr>
          <p:cNvPr id="5126" name="Text Box 9"/>
          <p:cNvSpPr txBox="1">
            <a:spLocks noChangeArrowheads="1"/>
          </p:cNvSpPr>
          <p:nvPr/>
        </p:nvSpPr>
        <p:spPr bwMode="auto">
          <a:xfrm>
            <a:off x="4746912" y="766832"/>
            <a:ext cx="3530967" cy="40011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443A31"/>
                </a:solidFill>
                <a:latin typeface="OpenDyslexic" panose="00000500000000000000" pitchFamily="50" charset="0"/>
              </a:rPr>
              <a:t>Déformation homogène</a:t>
            </a:r>
          </a:p>
        </p:txBody>
      </p:sp>
      <p:sp>
        <p:nvSpPr>
          <p:cNvPr id="5127" name="Text Box 10"/>
          <p:cNvSpPr txBox="1">
            <a:spLocks noChangeArrowheads="1"/>
          </p:cNvSpPr>
          <p:nvPr/>
        </p:nvSpPr>
        <p:spPr bwMode="auto">
          <a:xfrm>
            <a:off x="4746913" y="1628800"/>
            <a:ext cx="3530967" cy="707886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dirty="0">
                <a:solidFill>
                  <a:srgbClr val="443A31"/>
                </a:solidFill>
                <a:latin typeface="OpenDyslexic" panose="00000500000000000000" pitchFamily="50" charset="0"/>
              </a:rPr>
              <a:t>Déformation hétérogène</a:t>
            </a:r>
          </a:p>
          <a:p>
            <a:pPr algn="ctr"/>
            <a:r>
              <a:rPr lang="fr-FR" sz="2000" dirty="0">
                <a:solidFill>
                  <a:srgbClr val="443A31"/>
                </a:solidFill>
                <a:latin typeface="OpenDyslexic" panose="00000500000000000000" pitchFamily="50" charset="0"/>
              </a:rPr>
              <a:t>continue</a:t>
            </a:r>
          </a:p>
        </p:txBody>
      </p:sp>
      <p:sp>
        <p:nvSpPr>
          <p:cNvPr id="5128" name="Text Box 11"/>
          <p:cNvSpPr txBox="1">
            <a:spLocks noChangeArrowheads="1"/>
          </p:cNvSpPr>
          <p:nvPr/>
        </p:nvSpPr>
        <p:spPr bwMode="auto">
          <a:xfrm>
            <a:off x="4746913" y="3068960"/>
            <a:ext cx="3530967" cy="707886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dirty="0">
                <a:solidFill>
                  <a:srgbClr val="443A31"/>
                </a:solidFill>
                <a:latin typeface="OpenDyslexic" panose="00000500000000000000" pitchFamily="50" charset="0"/>
              </a:rPr>
              <a:t>Déformation hétérogène</a:t>
            </a:r>
          </a:p>
          <a:p>
            <a:pPr algn="ctr"/>
            <a:r>
              <a:rPr lang="fr-FR" sz="2000" dirty="0">
                <a:solidFill>
                  <a:srgbClr val="443A31"/>
                </a:solidFill>
                <a:latin typeface="OpenDyslexic" panose="00000500000000000000" pitchFamily="50" charset="0"/>
              </a:rPr>
              <a:t>discontinue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I - Les principaux types de déformations à l’échelle du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globe 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051" descr="echelle_deform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48680"/>
            <a:ext cx="7391400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I - Les principaux types de déformations à l’échelle du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globe 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860032" y="5815256"/>
            <a:ext cx="4038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dirty="0" smtClean="0">
                <a:solidFill>
                  <a:srgbClr val="443A31"/>
                </a:solidFill>
                <a:latin typeface="OpenDyslexic" panose="00000500000000000000" pitchFamily="50" charset="0"/>
              </a:rPr>
              <a:t>NICOLAS</a:t>
            </a: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, A., Principe de tectonique. </a:t>
            </a:r>
            <a:r>
              <a:rPr lang="fr-FR" sz="1000" dirty="0" err="1">
                <a:solidFill>
                  <a:srgbClr val="443A31"/>
                </a:solidFill>
                <a:latin typeface="OpenDyslexic" panose="00000500000000000000" pitchFamily="50" charset="0"/>
              </a:rPr>
              <a:t>Eds</a:t>
            </a:r>
            <a:r>
              <a:rPr lang="fr-FR" sz="1000" dirty="0">
                <a:solidFill>
                  <a:srgbClr val="443A31"/>
                </a:solidFill>
                <a:latin typeface="OpenDyslexic" panose="00000500000000000000" pitchFamily="50" charset="0"/>
              </a:rPr>
              <a:t>. MASSON</a:t>
            </a:r>
            <a:endParaRPr lang="fr-FR" sz="1000" dirty="0">
              <a:solidFill>
                <a:srgbClr val="443A31"/>
              </a:solidFill>
              <a:latin typeface="OpenDyslexic" panose="000005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Image 6" descr="mos_lpn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500063"/>
            <a:ext cx="7429500" cy="561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rot="5400000">
            <a:off x="5286376" y="3286125"/>
            <a:ext cx="5573712" cy="1587"/>
          </a:xfrm>
          <a:prstGeom prst="straightConnector1">
            <a:avLst/>
          </a:prstGeom>
          <a:ln w="19050">
            <a:solidFill>
              <a:srgbClr val="443A3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ZoneTexte 5"/>
          <p:cNvSpPr txBox="1">
            <a:spLocks noChangeArrowheads="1"/>
          </p:cNvSpPr>
          <p:nvPr/>
        </p:nvSpPr>
        <p:spPr bwMode="auto">
          <a:xfrm>
            <a:off x="8143875" y="2928938"/>
            <a:ext cx="8402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443A31"/>
                </a:solidFill>
                <a:latin typeface="OpenDyslexic" panose="00000500000000000000" pitchFamily="50" charset="0"/>
              </a:rPr>
              <a:t>1cm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b="1" dirty="0">
                <a:solidFill>
                  <a:schemeClr val="bg1"/>
                </a:solidFill>
                <a:latin typeface="OpenDyslexic" panose="00000500000000000000" pitchFamily="50" charset="0"/>
              </a:rPr>
              <a:t>I - Les principaux types de déformations à l’échelle du </a:t>
            </a:r>
            <a:r>
              <a:rPr lang="fr-FR" sz="1200" b="1" dirty="0" smtClean="0">
                <a:solidFill>
                  <a:schemeClr val="bg1"/>
                </a:solidFill>
                <a:latin typeface="OpenDyslexic" panose="00000500000000000000" pitchFamily="50" charset="0"/>
              </a:rPr>
              <a:t>globe 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21309</TotalTime>
  <Words>693</Words>
  <Application>Microsoft Office PowerPoint</Application>
  <PresentationFormat>Affichage à l'écran (4:3)</PresentationFormat>
  <Paragraphs>284</Paragraphs>
  <Slides>35</Slides>
  <Notes>35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3" baseType="lpstr">
      <vt:lpstr>Arial</vt:lpstr>
      <vt:lpstr>Arial Black</vt:lpstr>
      <vt:lpstr>Calibri</vt:lpstr>
      <vt:lpstr>OpenDyslexic</vt:lpstr>
      <vt:lpstr>Symbol</vt:lpstr>
      <vt:lpstr>Times New Roman</vt:lpstr>
      <vt:lpstr>Wingdings</vt:lpstr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dgo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</dc:creator>
  <cp:lastModifiedBy>Sébastien Zaragosi</cp:lastModifiedBy>
  <cp:revision>340</cp:revision>
  <dcterms:created xsi:type="dcterms:W3CDTF">2002-10-10T15:21:49Z</dcterms:created>
  <dcterms:modified xsi:type="dcterms:W3CDTF">2016-02-08T09:11:11Z</dcterms:modified>
</cp:coreProperties>
</file>