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93" r:id="rId2"/>
    <p:sldId id="269" r:id="rId3"/>
    <p:sldId id="258" r:id="rId4"/>
    <p:sldId id="272" r:id="rId5"/>
    <p:sldId id="260" r:id="rId6"/>
    <p:sldId id="274" r:id="rId7"/>
    <p:sldId id="259" r:id="rId8"/>
    <p:sldId id="273" r:id="rId9"/>
    <p:sldId id="278" r:id="rId10"/>
    <p:sldId id="277" r:id="rId11"/>
    <p:sldId id="261" r:id="rId12"/>
    <p:sldId id="276" r:id="rId13"/>
    <p:sldId id="262" r:id="rId14"/>
    <p:sldId id="263" r:id="rId15"/>
    <p:sldId id="264" r:id="rId16"/>
    <p:sldId id="275" r:id="rId17"/>
    <p:sldId id="265" r:id="rId18"/>
    <p:sldId id="266" r:id="rId19"/>
    <p:sldId id="267" r:id="rId20"/>
    <p:sldId id="281"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2A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4" d="100"/>
          <a:sy n="124" d="100"/>
        </p:scale>
        <p:origin x="1224" y="90"/>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95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D9B6BA0-7DAE-4783-86DF-46D3F15690FD}" type="datetimeFigureOut">
              <a:rPr lang="fr-FR"/>
              <a:pPr>
                <a:defRPr/>
              </a:pPr>
              <a:t>04/09/2023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4745F93-8F65-4939-9B7A-3233EFD24250}" type="slidenum">
              <a:rPr lang="fr-FR"/>
              <a:pPr>
                <a:defRPr/>
              </a:pPr>
              <a:t>‹N°›</a:t>
            </a:fld>
            <a:endParaRPr lang="fr-FR"/>
          </a:p>
        </p:txBody>
      </p:sp>
    </p:spTree>
    <p:extLst>
      <p:ext uri="{BB962C8B-B14F-4D97-AF65-F5344CB8AC3E}">
        <p14:creationId xmlns:p14="http://schemas.microsoft.com/office/powerpoint/2010/main" val="12781004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p:cNvSpPr>
            <a:spLocks noGrp="1"/>
          </p:cNvSpPr>
          <p:nvPr>
            <p:ph type="dt" sz="half" idx="10"/>
          </p:nvPr>
        </p:nvSpPr>
        <p:spPr/>
        <p:txBody>
          <a:bodyPr/>
          <a:lstStyle>
            <a:lvl1pPr>
              <a:defRPr/>
            </a:lvl1pPr>
          </a:lstStyle>
          <a:p>
            <a:pPr>
              <a:defRPr/>
            </a:pPr>
            <a:fld id="{C2BAF1DD-4901-46D4-A79F-8AC26E4224D3}" type="datetimeFigureOut">
              <a:rPr lang="fr-FR"/>
              <a:pPr>
                <a:defRPr/>
              </a:pPr>
              <a:t>04/09/2023</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74B0AA72-2A25-4733-91FF-D727F75B276E}" type="slidenum">
              <a:rPr lang="fr-BE"/>
              <a:pPr>
                <a:defRPr/>
              </a:pPr>
              <a:t>‹N°›</a:t>
            </a:fld>
            <a:endParaRPr lang="fr-BE"/>
          </a:p>
        </p:txBody>
      </p:sp>
    </p:spTree>
    <p:extLst>
      <p:ext uri="{BB962C8B-B14F-4D97-AF65-F5344CB8AC3E}">
        <p14:creationId xmlns:p14="http://schemas.microsoft.com/office/powerpoint/2010/main" val="321284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C1635222-1F62-4F77-A484-D3537863348A}" type="datetimeFigureOut">
              <a:rPr lang="fr-FR"/>
              <a:pPr>
                <a:defRPr/>
              </a:pPr>
              <a:t>04/09/2023</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C3859E49-0EAB-464F-8B47-847F361EA3EB}" type="slidenum">
              <a:rPr lang="fr-BE"/>
              <a:pPr>
                <a:defRPr/>
              </a:pPr>
              <a:t>‹N°›</a:t>
            </a:fld>
            <a:endParaRPr lang="fr-BE"/>
          </a:p>
        </p:txBody>
      </p:sp>
    </p:spTree>
    <p:extLst>
      <p:ext uri="{BB962C8B-B14F-4D97-AF65-F5344CB8AC3E}">
        <p14:creationId xmlns:p14="http://schemas.microsoft.com/office/powerpoint/2010/main" val="1946882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273BC9CF-2050-4CA1-A49A-7268B6F42D9B}" type="datetimeFigureOut">
              <a:rPr lang="fr-FR"/>
              <a:pPr>
                <a:defRPr/>
              </a:pPr>
              <a:t>04/09/2023</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B1B858F3-FADB-49A1-BF62-2862156CE232}" type="slidenum">
              <a:rPr lang="fr-BE"/>
              <a:pPr>
                <a:defRPr/>
              </a:pPr>
              <a:t>‹N°›</a:t>
            </a:fld>
            <a:endParaRPr lang="fr-BE"/>
          </a:p>
        </p:txBody>
      </p:sp>
    </p:spTree>
    <p:extLst>
      <p:ext uri="{BB962C8B-B14F-4D97-AF65-F5344CB8AC3E}">
        <p14:creationId xmlns:p14="http://schemas.microsoft.com/office/powerpoint/2010/main" val="2090654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8E90C044-D760-4EE3-A873-13D971699DDB}" type="datetimeFigureOut">
              <a:rPr lang="fr-FR"/>
              <a:pPr>
                <a:defRPr/>
              </a:pPr>
              <a:t>04/09/2023</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28373434-F650-43D7-B300-0B93994DB0B6}" type="slidenum">
              <a:rPr lang="fr-BE"/>
              <a:pPr>
                <a:defRPr/>
              </a:pPr>
              <a:t>‹N°›</a:t>
            </a:fld>
            <a:endParaRPr lang="fr-BE"/>
          </a:p>
        </p:txBody>
      </p:sp>
    </p:spTree>
    <p:extLst>
      <p:ext uri="{BB962C8B-B14F-4D97-AF65-F5344CB8AC3E}">
        <p14:creationId xmlns:p14="http://schemas.microsoft.com/office/powerpoint/2010/main" val="2435467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8F2EF67F-DD92-41CC-83C3-397C3E9FB315}" type="datetimeFigureOut">
              <a:rPr lang="fr-FR"/>
              <a:pPr>
                <a:defRPr/>
              </a:pPr>
              <a:t>04/09/2023</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D9C48D17-0826-4E58-A0B1-729CBDF1B675}" type="slidenum">
              <a:rPr lang="fr-BE"/>
              <a:pPr>
                <a:defRPr/>
              </a:pPr>
              <a:t>‹N°›</a:t>
            </a:fld>
            <a:endParaRPr lang="fr-BE"/>
          </a:p>
        </p:txBody>
      </p:sp>
    </p:spTree>
    <p:extLst>
      <p:ext uri="{BB962C8B-B14F-4D97-AF65-F5344CB8AC3E}">
        <p14:creationId xmlns:p14="http://schemas.microsoft.com/office/powerpoint/2010/main" val="2507302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3"/>
          <p:cNvSpPr>
            <a:spLocks noGrp="1"/>
          </p:cNvSpPr>
          <p:nvPr>
            <p:ph type="dt" sz="half" idx="10"/>
          </p:nvPr>
        </p:nvSpPr>
        <p:spPr/>
        <p:txBody>
          <a:bodyPr/>
          <a:lstStyle>
            <a:lvl1pPr>
              <a:defRPr/>
            </a:lvl1pPr>
          </a:lstStyle>
          <a:p>
            <a:pPr>
              <a:defRPr/>
            </a:pPr>
            <a:fld id="{F5C0B01E-B75F-463F-BB43-5020331E990B}" type="datetimeFigureOut">
              <a:rPr lang="fr-FR"/>
              <a:pPr>
                <a:defRPr/>
              </a:pPr>
              <a:t>04/09/2023</a:t>
            </a:fld>
            <a:endParaRPr lang="fr-BE"/>
          </a:p>
        </p:txBody>
      </p:sp>
      <p:sp>
        <p:nvSpPr>
          <p:cNvPr id="6" name="Espace réservé du pied de page 4"/>
          <p:cNvSpPr>
            <a:spLocks noGrp="1"/>
          </p:cNvSpPr>
          <p:nvPr>
            <p:ph type="ftr" sz="quarter" idx="11"/>
          </p:nvPr>
        </p:nvSpPr>
        <p:spPr/>
        <p:txBody>
          <a:bodyPr/>
          <a:lstStyle>
            <a:lvl1pPr>
              <a:defRPr/>
            </a:lvl1pPr>
          </a:lstStyle>
          <a:p>
            <a:pPr>
              <a:defRPr/>
            </a:pPr>
            <a:endParaRPr lang="fr-BE"/>
          </a:p>
        </p:txBody>
      </p:sp>
      <p:sp>
        <p:nvSpPr>
          <p:cNvPr id="7" name="Espace réservé du numéro de diapositive 5"/>
          <p:cNvSpPr>
            <a:spLocks noGrp="1"/>
          </p:cNvSpPr>
          <p:nvPr>
            <p:ph type="sldNum" sz="quarter" idx="12"/>
          </p:nvPr>
        </p:nvSpPr>
        <p:spPr/>
        <p:txBody>
          <a:bodyPr/>
          <a:lstStyle>
            <a:lvl1pPr>
              <a:defRPr/>
            </a:lvl1pPr>
          </a:lstStyle>
          <a:p>
            <a:pPr>
              <a:defRPr/>
            </a:pPr>
            <a:fld id="{C0DC170A-DBEA-4EF3-B003-A71C68797D07}" type="slidenum">
              <a:rPr lang="fr-BE"/>
              <a:pPr>
                <a:defRPr/>
              </a:pPr>
              <a:t>‹N°›</a:t>
            </a:fld>
            <a:endParaRPr lang="fr-BE"/>
          </a:p>
        </p:txBody>
      </p:sp>
    </p:spTree>
    <p:extLst>
      <p:ext uri="{BB962C8B-B14F-4D97-AF65-F5344CB8AC3E}">
        <p14:creationId xmlns:p14="http://schemas.microsoft.com/office/powerpoint/2010/main" val="3666262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3"/>
          <p:cNvSpPr>
            <a:spLocks noGrp="1"/>
          </p:cNvSpPr>
          <p:nvPr>
            <p:ph type="dt" sz="half" idx="10"/>
          </p:nvPr>
        </p:nvSpPr>
        <p:spPr/>
        <p:txBody>
          <a:bodyPr/>
          <a:lstStyle>
            <a:lvl1pPr>
              <a:defRPr/>
            </a:lvl1pPr>
          </a:lstStyle>
          <a:p>
            <a:pPr>
              <a:defRPr/>
            </a:pPr>
            <a:fld id="{D1372B2A-DB39-41BA-860F-56DE71280571}" type="datetimeFigureOut">
              <a:rPr lang="fr-FR"/>
              <a:pPr>
                <a:defRPr/>
              </a:pPr>
              <a:t>04/09/2023</a:t>
            </a:fld>
            <a:endParaRPr lang="fr-BE"/>
          </a:p>
        </p:txBody>
      </p:sp>
      <p:sp>
        <p:nvSpPr>
          <p:cNvPr id="8" name="Espace réservé du pied de page 4"/>
          <p:cNvSpPr>
            <a:spLocks noGrp="1"/>
          </p:cNvSpPr>
          <p:nvPr>
            <p:ph type="ftr" sz="quarter" idx="11"/>
          </p:nvPr>
        </p:nvSpPr>
        <p:spPr/>
        <p:txBody>
          <a:bodyPr/>
          <a:lstStyle>
            <a:lvl1pPr>
              <a:defRPr/>
            </a:lvl1pPr>
          </a:lstStyle>
          <a:p>
            <a:pPr>
              <a:defRPr/>
            </a:pPr>
            <a:endParaRPr lang="fr-BE"/>
          </a:p>
        </p:txBody>
      </p:sp>
      <p:sp>
        <p:nvSpPr>
          <p:cNvPr id="9" name="Espace réservé du numéro de diapositive 5"/>
          <p:cNvSpPr>
            <a:spLocks noGrp="1"/>
          </p:cNvSpPr>
          <p:nvPr>
            <p:ph type="sldNum" sz="quarter" idx="12"/>
          </p:nvPr>
        </p:nvSpPr>
        <p:spPr/>
        <p:txBody>
          <a:bodyPr/>
          <a:lstStyle>
            <a:lvl1pPr>
              <a:defRPr/>
            </a:lvl1pPr>
          </a:lstStyle>
          <a:p>
            <a:pPr>
              <a:defRPr/>
            </a:pPr>
            <a:fld id="{9B254CD5-4344-47AA-B7C5-C953D48D73A4}" type="slidenum">
              <a:rPr lang="fr-BE"/>
              <a:pPr>
                <a:defRPr/>
              </a:pPr>
              <a:t>‹N°›</a:t>
            </a:fld>
            <a:endParaRPr lang="fr-BE"/>
          </a:p>
        </p:txBody>
      </p:sp>
    </p:spTree>
    <p:extLst>
      <p:ext uri="{BB962C8B-B14F-4D97-AF65-F5344CB8AC3E}">
        <p14:creationId xmlns:p14="http://schemas.microsoft.com/office/powerpoint/2010/main" val="755856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3"/>
          <p:cNvSpPr>
            <a:spLocks noGrp="1"/>
          </p:cNvSpPr>
          <p:nvPr>
            <p:ph type="dt" sz="half" idx="10"/>
          </p:nvPr>
        </p:nvSpPr>
        <p:spPr/>
        <p:txBody>
          <a:bodyPr/>
          <a:lstStyle>
            <a:lvl1pPr>
              <a:defRPr/>
            </a:lvl1pPr>
          </a:lstStyle>
          <a:p>
            <a:pPr>
              <a:defRPr/>
            </a:pPr>
            <a:fld id="{5F90DCCB-2843-48D6-8F34-12BB067D750F}" type="datetimeFigureOut">
              <a:rPr lang="fr-FR"/>
              <a:pPr>
                <a:defRPr/>
              </a:pPr>
              <a:t>04/09/2023</a:t>
            </a:fld>
            <a:endParaRPr lang="fr-BE"/>
          </a:p>
        </p:txBody>
      </p:sp>
      <p:sp>
        <p:nvSpPr>
          <p:cNvPr id="4" name="Espace réservé du pied de page 4"/>
          <p:cNvSpPr>
            <a:spLocks noGrp="1"/>
          </p:cNvSpPr>
          <p:nvPr>
            <p:ph type="ftr" sz="quarter" idx="11"/>
          </p:nvPr>
        </p:nvSpPr>
        <p:spPr/>
        <p:txBody>
          <a:bodyPr/>
          <a:lstStyle>
            <a:lvl1pPr>
              <a:defRPr/>
            </a:lvl1pPr>
          </a:lstStyle>
          <a:p>
            <a:pPr>
              <a:defRPr/>
            </a:pPr>
            <a:endParaRPr lang="fr-BE"/>
          </a:p>
        </p:txBody>
      </p:sp>
      <p:sp>
        <p:nvSpPr>
          <p:cNvPr id="5" name="Espace réservé du numéro de diapositive 5"/>
          <p:cNvSpPr>
            <a:spLocks noGrp="1"/>
          </p:cNvSpPr>
          <p:nvPr>
            <p:ph type="sldNum" sz="quarter" idx="12"/>
          </p:nvPr>
        </p:nvSpPr>
        <p:spPr/>
        <p:txBody>
          <a:bodyPr/>
          <a:lstStyle>
            <a:lvl1pPr>
              <a:defRPr/>
            </a:lvl1pPr>
          </a:lstStyle>
          <a:p>
            <a:pPr>
              <a:defRPr/>
            </a:pPr>
            <a:fld id="{81A06215-68FB-4032-83FA-C6CF5DA67E77}" type="slidenum">
              <a:rPr lang="fr-BE"/>
              <a:pPr>
                <a:defRPr/>
              </a:pPr>
              <a:t>‹N°›</a:t>
            </a:fld>
            <a:endParaRPr lang="fr-BE"/>
          </a:p>
        </p:txBody>
      </p:sp>
    </p:spTree>
    <p:extLst>
      <p:ext uri="{BB962C8B-B14F-4D97-AF65-F5344CB8AC3E}">
        <p14:creationId xmlns:p14="http://schemas.microsoft.com/office/powerpoint/2010/main" val="3533308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AB439DBE-861A-4014-A44A-8447906366E5}" type="datetimeFigureOut">
              <a:rPr lang="fr-FR"/>
              <a:pPr>
                <a:defRPr/>
              </a:pPr>
              <a:t>04/09/2023</a:t>
            </a:fld>
            <a:endParaRPr lang="fr-BE"/>
          </a:p>
        </p:txBody>
      </p:sp>
      <p:sp>
        <p:nvSpPr>
          <p:cNvPr id="3" name="Espace réservé du pied de page 4"/>
          <p:cNvSpPr>
            <a:spLocks noGrp="1"/>
          </p:cNvSpPr>
          <p:nvPr>
            <p:ph type="ftr" sz="quarter" idx="11"/>
          </p:nvPr>
        </p:nvSpPr>
        <p:spPr/>
        <p:txBody>
          <a:bodyPr/>
          <a:lstStyle>
            <a:lvl1pPr>
              <a:defRPr/>
            </a:lvl1pPr>
          </a:lstStyle>
          <a:p>
            <a:pPr>
              <a:defRPr/>
            </a:pPr>
            <a:endParaRPr lang="fr-BE"/>
          </a:p>
        </p:txBody>
      </p:sp>
      <p:sp>
        <p:nvSpPr>
          <p:cNvPr id="4" name="Espace réservé du numéro de diapositive 5"/>
          <p:cNvSpPr>
            <a:spLocks noGrp="1"/>
          </p:cNvSpPr>
          <p:nvPr>
            <p:ph type="sldNum" sz="quarter" idx="12"/>
          </p:nvPr>
        </p:nvSpPr>
        <p:spPr/>
        <p:txBody>
          <a:bodyPr/>
          <a:lstStyle>
            <a:lvl1pPr>
              <a:defRPr/>
            </a:lvl1pPr>
          </a:lstStyle>
          <a:p>
            <a:pPr>
              <a:defRPr/>
            </a:pPr>
            <a:fld id="{566D37EB-1776-44E3-8DDC-45B3E991F015}" type="slidenum">
              <a:rPr lang="fr-BE"/>
              <a:pPr>
                <a:defRPr/>
              </a:pPr>
              <a:t>‹N°›</a:t>
            </a:fld>
            <a:endParaRPr lang="fr-BE"/>
          </a:p>
        </p:txBody>
      </p:sp>
    </p:spTree>
    <p:extLst>
      <p:ext uri="{BB962C8B-B14F-4D97-AF65-F5344CB8AC3E}">
        <p14:creationId xmlns:p14="http://schemas.microsoft.com/office/powerpoint/2010/main" val="240218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F61C0DAE-ED7C-43B9-BD43-0CBB2B326B6A}" type="datetimeFigureOut">
              <a:rPr lang="fr-FR"/>
              <a:pPr>
                <a:defRPr/>
              </a:pPr>
              <a:t>04/09/2023</a:t>
            </a:fld>
            <a:endParaRPr lang="fr-BE"/>
          </a:p>
        </p:txBody>
      </p:sp>
      <p:sp>
        <p:nvSpPr>
          <p:cNvPr id="6" name="Espace réservé du pied de page 4"/>
          <p:cNvSpPr>
            <a:spLocks noGrp="1"/>
          </p:cNvSpPr>
          <p:nvPr>
            <p:ph type="ftr" sz="quarter" idx="11"/>
          </p:nvPr>
        </p:nvSpPr>
        <p:spPr/>
        <p:txBody>
          <a:bodyPr/>
          <a:lstStyle>
            <a:lvl1pPr>
              <a:defRPr/>
            </a:lvl1pPr>
          </a:lstStyle>
          <a:p>
            <a:pPr>
              <a:defRPr/>
            </a:pPr>
            <a:endParaRPr lang="fr-BE"/>
          </a:p>
        </p:txBody>
      </p:sp>
      <p:sp>
        <p:nvSpPr>
          <p:cNvPr id="7" name="Espace réservé du numéro de diapositive 5"/>
          <p:cNvSpPr>
            <a:spLocks noGrp="1"/>
          </p:cNvSpPr>
          <p:nvPr>
            <p:ph type="sldNum" sz="quarter" idx="12"/>
          </p:nvPr>
        </p:nvSpPr>
        <p:spPr/>
        <p:txBody>
          <a:bodyPr/>
          <a:lstStyle>
            <a:lvl1pPr>
              <a:defRPr/>
            </a:lvl1pPr>
          </a:lstStyle>
          <a:p>
            <a:pPr>
              <a:defRPr/>
            </a:pPr>
            <a:fld id="{1F4B5845-532C-4331-96E3-795E007F5701}" type="slidenum">
              <a:rPr lang="fr-BE"/>
              <a:pPr>
                <a:defRPr/>
              </a:pPr>
              <a:t>‹N°›</a:t>
            </a:fld>
            <a:endParaRPr lang="fr-BE"/>
          </a:p>
        </p:txBody>
      </p:sp>
    </p:spTree>
    <p:extLst>
      <p:ext uri="{BB962C8B-B14F-4D97-AF65-F5344CB8AC3E}">
        <p14:creationId xmlns:p14="http://schemas.microsoft.com/office/powerpoint/2010/main" val="2316978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695B2A8E-0FEB-40B2-9D1A-1899402C91A6}" type="datetimeFigureOut">
              <a:rPr lang="fr-FR"/>
              <a:pPr>
                <a:defRPr/>
              </a:pPr>
              <a:t>04/09/2023</a:t>
            </a:fld>
            <a:endParaRPr lang="fr-BE"/>
          </a:p>
        </p:txBody>
      </p:sp>
      <p:sp>
        <p:nvSpPr>
          <p:cNvPr id="6" name="Espace réservé du pied de page 4"/>
          <p:cNvSpPr>
            <a:spLocks noGrp="1"/>
          </p:cNvSpPr>
          <p:nvPr>
            <p:ph type="ftr" sz="quarter" idx="11"/>
          </p:nvPr>
        </p:nvSpPr>
        <p:spPr/>
        <p:txBody>
          <a:bodyPr/>
          <a:lstStyle>
            <a:lvl1pPr>
              <a:defRPr/>
            </a:lvl1pPr>
          </a:lstStyle>
          <a:p>
            <a:pPr>
              <a:defRPr/>
            </a:pPr>
            <a:endParaRPr lang="fr-BE"/>
          </a:p>
        </p:txBody>
      </p:sp>
      <p:sp>
        <p:nvSpPr>
          <p:cNvPr id="7" name="Espace réservé du numéro de diapositive 5"/>
          <p:cNvSpPr>
            <a:spLocks noGrp="1"/>
          </p:cNvSpPr>
          <p:nvPr>
            <p:ph type="sldNum" sz="quarter" idx="12"/>
          </p:nvPr>
        </p:nvSpPr>
        <p:spPr/>
        <p:txBody>
          <a:bodyPr/>
          <a:lstStyle>
            <a:lvl1pPr>
              <a:defRPr/>
            </a:lvl1pPr>
          </a:lstStyle>
          <a:p>
            <a:pPr>
              <a:defRPr/>
            </a:pPr>
            <a:fld id="{733E5CAD-6759-4817-8AA0-6E460A849FF0}" type="slidenum">
              <a:rPr lang="fr-BE"/>
              <a:pPr>
                <a:defRPr/>
              </a:pPr>
              <a:t>‹N°›</a:t>
            </a:fld>
            <a:endParaRPr lang="fr-BE"/>
          </a:p>
        </p:txBody>
      </p:sp>
    </p:spTree>
    <p:extLst>
      <p:ext uri="{BB962C8B-B14F-4D97-AF65-F5344CB8AC3E}">
        <p14:creationId xmlns:p14="http://schemas.microsoft.com/office/powerpoint/2010/main" val="158160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endParaRPr lang="fr-BE" altLang="fr-F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fr-BE" alt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68A4D84-362D-4316-B671-D237D26E7D5F}" type="datetimeFigureOut">
              <a:rPr lang="fr-FR"/>
              <a:pPr>
                <a:defRPr/>
              </a:pPr>
              <a:t>04/09/2023</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E75309B-D2A9-4540-83EC-A34A39D128B7}" type="slidenum">
              <a:rPr lang="fr-BE"/>
              <a:pPr>
                <a:defRPr/>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seb\Desktop\LogoUniversiteBordeaux.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328130" y="116632"/>
            <a:ext cx="2668017" cy="82544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A37B209D-FE5A-97A3-E99D-40591BE22CE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pic>
        <p:nvPicPr>
          <p:cNvPr id="3" name="Picture 3" descr="C:\Users\seb\Desktop\Sans titre-1.png">
            <a:extLst>
              <a:ext uri="{FF2B5EF4-FFF2-40B4-BE49-F238E27FC236}">
                <a16:creationId xmlns:a16="http://schemas.microsoft.com/office/drawing/2014/main" id="{49611CFF-3683-7552-E292-6A9FE096B1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1198563"/>
            <a:ext cx="5373688"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031">
            <a:extLst>
              <a:ext uri="{FF2B5EF4-FFF2-40B4-BE49-F238E27FC236}">
                <a16:creationId xmlns:a16="http://schemas.microsoft.com/office/drawing/2014/main" id="{FC1FBDDA-5DAB-D6C3-73A0-BF1155A1F6C1}"/>
              </a:ext>
            </a:extLst>
          </p:cNvPr>
          <p:cNvGrpSpPr>
            <a:grpSpLocks/>
          </p:cNvGrpSpPr>
          <p:nvPr/>
        </p:nvGrpSpPr>
        <p:grpSpPr bwMode="auto">
          <a:xfrm>
            <a:off x="134737" y="1676037"/>
            <a:ext cx="4339013" cy="1752386"/>
            <a:chOff x="-427" y="-51"/>
            <a:chExt cx="5662" cy="169"/>
          </a:xfrm>
        </p:grpSpPr>
        <p:sp>
          <p:nvSpPr>
            <p:cNvPr id="5" name="Rectangle 1029">
              <a:extLst>
                <a:ext uri="{FF2B5EF4-FFF2-40B4-BE49-F238E27FC236}">
                  <a16:creationId xmlns:a16="http://schemas.microsoft.com/office/drawing/2014/main" id="{3A25AD83-E705-9BBC-2EA3-DE8EF7026B95}"/>
                </a:ext>
              </a:extLst>
            </p:cNvPr>
            <p:cNvSpPr>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fr-FR" altLang="fr-FR"/>
            </a:p>
          </p:txBody>
        </p:sp>
        <p:sp>
          <p:nvSpPr>
            <p:cNvPr id="6" name="Rectangle 1030">
              <a:extLst>
                <a:ext uri="{FF2B5EF4-FFF2-40B4-BE49-F238E27FC236}">
                  <a16:creationId xmlns:a16="http://schemas.microsoft.com/office/drawing/2014/main" id="{F89BE1F0-40E8-7CA6-36E0-ED576089DB38}"/>
                </a:ext>
              </a:extLst>
            </p:cNvPr>
            <p:cNvSpPr>
              <a:spLocks noChangeArrowheads="1"/>
            </p:cNvSpPr>
            <p:nvPr/>
          </p:nvSpPr>
          <p:spPr bwMode="auto">
            <a:xfrm>
              <a:off x="-427" y="-51"/>
              <a:ext cx="5662"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fr-FR" altLang="fr-FR" dirty="0">
                  <a:solidFill>
                    <a:srgbClr val="422A22"/>
                  </a:solidFill>
                  <a:latin typeface="Arial Black" panose="020B0A04020102020204" pitchFamily="34" charset="0"/>
                </a:rPr>
                <a:t>Discipline pluridisciplinaire :</a:t>
              </a:r>
            </a:p>
            <a:p>
              <a:pPr algn="just" eaLnBrk="1" hangingPunct="1"/>
              <a:r>
                <a:rPr lang="fr-FR" altLang="fr-FR" dirty="0">
                  <a:solidFill>
                    <a:srgbClr val="422A22"/>
                  </a:solidFill>
                  <a:latin typeface="Arial Black" panose="020B0A04020102020204" pitchFamily="34" charset="0"/>
                </a:rPr>
                <a:t>	- Astronomie</a:t>
              </a:r>
            </a:p>
            <a:p>
              <a:pPr algn="just" eaLnBrk="1" hangingPunct="1"/>
              <a:r>
                <a:rPr lang="fr-FR" altLang="fr-FR" dirty="0">
                  <a:solidFill>
                    <a:srgbClr val="422A22"/>
                  </a:solidFill>
                  <a:latin typeface="Arial Black" panose="020B0A04020102020204" pitchFamily="34" charset="0"/>
                </a:rPr>
                <a:t>	- Géophysique</a:t>
              </a:r>
            </a:p>
            <a:p>
              <a:pPr algn="just" eaLnBrk="1" hangingPunct="1"/>
              <a:r>
                <a:rPr lang="fr-FR" altLang="fr-FR" dirty="0">
                  <a:solidFill>
                    <a:srgbClr val="422A22"/>
                  </a:solidFill>
                  <a:latin typeface="Arial Black" panose="020B0A04020102020204" pitchFamily="34" charset="0"/>
                </a:rPr>
                <a:t>	- Océanographie</a:t>
              </a:r>
            </a:p>
            <a:p>
              <a:pPr algn="just" eaLnBrk="1" hangingPunct="1"/>
              <a:r>
                <a:rPr lang="fr-FR" altLang="fr-FR" dirty="0">
                  <a:solidFill>
                    <a:srgbClr val="422A22"/>
                  </a:solidFill>
                  <a:latin typeface="Arial Black" panose="020B0A04020102020204" pitchFamily="34" charset="0"/>
                </a:rPr>
                <a:t>	- …</a:t>
              </a:r>
            </a:p>
            <a:p>
              <a:pPr algn="just"/>
              <a:endParaRPr lang="fr-FR" altLang="fr-FR" dirty="0">
                <a:latin typeface="Comic Sans MS" pitchFamily="66" charset="0"/>
              </a:endParaRPr>
            </a:p>
          </p:txBody>
        </p:sp>
      </p:grpSp>
      <p:sp>
        <p:nvSpPr>
          <p:cNvPr id="11" name="ZoneTexte 10">
            <a:extLst>
              <a:ext uri="{FF2B5EF4-FFF2-40B4-BE49-F238E27FC236}">
                <a16:creationId xmlns:a16="http://schemas.microsoft.com/office/drawing/2014/main" id="{DECF6D81-A988-A36B-0B75-58BA2398261F}"/>
              </a:ext>
            </a:extLst>
          </p:cNvPr>
          <p:cNvSpPr txBox="1"/>
          <p:nvPr/>
        </p:nvSpPr>
        <p:spPr>
          <a:xfrm>
            <a:off x="251520" y="268792"/>
            <a:ext cx="5626802" cy="646331"/>
          </a:xfrm>
          <a:prstGeom prst="rect">
            <a:avLst/>
          </a:prstGeom>
          <a:noFill/>
        </p:spPr>
        <p:txBody>
          <a:bodyPr wrap="square">
            <a:spAutoFit/>
          </a:bodyPr>
          <a:lstStyle/>
          <a:p>
            <a:pPr eaLnBrk="1" hangingPunct="1">
              <a:spcBef>
                <a:spcPct val="50000"/>
              </a:spcBef>
            </a:pPr>
            <a:r>
              <a:rPr lang="fr-FR" altLang="fr-FR" sz="3600" dirty="0">
                <a:solidFill>
                  <a:srgbClr val="422A22"/>
                </a:solidFill>
                <a:latin typeface="Arial Black" panose="020B0A04020102020204" pitchFamily="34" charset="0"/>
              </a:rPr>
              <a:t>Notions de géodésie</a:t>
            </a:r>
          </a:p>
        </p:txBody>
      </p:sp>
      <p:sp>
        <p:nvSpPr>
          <p:cNvPr id="12" name="Text Box 4">
            <a:extLst>
              <a:ext uri="{FF2B5EF4-FFF2-40B4-BE49-F238E27FC236}">
                <a16:creationId xmlns:a16="http://schemas.microsoft.com/office/drawing/2014/main" id="{48A80A0C-2843-9EC7-9109-79D7C53A52AA}"/>
              </a:ext>
            </a:extLst>
          </p:cNvPr>
          <p:cNvSpPr txBox="1">
            <a:spLocks noChangeArrowheads="1"/>
          </p:cNvSpPr>
          <p:nvPr/>
        </p:nvSpPr>
        <p:spPr bwMode="auto">
          <a:xfrm>
            <a:off x="52578" y="5991246"/>
            <a:ext cx="3672408" cy="830997"/>
          </a:xfrm>
          <a:prstGeom prst="rect">
            <a:avLst/>
          </a:prstGeom>
          <a:noFill/>
          <a:ln w="9525">
            <a:noFill/>
            <a:miter lim="800000"/>
            <a:headEnd/>
            <a:tailEnd/>
          </a:ln>
        </p:spPr>
        <p:txBody>
          <a:bodyPr wrap="square">
            <a:spAutoFit/>
          </a:bodyPr>
          <a:lstStyle/>
          <a:p>
            <a:pPr>
              <a:spcBef>
                <a:spcPct val="50000"/>
              </a:spcBef>
            </a:pPr>
            <a:r>
              <a:rPr lang="fr-FR" sz="1200" b="1" dirty="0">
                <a:solidFill>
                  <a:srgbClr val="3A1B0B"/>
                </a:solidFill>
                <a:latin typeface="Arial Black" panose="020B0A04020102020204" pitchFamily="34" charset="0"/>
                <a:cs typeface="Arial" panose="020B0604020202020204" pitchFamily="34" charset="0"/>
              </a:rPr>
              <a:t>Sébastien </a:t>
            </a:r>
            <a:r>
              <a:rPr lang="fr-FR" sz="1200" b="1" dirty="0" err="1">
                <a:solidFill>
                  <a:srgbClr val="3A1B0B"/>
                </a:solidFill>
                <a:latin typeface="Arial Black" panose="020B0A04020102020204" pitchFamily="34" charset="0"/>
                <a:cs typeface="Arial" panose="020B0604020202020204" pitchFamily="34" charset="0"/>
              </a:rPr>
              <a:t>Zaragosi</a:t>
            </a:r>
            <a:endParaRPr lang="fr-FR" sz="1200" b="1" dirty="0">
              <a:solidFill>
                <a:srgbClr val="3A1B0B"/>
              </a:solidFill>
              <a:latin typeface="Arial Black" panose="020B0A04020102020204" pitchFamily="34" charset="0"/>
              <a:cs typeface="Arial" panose="020B0604020202020204" pitchFamily="34" charset="0"/>
            </a:endParaRPr>
          </a:p>
          <a:p>
            <a:pPr>
              <a:spcBef>
                <a:spcPct val="50000"/>
              </a:spcBef>
            </a:pPr>
            <a:r>
              <a:rPr lang="fr-FR" sz="1200" b="1" dirty="0">
                <a:solidFill>
                  <a:srgbClr val="3A1B0B"/>
                </a:solidFill>
                <a:latin typeface="Arial Black" panose="020B0A04020102020204" pitchFamily="34" charset="0"/>
                <a:cs typeface="Arial" panose="020B0604020202020204" pitchFamily="34" charset="0"/>
              </a:rPr>
              <a:t>Université de Bordeaux</a:t>
            </a:r>
          </a:p>
          <a:p>
            <a:pPr lvl="0">
              <a:spcBef>
                <a:spcPct val="50000"/>
              </a:spcBef>
            </a:pPr>
            <a:r>
              <a:rPr lang="fr-FR" sz="1200" b="1" dirty="0">
                <a:solidFill>
                  <a:srgbClr val="3A1B0B"/>
                </a:solidFill>
                <a:latin typeface="Arial Black" panose="020B0A04020102020204" pitchFamily="34" charset="0"/>
                <a:cs typeface="Arial" panose="020B0604020202020204" pitchFamily="34" charset="0"/>
              </a:rPr>
              <a:t>http://www.geocean.net</a:t>
            </a:r>
            <a:endParaRPr lang="fr-FR" sz="1200" b="1" dirty="0">
              <a:solidFill>
                <a:srgbClr val="3A1B0B"/>
              </a:solidFill>
              <a:latin typeface="Arial Black" panose="020B0A04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4799" y="548680"/>
            <a:ext cx="3096344" cy="648072"/>
          </a:xfrm>
          <a:prstGeom prst="rect">
            <a:avLst/>
          </a:prstGeom>
          <a:ln>
            <a:solidFill>
              <a:schemeClr val="tx1"/>
            </a:solidFill>
          </a:ln>
        </p:spPr>
        <p:txBody>
          <a:bodyPr wrap="square">
            <a:spAutoFit/>
          </a:bodyPr>
          <a:lstStyle/>
          <a:p>
            <a:pPr algn="ctr"/>
            <a:r>
              <a:rPr lang="fr-FR" b="1" dirty="0"/>
              <a:t>Les coordonnées cartésiennes X, Y, Z</a:t>
            </a:r>
          </a:p>
        </p:txBody>
      </p:sp>
      <p:sp>
        <p:nvSpPr>
          <p:cNvPr id="5" name="Rectangle 4"/>
          <p:cNvSpPr/>
          <p:nvPr/>
        </p:nvSpPr>
        <p:spPr>
          <a:xfrm>
            <a:off x="6832430" y="1484784"/>
            <a:ext cx="1403648" cy="369332"/>
          </a:xfrm>
          <a:prstGeom prst="rect">
            <a:avLst/>
          </a:prstGeom>
        </p:spPr>
        <p:txBody>
          <a:bodyPr wrap="square">
            <a:spAutoFit/>
          </a:bodyPr>
          <a:lstStyle/>
          <a:p>
            <a:r>
              <a:rPr lang="fr-FR" b="1" dirty="0"/>
              <a:t>+ Ellipsoïde</a:t>
            </a:r>
          </a:p>
        </p:txBody>
      </p:sp>
      <p:sp>
        <p:nvSpPr>
          <p:cNvPr id="6" name="Rectangle 5"/>
          <p:cNvSpPr/>
          <p:nvPr/>
        </p:nvSpPr>
        <p:spPr>
          <a:xfrm>
            <a:off x="5224799" y="2132856"/>
            <a:ext cx="3096344" cy="646331"/>
          </a:xfrm>
          <a:prstGeom prst="rect">
            <a:avLst/>
          </a:prstGeom>
          <a:ln w="12700">
            <a:solidFill>
              <a:schemeClr val="tx1"/>
            </a:solidFill>
          </a:ln>
        </p:spPr>
        <p:txBody>
          <a:bodyPr wrap="square">
            <a:spAutoFit/>
          </a:bodyPr>
          <a:lstStyle/>
          <a:p>
            <a:pPr algn="ctr"/>
            <a:r>
              <a:rPr lang="fr-FR" b="1" dirty="0"/>
              <a:t>Coordonnées géographiques </a:t>
            </a:r>
            <a:r>
              <a:rPr lang="fr-FR" b="1" dirty="0" err="1"/>
              <a:t>lon</a:t>
            </a:r>
            <a:r>
              <a:rPr lang="fr-FR" b="1" dirty="0"/>
              <a:t>.  lat. haut.</a:t>
            </a:r>
          </a:p>
        </p:txBody>
      </p:sp>
      <p:sp>
        <p:nvSpPr>
          <p:cNvPr id="7" name="Rectangle 6"/>
          <p:cNvSpPr/>
          <p:nvPr/>
        </p:nvSpPr>
        <p:spPr>
          <a:xfrm>
            <a:off x="6832430" y="3161502"/>
            <a:ext cx="1403648" cy="369332"/>
          </a:xfrm>
          <a:prstGeom prst="rect">
            <a:avLst/>
          </a:prstGeom>
        </p:spPr>
        <p:txBody>
          <a:bodyPr wrap="square">
            <a:spAutoFit/>
          </a:bodyPr>
          <a:lstStyle/>
          <a:p>
            <a:r>
              <a:rPr lang="fr-FR" b="1" dirty="0"/>
              <a:t>+ Projection</a:t>
            </a:r>
          </a:p>
        </p:txBody>
      </p:sp>
      <p:sp>
        <p:nvSpPr>
          <p:cNvPr id="8" name="Rectangle 7"/>
          <p:cNvSpPr/>
          <p:nvPr/>
        </p:nvSpPr>
        <p:spPr>
          <a:xfrm>
            <a:off x="5220072" y="3789040"/>
            <a:ext cx="3096344" cy="646331"/>
          </a:xfrm>
          <a:prstGeom prst="rect">
            <a:avLst/>
          </a:prstGeom>
          <a:ln w="12700">
            <a:solidFill>
              <a:schemeClr val="tx1"/>
            </a:solidFill>
          </a:ln>
        </p:spPr>
        <p:txBody>
          <a:bodyPr wrap="square">
            <a:spAutoFit/>
          </a:bodyPr>
          <a:lstStyle/>
          <a:p>
            <a:pPr algn="ctr"/>
            <a:r>
              <a:rPr lang="fr-FR" b="1" dirty="0"/>
              <a:t>Les coordonnées planes</a:t>
            </a:r>
          </a:p>
          <a:p>
            <a:pPr algn="ctr"/>
            <a:r>
              <a:rPr lang="fr-FR" b="1" dirty="0"/>
              <a:t>E, N</a:t>
            </a:r>
          </a:p>
        </p:txBody>
      </p:sp>
      <p:sp>
        <p:nvSpPr>
          <p:cNvPr id="3" name="Flèche vers le bas 2"/>
          <p:cNvSpPr/>
          <p:nvPr/>
        </p:nvSpPr>
        <p:spPr>
          <a:xfrm>
            <a:off x="6304919" y="1268760"/>
            <a:ext cx="216024" cy="79208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0" name="Flèche vers le bas 9"/>
          <p:cNvSpPr/>
          <p:nvPr/>
        </p:nvSpPr>
        <p:spPr>
          <a:xfrm>
            <a:off x="6304919" y="2852936"/>
            <a:ext cx="216024" cy="79208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48680"/>
            <a:ext cx="3734617" cy="189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 3">
            <a:extLst>
              <a:ext uri="{FF2B5EF4-FFF2-40B4-BE49-F238E27FC236}">
                <a16:creationId xmlns:a16="http://schemas.microsoft.com/office/drawing/2014/main" id="{A7795A62-7E1D-48A6-468F-1ADED269A21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sp>
        <p:nvSpPr>
          <p:cNvPr id="9" name="Text Box 7">
            <a:extLst>
              <a:ext uri="{FF2B5EF4-FFF2-40B4-BE49-F238E27FC236}">
                <a16:creationId xmlns:a16="http://schemas.microsoft.com/office/drawing/2014/main" id="{9E85AA84-FA8B-AFE2-3E91-B90943CF567B}"/>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les systèmes de coordonnées</a:t>
            </a:r>
            <a:endParaRPr lang="fr-FR" alt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2465249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ChangeArrowheads="1"/>
          </p:cNvSpPr>
          <p:nvPr/>
        </p:nvSpPr>
        <p:spPr bwMode="auto">
          <a:xfrm>
            <a:off x="269926" y="1124744"/>
            <a:ext cx="804354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fr-FR" altLang="fr-FR" dirty="0"/>
              <a:t>Il est important de définir le type et les paramètres d'une projection dans le but de:</a:t>
            </a:r>
          </a:p>
          <a:p>
            <a:pPr algn="just" eaLnBrk="1" hangingPunct="1"/>
            <a:endParaRPr lang="fr-FR" altLang="fr-FR" dirty="0"/>
          </a:p>
          <a:p>
            <a:pPr lvl="1" algn="just" eaLnBrk="1" hangingPunct="1">
              <a:buFont typeface="Wingdings" pitchFamily="2" charset="2"/>
              <a:buChar char="ü"/>
            </a:pPr>
            <a:r>
              <a:rPr lang="fr-FR" altLang="fr-FR" dirty="0"/>
              <a:t>soit de conserver les surfaces (</a:t>
            </a:r>
            <a:r>
              <a:rPr lang="fr-FR" altLang="fr-FR" dirty="0">
                <a:solidFill>
                  <a:schemeClr val="accent2"/>
                </a:solidFill>
              </a:rPr>
              <a:t>projections équivalentes</a:t>
            </a:r>
            <a:r>
              <a:rPr lang="fr-FR" altLang="fr-FR" dirty="0"/>
              <a:t>).</a:t>
            </a:r>
          </a:p>
          <a:p>
            <a:pPr lvl="1" algn="just" eaLnBrk="1" hangingPunct="1"/>
            <a:r>
              <a:rPr lang="fr-FR" altLang="fr-FR" dirty="0"/>
              <a:t> </a:t>
            </a:r>
          </a:p>
          <a:p>
            <a:pPr lvl="1" algn="just" eaLnBrk="1" hangingPunct="1">
              <a:buFont typeface="Wingdings" pitchFamily="2" charset="2"/>
              <a:buChar char="ü"/>
            </a:pPr>
            <a:r>
              <a:rPr lang="fr-FR" altLang="fr-FR" dirty="0"/>
              <a:t>soit de conserver localement les angles (</a:t>
            </a:r>
            <a:r>
              <a:rPr lang="fr-FR" altLang="fr-FR" dirty="0">
                <a:solidFill>
                  <a:schemeClr val="accent2"/>
                </a:solidFill>
              </a:rPr>
              <a:t>projections conformes</a:t>
            </a:r>
            <a:r>
              <a:rPr lang="fr-FR" altLang="fr-FR" dirty="0"/>
              <a:t>).</a:t>
            </a:r>
          </a:p>
          <a:p>
            <a:pPr lvl="1" algn="just" eaLnBrk="1" hangingPunct="1">
              <a:buFont typeface="Wingdings" pitchFamily="2" charset="2"/>
              <a:buChar char="ü"/>
            </a:pPr>
            <a:endParaRPr lang="fr-FR" altLang="fr-FR" dirty="0"/>
          </a:p>
          <a:p>
            <a:pPr lvl="1" algn="just" eaLnBrk="1" hangingPunct="1">
              <a:buFont typeface="Wingdings" pitchFamily="2" charset="2"/>
              <a:buChar char="ü"/>
            </a:pPr>
            <a:r>
              <a:rPr lang="fr-FR" altLang="fr-FR" dirty="0"/>
              <a:t>soit d'opter pour une représentation ne conservant ni les angles ni les surfaces (</a:t>
            </a:r>
            <a:r>
              <a:rPr lang="fr-FR" altLang="fr-FR" dirty="0">
                <a:solidFill>
                  <a:schemeClr val="accent2"/>
                </a:solidFill>
              </a:rPr>
              <a:t>projections dites "</a:t>
            </a:r>
            <a:r>
              <a:rPr lang="fr-FR" altLang="fr-FR" dirty="0" err="1">
                <a:solidFill>
                  <a:schemeClr val="accent2"/>
                </a:solidFill>
              </a:rPr>
              <a:t>aphylactiques</a:t>
            </a:r>
            <a:r>
              <a:rPr lang="fr-FR" altLang="fr-FR" dirty="0">
                <a:solidFill>
                  <a:schemeClr val="accent2"/>
                </a:solidFill>
              </a:rPr>
              <a:t>"</a:t>
            </a:r>
            <a:r>
              <a:rPr lang="fr-FR" altLang="fr-FR" dirty="0"/>
              <a:t>). </a:t>
            </a:r>
          </a:p>
          <a:p>
            <a:pPr lvl="1" algn="just" eaLnBrk="1" hangingPunct="1">
              <a:buFont typeface="Wingdings" pitchFamily="2" charset="2"/>
              <a:buChar char="ü"/>
            </a:pPr>
            <a:endParaRPr lang="fr-FR" altLang="fr-FR" dirty="0"/>
          </a:p>
          <a:p>
            <a:pPr algn="just" eaLnBrk="1" hangingPunct="1"/>
            <a:r>
              <a:rPr lang="fr-FR" altLang="fr-FR" dirty="0"/>
              <a:t>La plupart des projections utilisées en océanographie sont conformes. La cartographie à petite échelle utilise souvent des projections équivalentes</a:t>
            </a:r>
            <a:r>
              <a:rPr lang="fr-FR" altLang="fr-FR" sz="1400" dirty="0"/>
              <a:t>.</a:t>
            </a:r>
          </a:p>
        </p:txBody>
      </p:sp>
      <p:sp>
        <p:nvSpPr>
          <p:cNvPr id="2" name="Rectangle 1"/>
          <p:cNvSpPr/>
          <p:nvPr/>
        </p:nvSpPr>
        <p:spPr>
          <a:xfrm>
            <a:off x="251520" y="476672"/>
            <a:ext cx="6213752" cy="369332"/>
          </a:xfrm>
          <a:prstGeom prst="rect">
            <a:avLst/>
          </a:prstGeom>
        </p:spPr>
        <p:txBody>
          <a:bodyPr wrap="none">
            <a:spAutoFit/>
          </a:bodyPr>
          <a:lstStyle/>
          <a:p>
            <a:r>
              <a:rPr lang="fr-FR" dirty="0"/>
              <a:t>Processus de "mise à plat  "  des éléments situés sur l’ellipsoïde.</a:t>
            </a:r>
          </a:p>
        </p:txBody>
      </p:sp>
      <p:pic>
        <p:nvPicPr>
          <p:cNvPr id="3" name="Image 2">
            <a:extLst>
              <a:ext uri="{FF2B5EF4-FFF2-40B4-BE49-F238E27FC236}">
                <a16:creationId xmlns:a16="http://schemas.microsoft.com/office/drawing/2014/main" id="{B43F8A96-24A9-9143-0461-594CC0D263D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sp>
        <p:nvSpPr>
          <p:cNvPr id="4" name="Text Box 7">
            <a:extLst>
              <a:ext uri="{FF2B5EF4-FFF2-40B4-BE49-F238E27FC236}">
                <a16:creationId xmlns:a16="http://schemas.microsoft.com/office/drawing/2014/main" id="{DC1BC4D6-F477-7792-49C2-C3FE402D4566}"/>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les projections</a:t>
            </a:r>
            <a:endParaRPr lang="fr-FR" altLang="fr-FR" sz="800" dirty="0">
              <a:solidFill>
                <a:srgbClr val="331910"/>
              </a:solidFill>
              <a:latin typeface="Arial Black" panose="020B0A040201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seb\Desktop\Screenpresso\2013-10-11_17h04_4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18903"/>
            <a:ext cx="7462273" cy="3600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9512" y="4255332"/>
            <a:ext cx="8784976" cy="2062103"/>
          </a:xfrm>
          <a:prstGeom prst="rect">
            <a:avLst/>
          </a:prstGeom>
        </p:spPr>
        <p:txBody>
          <a:bodyPr wrap="square">
            <a:spAutoFit/>
          </a:bodyPr>
          <a:lstStyle/>
          <a:p>
            <a:r>
              <a:rPr lang="fr-FR" sz="1600" b="1" dirty="0"/>
              <a:t>Mercator</a:t>
            </a:r>
            <a:r>
              <a:rPr lang="fr-FR" sz="1600" dirty="0"/>
              <a:t> : projection </a:t>
            </a:r>
            <a:r>
              <a:rPr lang="fr-FR" sz="1600" b="1" dirty="0"/>
              <a:t>conforme</a:t>
            </a:r>
            <a:r>
              <a:rPr lang="fr-FR" sz="1600" dirty="0"/>
              <a:t>, qui minimise l’altération de la forme. Les angles sont conservés (utilisation dans le domaine de la navigation maritime  ex. UTM). </a:t>
            </a:r>
          </a:p>
          <a:p>
            <a:r>
              <a:rPr lang="fr-FR" sz="1600" b="1" dirty="0" err="1"/>
              <a:t>Mollweide</a:t>
            </a:r>
            <a:r>
              <a:rPr lang="fr-FR" sz="1600" dirty="0"/>
              <a:t> : projection </a:t>
            </a:r>
            <a:r>
              <a:rPr lang="fr-FR" sz="1600" b="1" dirty="0"/>
              <a:t>équivalente</a:t>
            </a:r>
            <a:r>
              <a:rPr lang="fr-FR" sz="1600" dirty="0"/>
              <a:t>, ce qui veut dire qu’elle respecte les surfaces. </a:t>
            </a:r>
          </a:p>
          <a:p>
            <a:r>
              <a:rPr lang="fr-FR" sz="1600" b="1" dirty="0"/>
              <a:t>Conique Conforme </a:t>
            </a:r>
            <a:r>
              <a:rPr lang="fr-FR" sz="1600" dirty="0"/>
              <a:t>: minimise l'altération des formes et des distances sur des régions limités donc inutilisable pour couvrir l'ensemble de la surface terrestre. (ex. Lambert I, II, III, IV et 93) </a:t>
            </a:r>
          </a:p>
          <a:p>
            <a:r>
              <a:rPr lang="fr-FR" sz="1600" b="1" dirty="0"/>
              <a:t>Robinson</a:t>
            </a:r>
            <a:r>
              <a:rPr lang="fr-FR" sz="1600" dirty="0"/>
              <a:t> : compromis pour une représentation globale de la surface terrestre mais ne préserve ni les distances ni les angles. </a:t>
            </a:r>
          </a:p>
          <a:p>
            <a:r>
              <a:rPr lang="fr-FR" sz="1600" b="1" dirty="0"/>
              <a:t>Projection azimutale</a:t>
            </a:r>
            <a:r>
              <a:rPr lang="fr-FR" sz="1600" dirty="0"/>
              <a:t> est une projection </a:t>
            </a:r>
            <a:r>
              <a:rPr lang="fr-FR" sz="1600" b="1" dirty="0"/>
              <a:t>équidistante</a:t>
            </a:r>
            <a:r>
              <a:rPr lang="fr-FR" sz="1600" dirty="0"/>
              <a:t> utilisée pour représenter les pôles. pôle Nord.</a:t>
            </a:r>
          </a:p>
        </p:txBody>
      </p:sp>
      <p:sp>
        <p:nvSpPr>
          <p:cNvPr id="5" name="Rectangle 4"/>
          <p:cNvSpPr/>
          <p:nvPr/>
        </p:nvSpPr>
        <p:spPr>
          <a:xfrm>
            <a:off x="59315" y="6317435"/>
            <a:ext cx="5808829" cy="507831"/>
          </a:xfrm>
          <a:prstGeom prst="rect">
            <a:avLst/>
          </a:prstGeom>
        </p:spPr>
        <p:txBody>
          <a:bodyPr wrap="square">
            <a:spAutoFit/>
          </a:bodyPr>
          <a:lstStyle/>
          <a:p>
            <a:r>
              <a:rPr lang="fr-FR" sz="900" dirty="0"/>
              <a:t>Sources : </a:t>
            </a:r>
          </a:p>
          <a:p>
            <a:r>
              <a:rPr lang="fr-FR" sz="900" dirty="0"/>
              <a:t>http://ressources.esrifrance.fr/genl_syst_coord.aspx</a:t>
            </a:r>
          </a:p>
          <a:p>
            <a:r>
              <a:rPr lang="fr-FR" sz="900" dirty="0"/>
              <a:t>http://geodesie.ign.fr/</a:t>
            </a:r>
          </a:p>
        </p:txBody>
      </p:sp>
      <p:pic>
        <p:nvPicPr>
          <p:cNvPr id="4" name="Image 3">
            <a:extLst>
              <a:ext uri="{FF2B5EF4-FFF2-40B4-BE49-F238E27FC236}">
                <a16:creationId xmlns:a16="http://schemas.microsoft.com/office/drawing/2014/main" id="{6905E8F2-E576-9015-CE27-EFA372C0672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sp>
        <p:nvSpPr>
          <p:cNvPr id="6" name="Text Box 7">
            <a:extLst>
              <a:ext uri="{FF2B5EF4-FFF2-40B4-BE49-F238E27FC236}">
                <a16:creationId xmlns:a16="http://schemas.microsoft.com/office/drawing/2014/main" id="{191F0686-1D92-2B49-90C1-7615E31A5C59}"/>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les projections</a:t>
            </a:r>
            <a:endParaRPr lang="fr-FR" alt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993802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467544" y="916335"/>
            <a:ext cx="45720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spcBef>
                <a:spcPct val="50000"/>
              </a:spcBef>
            </a:pPr>
            <a:r>
              <a:rPr lang="fr-FR" altLang="fr-FR" u="sng" dirty="0"/>
              <a:t>Projection cylindrique:</a:t>
            </a:r>
          </a:p>
          <a:p>
            <a:pPr algn="just" eaLnBrk="1" hangingPunct="1">
              <a:spcBef>
                <a:spcPct val="50000"/>
              </a:spcBef>
            </a:pPr>
            <a:r>
              <a:rPr lang="fr-FR" altLang="fr-FR" dirty="0"/>
              <a:t>La surface de projection est un cylindre tangent ou sécant au modèle de la Terre. (Exemple : Mercator, UTM, ...).</a:t>
            </a:r>
          </a:p>
        </p:txBody>
      </p:sp>
      <p:pic>
        <p:nvPicPr>
          <p:cNvPr id="8196" name="Picture 4" descr="ic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6744" y="535335"/>
            <a:ext cx="149383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ic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344" y="2592735"/>
            <a:ext cx="2005013"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6"/>
          <p:cNvSpPr>
            <a:spLocks noChangeArrowheads="1"/>
          </p:cNvSpPr>
          <p:nvPr/>
        </p:nvSpPr>
        <p:spPr bwMode="auto">
          <a:xfrm>
            <a:off x="6868344" y="840135"/>
            <a:ext cx="1828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fr-FR" altLang="fr-FR" sz="1400" i="1" dirty="0"/>
              <a:t>Représentation cylindrique directe (Mercator)</a:t>
            </a:r>
          </a:p>
        </p:txBody>
      </p:sp>
      <p:sp>
        <p:nvSpPr>
          <p:cNvPr id="8199" name="Rectangle 8"/>
          <p:cNvSpPr>
            <a:spLocks noChangeArrowheads="1"/>
          </p:cNvSpPr>
          <p:nvPr/>
        </p:nvSpPr>
        <p:spPr bwMode="auto">
          <a:xfrm>
            <a:off x="6868344" y="2973735"/>
            <a:ext cx="1828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fr-FR" altLang="fr-FR" sz="1400" i="1" dirty="0"/>
              <a:t>Représentation cylindrique transverse (UTM)</a:t>
            </a:r>
          </a:p>
        </p:txBody>
      </p:sp>
      <p:sp>
        <p:nvSpPr>
          <p:cNvPr id="8200" name="Rectangle 9"/>
          <p:cNvSpPr>
            <a:spLocks noChangeArrowheads="1"/>
          </p:cNvSpPr>
          <p:nvPr/>
        </p:nvSpPr>
        <p:spPr bwMode="auto">
          <a:xfrm>
            <a:off x="467544" y="3354735"/>
            <a:ext cx="457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spcBef>
                <a:spcPct val="50000"/>
              </a:spcBef>
            </a:pPr>
            <a:r>
              <a:rPr lang="fr-FR" altLang="fr-FR" u="sng" dirty="0"/>
              <a:t>Projection conique:</a:t>
            </a:r>
          </a:p>
          <a:p>
            <a:pPr eaLnBrk="1" hangingPunct="1">
              <a:spcBef>
                <a:spcPct val="50000"/>
              </a:spcBef>
            </a:pPr>
            <a:r>
              <a:rPr lang="fr-FR" altLang="fr-FR" dirty="0"/>
              <a:t>La surface de projection est un cône tangent ou sécant. (Exemple : Lambert, ...).</a:t>
            </a:r>
          </a:p>
          <a:p>
            <a:pPr eaLnBrk="1" hangingPunct="1">
              <a:spcBef>
                <a:spcPct val="50000"/>
              </a:spcBef>
            </a:pPr>
            <a:endParaRPr lang="fr-FR" altLang="fr-FR" sz="1400" dirty="0">
              <a:latin typeface="Comic Sans MS" pitchFamily="66" charset="0"/>
            </a:endParaRPr>
          </a:p>
        </p:txBody>
      </p:sp>
      <p:pic>
        <p:nvPicPr>
          <p:cNvPr id="8201" name="Picture 10" descr="ic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6744" y="4421535"/>
            <a:ext cx="148272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Rectangle 12"/>
          <p:cNvSpPr>
            <a:spLocks noChangeArrowheads="1"/>
          </p:cNvSpPr>
          <p:nvPr/>
        </p:nvSpPr>
        <p:spPr bwMode="auto">
          <a:xfrm>
            <a:off x="3210744" y="5107335"/>
            <a:ext cx="1828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fr-FR" altLang="fr-FR" sz="1400" i="1" dirty="0"/>
              <a:t>Représentation conique directe tangente (Lambert)</a:t>
            </a:r>
          </a:p>
        </p:txBody>
      </p:sp>
      <p:pic>
        <p:nvPicPr>
          <p:cNvPr id="2" name="Image 1">
            <a:extLst>
              <a:ext uri="{FF2B5EF4-FFF2-40B4-BE49-F238E27FC236}">
                <a16:creationId xmlns:a16="http://schemas.microsoft.com/office/drawing/2014/main" id="{67600C4C-F676-060C-C5BF-1F79EC0FBC7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sp>
        <p:nvSpPr>
          <p:cNvPr id="3" name="Text Box 7">
            <a:extLst>
              <a:ext uri="{FF2B5EF4-FFF2-40B4-BE49-F238E27FC236}">
                <a16:creationId xmlns:a16="http://schemas.microsoft.com/office/drawing/2014/main" id="{4E5B0B42-458E-5E46-D8C2-14FD24B068F6}"/>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les projections</a:t>
            </a:r>
            <a:endParaRPr lang="fr-FR" altLang="fr-FR" sz="800" dirty="0">
              <a:solidFill>
                <a:srgbClr val="331910"/>
              </a:solidFill>
              <a:latin typeface="Arial Black" panose="020B0A040201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4" descr="Lamber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990600"/>
            <a:ext cx="34956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6"/>
          <p:cNvSpPr>
            <a:spLocks noChangeArrowheads="1"/>
          </p:cNvSpPr>
          <p:nvPr/>
        </p:nvSpPr>
        <p:spPr bwMode="auto">
          <a:xfrm>
            <a:off x="457200" y="1066800"/>
            <a:ext cx="34258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1400" u="sng">
                <a:latin typeface="Comic Sans MS" pitchFamily="66" charset="0"/>
              </a:rPr>
              <a:t>Système géodésique NTF</a:t>
            </a:r>
            <a:r>
              <a:rPr lang="fr-FR" altLang="fr-FR" sz="1400">
                <a:latin typeface="Comic Sans MS" pitchFamily="66" charset="0"/>
              </a:rPr>
              <a:t>: </a:t>
            </a:r>
          </a:p>
          <a:p>
            <a:pPr eaLnBrk="1" hangingPunct="1">
              <a:spcBef>
                <a:spcPct val="50000"/>
              </a:spcBef>
              <a:buFont typeface="Wingdings" pitchFamily="2" charset="2"/>
              <a:buChar char="ü"/>
            </a:pPr>
            <a:r>
              <a:rPr lang="fr-FR" altLang="fr-FR" sz="1400">
                <a:latin typeface="Comic Sans MS" pitchFamily="66" charset="0"/>
              </a:rPr>
              <a:t>Projection conique conforme Lambert</a:t>
            </a:r>
          </a:p>
          <a:p>
            <a:pPr eaLnBrk="1" hangingPunct="1">
              <a:spcBef>
                <a:spcPct val="50000"/>
              </a:spcBef>
              <a:buFont typeface="Wingdings" pitchFamily="2" charset="2"/>
              <a:buChar char="ü"/>
            </a:pPr>
            <a:r>
              <a:rPr lang="fr-FR" altLang="fr-FR" sz="1400">
                <a:latin typeface="Comic Sans MS" pitchFamily="66" charset="0"/>
              </a:rPr>
              <a:t>Ellipsoïde Clarke 1880 IGN</a:t>
            </a:r>
          </a:p>
        </p:txBody>
      </p:sp>
      <p:sp>
        <p:nvSpPr>
          <p:cNvPr id="9221" name="Rectangle 7"/>
          <p:cNvSpPr>
            <a:spLocks noChangeArrowheads="1"/>
          </p:cNvSpPr>
          <p:nvPr/>
        </p:nvSpPr>
        <p:spPr bwMode="auto">
          <a:xfrm>
            <a:off x="457200" y="2286000"/>
            <a:ext cx="4572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spcBef>
                <a:spcPct val="50000"/>
              </a:spcBef>
            </a:pPr>
            <a:r>
              <a:rPr lang="fr-FR" altLang="fr-FR" sz="1400">
                <a:latin typeface="Comic Sans MS" pitchFamily="66" charset="0"/>
              </a:rPr>
              <a:t>La projection réglementaire en France est une conique conforme de Lambert. Dans le but de minimiser les déformations, la France a été découpée en 4 zones Lambert I, II, III, IV (Corse). Une projection appelée "Lambert II étendu" couvre la France entière pour des besoins d'amplitude nationale.</a:t>
            </a:r>
          </a:p>
        </p:txBody>
      </p:sp>
      <p:pic>
        <p:nvPicPr>
          <p:cNvPr id="2" name="Image 1">
            <a:extLst>
              <a:ext uri="{FF2B5EF4-FFF2-40B4-BE49-F238E27FC236}">
                <a16:creationId xmlns:a16="http://schemas.microsoft.com/office/drawing/2014/main" id="{4CB5249A-68B0-901D-0849-F1FE3C469A2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sp>
        <p:nvSpPr>
          <p:cNvPr id="3" name="Text Box 7">
            <a:extLst>
              <a:ext uri="{FF2B5EF4-FFF2-40B4-BE49-F238E27FC236}">
                <a16:creationId xmlns:a16="http://schemas.microsoft.com/office/drawing/2014/main" id="{C9FBB218-A501-3B21-C942-CE6B8F1F7BD0}"/>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le système LAMBERT</a:t>
            </a:r>
            <a:endParaRPr lang="fr-FR" altLang="fr-FR" sz="800" dirty="0">
              <a:solidFill>
                <a:srgbClr val="331910"/>
              </a:solidFill>
              <a:latin typeface="Arial Black" panose="020B0A04020102020204" pitchFamily="34" charset="0"/>
            </a:endParaRPr>
          </a:p>
        </p:txBody>
      </p:sp>
      <p:sp>
        <p:nvSpPr>
          <p:cNvPr id="4" name="Rectangle 3">
            <a:extLst>
              <a:ext uri="{FF2B5EF4-FFF2-40B4-BE49-F238E27FC236}">
                <a16:creationId xmlns:a16="http://schemas.microsoft.com/office/drawing/2014/main" id="{B33D196E-D966-4A30-FBF8-81B3A0D87068}"/>
              </a:ext>
            </a:extLst>
          </p:cNvPr>
          <p:cNvSpPr/>
          <p:nvPr/>
        </p:nvSpPr>
        <p:spPr>
          <a:xfrm>
            <a:off x="251520" y="451112"/>
            <a:ext cx="2376264" cy="369332"/>
          </a:xfrm>
          <a:prstGeom prst="rect">
            <a:avLst/>
          </a:prstGeom>
          <a:ln w="12700">
            <a:solidFill>
              <a:schemeClr val="tx1"/>
            </a:solidFill>
          </a:ln>
        </p:spPr>
        <p:txBody>
          <a:bodyPr wrap="square">
            <a:spAutoFit/>
          </a:bodyPr>
          <a:lstStyle/>
          <a:p>
            <a:r>
              <a:rPr lang="fr-FR" b="1" dirty="0"/>
              <a:t>Le système LAMBERT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utm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990600"/>
            <a:ext cx="5056188"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5"/>
          <p:cNvSpPr>
            <a:spLocks noChangeArrowheads="1"/>
          </p:cNvSpPr>
          <p:nvPr/>
        </p:nvSpPr>
        <p:spPr bwMode="auto">
          <a:xfrm>
            <a:off x="381000" y="4343400"/>
            <a:ext cx="58674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spcBef>
                <a:spcPct val="50000"/>
              </a:spcBef>
            </a:pPr>
            <a:r>
              <a:rPr lang="fr-FR" altLang="fr-FR" sz="1400" dirty="0">
                <a:latin typeface="Comic Sans MS" pitchFamily="66" charset="0"/>
              </a:rPr>
              <a:t>La projection cylindrique UTM (</a:t>
            </a:r>
            <a:r>
              <a:rPr lang="fr-FR" altLang="fr-FR" sz="1400" i="1" dirty="0">
                <a:latin typeface="Comic Sans MS" pitchFamily="66" charset="0"/>
              </a:rPr>
              <a:t>Universal Transverse Mercator</a:t>
            </a:r>
            <a:r>
              <a:rPr lang="fr-FR" altLang="fr-FR" sz="1400" dirty="0">
                <a:latin typeface="Comic Sans MS" pitchFamily="66" charset="0"/>
              </a:rPr>
              <a:t>) couvre le monde entier et est constituée de 60 fuseaux de 6 degrés d'amplitude en longitude.</a:t>
            </a:r>
          </a:p>
          <a:p>
            <a:pPr algn="just" eaLnBrk="1" hangingPunct="1">
              <a:spcBef>
                <a:spcPct val="50000"/>
              </a:spcBef>
            </a:pPr>
            <a:r>
              <a:rPr lang="fr-FR" altLang="fr-FR" sz="1400" dirty="0">
                <a:latin typeface="Comic Sans MS" pitchFamily="66" charset="0"/>
              </a:rPr>
              <a:t>La France est sur 3 fuseaux :</a:t>
            </a:r>
          </a:p>
          <a:p>
            <a:pPr algn="just" eaLnBrk="1" hangingPunct="1">
              <a:spcBef>
                <a:spcPct val="50000"/>
              </a:spcBef>
            </a:pPr>
            <a:r>
              <a:rPr lang="fr-FR" altLang="fr-FR" sz="1400" dirty="0">
                <a:latin typeface="Comic Sans MS" pitchFamily="66" charset="0"/>
              </a:rPr>
              <a:t>UTM Nord fuseau 30 : entre 6 degrés ouest et 0 degré Greenwich </a:t>
            </a:r>
          </a:p>
          <a:p>
            <a:pPr algn="just" eaLnBrk="1" hangingPunct="1">
              <a:spcBef>
                <a:spcPct val="50000"/>
              </a:spcBef>
            </a:pPr>
            <a:r>
              <a:rPr lang="fr-FR" altLang="fr-FR" sz="1400" dirty="0">
                <a:latin typeface="Comic Sans MS" pitchFamily="66" charset="0"/>
              </a:rPr>
              <a:t>UTM Nord fuseau 31 : entre 0 degré et 6 degrés est Greenwich </a:t>
            </a:r>
          </a:p>
          <a:p>
            <a:pPr algn="just" eaLnBrk="1" hangingPunct="1">
              <a:spcBef>
                <a:spcPct val="50000"/>
              </a:spcBef>
            </a:pPr>
            <a:r>
              <a:rPr lang="fr-FR" altLang="fr-FR" sz="1400" dirty="0">
                <a:latin typeface="Comic Sans MS" pitchFamily="66" charset="0"/>
              </a:rPr>
              <a:t>UTM Nord fuseau 32 : entre 6 degrés est et 12 degrés est Greenwich </a:t>
            </a:r>
          </a:p>
        </p:txBody>
      </p:sp>
      <p:sp>
        <p:nvSpPr>
          <p:cNvPr id="10245" name="Rectangle 6"/>
          <p:cNvSpPr>
            <a:spLocks noChangeArrowheads="1"/>
          </p:cNvSpPr>
          <p:nvPr/>
        </p:nvSpPr>
        <p:spPr bwMode="auto">
          <a:xfrm>
            <a:off x="242232" y="990600"/>
            <a:ext cx="359568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1400" u="sng" dirty="0">
                <a:latin typeface="Comic Sans MS" pitchFamily="66" charset="0"/>
              </a:rPr>
              <a:t>Système géodésique ED50</a:t>
            </a:r>
            <a:r>
              <a:rPr lang="fr-FR" altLang="fr-FR" sz="1400" dirty="0">
                <a:latin typeface="Comic Sans MS" pitchFamily="66" charset="0"/>
              </a:rPr>
              <a:t>: </a:t>
            </a:r>
          </a:p>
          <a:p>
            <a:pPr eaLnBrk="1" hangingPunct="1">
              <a:spcBef>
                <a:spcPct val="50000"/>
              </a:spcBef>
              <a:buFont typeface="Wingdings" pitchFamily="2" charset="2"/>
              <a:buChar char="ü"/>
            </a:pPr>
            <a:r>
              <a:rPr lang="fr-FR" altLang="fr-FR" sz="1400" dirty="0">
                <a:latin typeface="Comic Sans MS" pitchFamily="66" charset="0"/>
              </a:rPr>
              <a:t>Projection UTM </a:t>
            </a:r>
          </a:p>
          <a:p>
            <a:pPr eaLnBrk="1" hangingPunct="1">
              <a:spcBef>
                <a:spcPct val="50000"/>
              </a:spcBef>
              <a:buFont typeface="Wingdings" pitchFamily="2" charset="2"/>
              <a:buChar char="ü"/>
            </a:pPr>
            <a:r>
              <a:rPr lang="fr-FR" altLang="fr-FR" sz="1400" dirty="0">
                <a:latin typeface="Comic Sans MS" pitchFamily="66" charset="0"/>
              </a:rPr>
              <a:t>Ellipsoïde International (</a:t>
            </a:r>
            <a:r>
              <a:rPr lang="fr-FR" altLang="fr-FR" sz="1400" dirty="0" err="1">
                <a:latin typeface="Comic Sans MS" pitchFamily="66" charset="0"/>
              </a:rPr>
              <a:t>Hayford</a:t>
            </a:r>
            <a:r>
              <a:rPr lang="fr-FR" altLang="fr-FR" sz="1400" dirty="0">
                <a:latin typeface="Comic Sans MS" pitchFamily="66" charset="0"/>
              </a:rPr>
              <a:t> 1909)</a:t>
            </a:r>
          </a:p>
        </p:txBody>
      </p:sp>
      <p:pic>
        <p:nvPicPr>
          <p:cNvPr id="2" name="Image 1">
            <a:extLst>
              <a:ext uri="{FF2B5EF4-FFF2-40B4-BE49-F238E27FC236}">
                <a16:creationId xmlns:a16="http://schemas.microsoft.com/office/drawing/2014/main" id="{52C1027C-DBB2-D93F-0592-A6D8AA8A017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sp>
        <p:nvSpPr>
          <p:cNvPr id="3" name="Text Box 7">
            <a:extLst>
              <a:ext uri="{FF2B5EF4-FFF2-40B4-BE49-F238E27FC236}">
                <a16:creationId xmlns:a16="http://schemas.microsoft.com/office/drawing/2014/main" id="{CDD832A1-B54D-4810-1F4D-742AC8B88D49}"/>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le système UTM</a:t>
            </a:r>
            <a:endParaRPr lang="fr-FR" altLang="fr-FR" sz="800" dirty="0">
              <a:solidFill>
                <a:srgbClr val="331910"/>
              </a:solidFill>
              <a:latin typeface="Arial Black" panose="020B0A04020102020204" pitchFamily="34" charset="0"/>
            </a:endParaRPr>
          </a:p>
        </p:txBody>
      </p:sp>
      <p:sp>
        <p:nvSpPr>
          <p:cNvPr id="4" name="Rectangle 3">
            <a:extLst>
              <a:ext uri="{FF2B5EF4-FFF2-40B4-BE49-F238E27FC236}">
                <a16:creationId xmlns:a16="http://schemas.microsoft.com/office/drawing/2014/main" id="{4FEC4088-FCFE-F8B8-9E91-CF85935513F7}"/>
              </a:ext>
            </a:extLst>
          </p:cNvPr>
          <p:cNvSpPr/>
          <p:nvPr/>
        </p:nvSpPr>
        <p:spPr>
          <a:xfrm>
            <a:off x="251520" y="451112"/>
            <a:ext cx="2376264" cy="369332"/>
          </a:xfrm>
          <a:prstGeom prst="rect">
            <a:avLst/>
          </a:prstGeom>
          <a:ln w="12700">
            <a:solidFill>
              <a:schemeClr val="tx1"/>
            </a:solidFill>
          </a:ln>
        </p:spPr>
        <p:txBody>
          <a:bodyPr wrap="square">
            <a:spAutoFit/>
          </a:bodyPr>
          <a:lstStyle/>
          <a:p>
            <a:r>
              <a:rPr lang="fr-FR" b="1" dirty="0"/>
              <a:t>Le système UTM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seb\Desktop\Screenpresso\2013-10-11_17h03_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8230426" cy="44644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315" y="6317435"/>
            <a:ext cx="5808829" cy="507831"/>
          </a:xfrm>
          <a:prstGeom prst="rect">
            <a:avLst/>
          </a:prstGeom>
        </p:spPr>
        <p:txBody>
          <a:bodyPr wrap="square">
            <a:spAutoFit/>
          </a:bodyPr>
          <a:lstStyle/>
          <a:p>
            <a:r>
              <a:rPr lang="fr-FR" sz="900" dirty="0"/>
              <a:t>Sources : </a:t>
            </a:r>
          </a:p>
          <a:p>
            <a:r>
              <a:rPr lang="fr-FR" sz="900" dirty="0"/>
              <a:t>http://ressources.esrifrance.fr/genl_syst_coord.aspx</a:t>
            </a:r>
          </a:p>
          <a:p>
            <a:r>
              <a:rPr lang="fr-FR" sz="900" dirty="0"/>
              <a:t>http://geodesie.ign.fr/</a:t>
            </a:r>
          </a:p>
        </p:txBody>
      </p:sp>
      <p:sp>
        <p:nvSpPr>
          <p:cNvPr id="2" name="ZoneTexte 1"/>
          <p:cNvSpPr txBox="1"/>
          <p:nvPr/>
        </p:nvSpPr>
        <p:spPr>
          <a:xfrm>
            <a:off x="393404" y="5017159"/>
            <a:ext cx="2664296" cy="369332"/>
          </a:xfrm>
          <a:prstGeom prst="rect">
            <a:avLst/>
          </a:prstGeom>
          <a:noFill/>
        </p:spPr>
        <p:txBody>
          <a:bodyPr wrap="square" rtlCol="0">
            <a:spAutoFit/>
          </a:bodyPr>
          <a:lstStyle/>
          <a:p>
            <a:r>
              <a:rPr lang="fr-FR" dirty="0"/>
              <a:t>Les fuseaux UTM</a:t>
            </a:r>
          </a:p>
        </p:txBody>
      </p:sp>
      <p:pic>
        <p:nvPicPr>
          <p:cNvPr id="5" name="Image 4">
            <a:extLst>
              <a:ext uri="{FF2B5EF4-FFF2-40B4-BE49-F238E27FC236}">
                <a16:creationId xmlns:a16="http://schemas.microsoft.com/office/drawing/2014/main" id="{BF30F50F-2DA7-45D7-5D9C-AB0D9F1F7A1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sp>
        <p:nvSpPr>
          <p:cNvPr id="6" name="Text Box 7">
            <a:extLst>
              <a:ext uri="{FF2B5EF4-FFF2-40B4-BE49-F238E27FC236}">
                <a16:creationId xmlns:a16="http://schemas.microsoft.com/office/drawing/2014/main" id="{2607948F-72B8-5DCF-F085-775AE1596DE3}"/>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le système UTM</a:t>
            </a:r>
            <a:endParaRPr lang="fr-FR" alt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2414502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ChangeArrowheads="1"/>
          </p:cNvSpPr>
          <p:nvPr/>
        </p:nvSpPr>
        <p:spPr bwMode="auto">
          <a:xfrm>
            <a:off x="457200" y="1066800"/>
            <a:ext cx="303801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buFont typeface="Wingdings" pitchFamily="2" charset="2"/>
              <a:buChar char="ü"/>
            </a:pPr>
            <a:r>
              <a:rPr lang="fr-FR" altLang="fr-FR" sz="1400" dirty="0">
                <a:latin typeface="Comic Sans MS" pitchFamily="66" charset="0"/>
              </a:rPr>
              <a:t>Projection Mercator (si projeté)</a:t>
            </a:r>
          </a:p>
          <a:p>
            <a:pPr eaLnBrk="1" hangingPunct="1">
              <a:spcBef>
                <a:spcPct val="50000"/>
              </a:spcBef>
              <a:buFont typeface="Wingdings" pitchFamily="2" charset="2"/>
              <a:buChar char="ü"/>
            </a:pPr>
            <a:r>
              <a:rPr lang="fr-FR" altLang="fr-FR" sz="1400" dirty="0">
                <a:latin typeface="Comic Sans MS" pitchFamily="66" charset="0"/>
              </a:rPr>
              <a:t>Ellipsoïde IAG GRS 1980</a:t>
            </a:r>
          </a:p>
        </p:txBody>
      </p:sp>
      <p:sp>
        <p:nvSpPr>
          <p:cNvPr id="11268" name="Rectangle 4"/>
          <p:cNvSpPr>
            <a:spLocks noChangeArrowheads="1"/>
          </p:cNvSpPr>
          <p:nvPr/>
        </p:nvSpPr>
        <p:spPr bwMode="auto">
          <a:xfrm>
            <a:off x="533400" y="2286000"/>
            <a:ext cx="5867400"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spcBef>
                <a:spcPct val="50000"/>
              </a:spcBef>
            </a:pPr>
            <a:r>
              <a:rPr lang="fr-FR" altLang="fr-FR" sz="1400" dirty="0">
                <a:latin typeface="Comic Sans MS" pitchFamily="66" charset="0"/>
              </a:rPr>
              <a:t>La projection </a:t>
            </a:r>
            <a:r>
              <a:rPr lang="fr-FR" altLang="fr-FR" sz="1400" dirty="0">
                <a:solidFill>
                  <a:schemeClr val="accent2"/>
                </a:solidFill>
                <a:latin typeface="Comic Sans MS" pitchFamily="66" charset="0"/>
              </a:rPr>
              <a:t>Mercator</a:t>
            </a:r>
            <a:r>
              <a:rPr lang="fr-FR" altLang="fr-FR" sz="1400" dirty="0">
                <a:latin typeface="Comic Sans MS" pitchFamily="66" charset="0"/>
              </a:rPr>
              <a:t> associée au système géodésique </a:t>
            </a:r>
            <a:r>
              <a:rPr lang="fr-FR" altLang="fr-FR" sz="1400" dirty="0">
                <a:solidFill>
                  <a:schemeClr val="accent2"/>
                </a:solidFill>
                <a:latin typeface="Comic Sans MS" pitchFamily="66" charset="0"/>
              </a:rPr>
              <a:t>WGS84</a:t>
            </a:r>
            <a:r>
              <a:rPr lang="fr-FR" altLang="fr-FR" sz="1400" dirty="0">
                <a:latin typeface="Comic Sans MS" pitchFamily="66" charset="0"/>
              </a:rPr>
              <a:t> est couramment utilisée en océanographie (SHOM, IFREMER,…). De plus le système GPS donne les coordonnées dans ce système.</a:t>
            </a:r>
          </a:p>
          <a:p>
            <a:pPr algn="just" eaLnBrk="1" hangingPunct="1">
              <a:spcBef>
                <a:spcPct val="50000"/>
              </a:spcBef>
            </a:pPr>
            <a:r>
              <a:rPr lang="fr-FR" altLang="fr-FR" sz="1400" dirty="0">
                <a:latin typeface="Comic Sans MS" pitchFamily="66" charset="0"/>
              </a:rPr>
              <a:t>Contrairement au systèmes Lambert et UTM qui présentent un certain nombre de zones prédéfinies vous devez dans le système WGS84 précisez vous même les caractéristiques de la projection avec entre autre le </a:t>
            </a:r>
            <a:r>
              <a:rPr lang="fr-FR" altLang="fr-FR" sz="1400" dirty="0">
                <a:solidFill>
                  <a:schemeClr val="accent2"/>
                </a:solidFill>
                <a:latin typeface="Comic Sans MS" pitchFamily="66" charset="0"/>
              </a:rPr>
              <a:t>méridien central</a:t>
            </a:r>
            <a:r>
              <a:rPr lang="fr-FR" altLang="fr-FR" sz="1400" dirty="0">
                <a:latin typeface="Comic Sans MS" pitchFamily="66" charset="0"/>
              </a:rPr>
              <a:t> (0 si pas de précision) et la </a:t>
            </a:r>
            <a:r>
              <a:rPr lang="fr-FR" altLang="fr-FR" sz="1400" dirty="0">
                <a:solidFill>
                  <a:schemeClr val="accent2"/>
                </a:solidFill>
                <a:latin typeface="Comic Sans MS" pitchFamily="66" charset="0"/>
              </a:rPr>
              <a:t>latitude d'échelle conservée</a:t>
            </a:r>
            <a:r>
              <a:rPr lang="fr-FR" altLang="fr-FR" sz="1400" dirty="0">
                <a:latin typeface="Comic Sans MS" pitchFamily="66" charset="0"/>
              </a:rPr>
              <a:t>. La projection Mercator ne conservant pas les distances, l'échelle de la carte n'est valable que le long de la latitude d'échelle conservée.</a:t>
            </a:r>
          </a:p>
        </p:txBody>
      </p:sp>
      <p:pic>
        <p:nvPicPr>
          <p:cNvPr id="2" name="Image 1">
            <a:extLst>
              <a:ext uri="{FF2B5EF4-FFF2-40B4-BE49-F238E27FC236}">
                <a16:creationId xmlns:a16="http://schemas.microsoft.com/office/drawing/2014/main" id="{668935F7-75C0-0B3F-0FFB-28C1CBDF12A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sp>
        <p:nvSpPr>
          <p:cNvPr id="3" name="Text Box 7">
            <a:extLst>
              <a:ext uri="{FF2B5EF4-FFF2-40B4-BE49-F238E27FC236}">
                <a16:creationId xmlns:a16="http://schemas.microsoft.com/office/drawing/2014/main" id="{C17B849B-345D-2DFB-7AEF-C714D053D192}"/>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le système WGS84</a:t>
            </a:r>
            <a:endParaRPr lang="fr-FR" altLang="fr-FR" sz="800" dirty="0">
              <a:solidFill>
                <a:srgbClr val="331910"/>
              </a:solidFill>
              <a:latin typeface="Arial Black" panose="020B0A04020102020204" pitchFamily="34" charset="0"/>
            </a:endParaRPr>
          </a:p>
        </p:txBody>
      </p:sp>
      <p:sp>
        <p:nvSpPr>
          <p:cNvPr id="4" name="Rectangle 3">
            <a:extLst>
              <a:ext uri="{FF2B5EF4-FFF2-40B4-BE49-F238E27FC236}">
                <a16:creationId xmlns:a16="http://schemas.microsoft.com/office/drawing/2014/main" id="{ABD4C401-B4E3-47BF-9582-B222054FDF1B}"/>
              </a:ext>
            </a:extLst>
          </p:cNvPr>
          <p:cNvSpPr/>
          <p:nvPr/>
        </p:nvSpPr>
        <p:spPr>
          <a:xfrm>
            <a:off x="251520" y="451112"/>
            <a:ext cx="2376264" cy="369332"/>
          </a:xfrm>
          <a:prstGeom prst="rect">
            <a:avLst/>
          </a:prstGeom>
          <a:ln w="12700">
            <a:solidFill>
              <a:schemeClr val="tx1"/>
            </a:solidFill>
          </a:ln>
        </p:spPr>
        <p:txBody>
          <a:bodyPr wrap="square">
            <a:spAutoFit/>
          </a:bodyPr>
          <a:lstStyle/>
          <a:p>
            <a:r>
              <a:rPr lang="fr-FR" b="1" dirty="0"/>
              <a:t>Le système WGS84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h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71040"/>
            <a:ext cx="5838379" cy="593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a:extLst>
              <a:ext uri="{FF2B5EF4-FFF2-40B4-BE49-F238E27FC236}">
                <a16:creationId xmlns:a16="http://schemas.microsoft.com/office/drawing/2014/main" id="{FE53EF39-8B03-53DC-59E4-00E089E8141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sp>
        <p:nvSpPr>
          <p:cNvPr id="3" name="Text Box 7">
            <a:extLst>
              <a:ext uri="{FF2B5EF4-FFF2-40B4-BE49-F238E27FC236}">
                <a16:creationId xmlns:a16="http://schemas.microsoft.com/office/drawing/2014/main" id="{FD2F91B1-FC57-2D21-385B-1E89757BFF13}"/>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les cartes du SHOM</a:t>
            </a:r>
            <a:endParaRPr lang="fr-FR" altLang="fr-FR" sz="800" dirty="0">
              <a:solidFill>
                <a:srgbClr val="331910"/>
              </a:solidFill>
              <a:latin typeface="Arial Black" panose="020B0A040201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45" y="404664"/>
            <a:ext cx="84582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a:extLst>
              <a:ext uri="{FF2B5EF4-FFF2-40B4-BE49-F238E27FC236}">
                <a16:creationId xmlns:a16="http://schemas.microsoft.com/office/drawing/2014/main" id="{95C80986-092C-D60C-6A4F-8B7D5435EFE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sp>
        <p:nvSpPr>
          <p:cNvPr id="3" name="Text Box 7">
            <a:extLst>
              <a:ext uri="{FF2B5EF4-FFF2-40B4-BE49-F238E27FC236}">
                <a16:creationId xmlns:a16="http://schemas.microsoft.com/office/drawing/2014/main" id="{F6C4AE9E-EA78-742D-1512-E9468979C6D1}"/>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les cartes IGN</a:t>
            </a:r>
            <a:endParaRPr lang="fr-FR" altLang="fr-FR" sz="800" dirty="0">
              <a:solidFill>
                <a:srgbClr val="331910"/>
              </a:solidFill>
              <a:latin typeface="Arial Black" panose="020B0A040201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Enseignement\Habilitation_2010_2014\C2i\Sujets\Sujet2012\SchemaEratosthe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48680"/>
            <a:ext cx="5117136" cy="388843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323528" y="4726069"/>
            <a:ext cx="4833331" cy="1200329"/>
          </a:xfrm>
          <a:prstGeom prst="rect">
            <a:avLst/>
          </a:prstGeom>
          <a:noFill/>
        </p:spPr>
        <p:txBody>
          <a:bodyPr wrap="square" rtlCol="0">
            <a:spAutoFit/>
          </a:bodyPr>
          <a:lstStyle/>
          <a:p>
            <a:r>
              <a:rPr lang="fr-FR" dirty="0"/>
              <a:t>Première mesure du globe :</a:t>
            </a:r>
          </a:p>
          <a:p>
            <a:r>
              <a:rPr lang="fr-FR" dirty="0"/>
              <a:t>Circonférence à l’équateur calculée de 39 375 km. Les mesures actuelles donnent  40 075 km.</a:t>
            </a:r>
          </a:p>
          <a:p>
            <a:r>
              <a:rPr lang="fr-FR" dirty="0"/>
              <a:t>Erreur de sa mesure 1.75 % !!!</a:t>
            </a:r>
          </a:p>
        </p:txBody>
      </p:sp>
      <p:pic>
        <p:nvPicPr>
          <p:cNvPr id="49156" name="Picture 4" descr="C:\Users\seb\Desktop\Screenpresso\2013-10-11_16h09_3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03716"/>
            <a:ext cx="2857500" cy="44767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024815" y="4861048"/>
            <a:ext cx="1416341" cy="230832"/>
          </a:xfrm>
          <a:prstGeom prst="rect">
            <a:avLst/>
          </a:prstGeom>
        </p:spPr>
        <p:txBody>
          <a:bodyPr wrap="square">
            <a:spAutoFit/>
          </a:bodyPr>
          <a:lstStyle/>
          <a:p>
            <a:r>
              <a:rPr lang="fr-FR" sz="900" dirty="0"/>
              <a:t>Source :  </a:t>
            </a:r>
            <a:r>
              <a:rPr lang="fr-FR" sz="900" dirty="0" err="1"/>
              <a:t>Wikipedia</a:t>
            </a:r>
            <a:endParaRPr lang="fr-FR" sz="900" dirty="0"/>
          </a:p>
        </p:txBody>
      </p:sp>
      <p:sp>
        <p:nvSpPr>
          <p:cNvPr id="4" name="Text Box 7">
            <a:extLst>
              <a:ext uri="{FF2B5EF4-FFF2-40B4-BE49-F238E27FC236}">
                <a16:creationId xmlns:a16="http://schemas.microsoft.com/office/drawing/2014/main" id="{448C2D84-FB15-E04A-294E-F1F64C74720F}"/>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un peu d’histoire</a:t>
            </a:r>
            <a:r>
              <a:rPr lang="fr-FR" altLang="fr-FR" sz="800" dirty="0">
                <a:solidFill>
                  <a:schemeClr val="bg1"/>
                </a:solidFill>
              </a:rPr>
              <a:t>	 </a:t>
            </a:r>
            <a:endParaRPr lang="fr-FR" altLang="fr-FR" sz="800" dirty="0">
              <a:solidFill>
                <a:srgbClr val="331910"/>
              </a:solidFill>
              <a:latin typeface="Arial Black" panose="020B0A04020102020204" pitchFamily="34" charset="0"/>
            </a:endParaRPr>
          </a:p>
        </p:txBody>
      </p:sp>
      <p:pic>
        <p:nvPicPr>
          <p:cNvPr id="5" name="Image 4">
            <a:extLst>
              <a:ext uri="{FF2B5EF4-FFF2-40B4-BE49-F238E27FC236}">
                <a16:creationId xmlns:a16="http://schemas.microsoft.com/office/drawing/2014/main" id="{94DC8987-0821-C3CB-5967-A5055ACD5A2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spTree>
    <p:extLst>
      <p:ext uri="{BB962C8B-B14F-4D97-AF65-F5344CB8AC3E}">
        <p14:creationId xmlns:p14="http://schemas.microsoft.com/office/powerpoint/2010/main" val="927484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9C360FE-2161-F212-68EC-C04CADB48D3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pic>
        <p:nvPicPr>
          <p:cNvPr id="4" name="Image 3">
            <a:extLst>
              <a:ext uri="{FF2B5EF4-FFF2-40B4-BE49-F238E27FC236}">
                <a16:creationId xmlns:a16="http://schemas.microsoft.com/office/drawing/2014/main" id="{71D32F0D-0B25-572B-49F5-27E6F9A47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836712"/>
            <a:ext cx="6905625" cy="4000500"/>
          </a:xfrm>
          <a:prstGeom prst="rect">
            <a:avLst/>
          </a:prstGeom>
        </p:spPr>
      </p:pic>
      <p:sp>
        <p:nvSpPr>
          <p:cNvPr id="5" name="Text Box 7">
            <a:extLst>
              <a:ext uri="{FF2B5EF4-FFF2-40B4-BE49-F238E27FC236}">
                <a16:creationId xmlns:a16="http://schemas.microsoft.com/office/drawing/2014/main" id="{E7B1A2E5-3BB2-24BD-7A44-101B41E0EFD3}"/>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La gestion de la géodésie sous ArcGIS pro</a:t>
            </a:r>
            <a:endParaRPr lang="fr-FR" alt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3535486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9C360FE-2161-F212-68EC-C04CADB48D3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pic>
        <p:nvPicPr>
          <p:cNvPr id="4" name="Image 3">
            <a:extLst>
              <a:ext uri="{FF2B5EF4-FFF2-40B4-BE49-F238E27FC236}">
                <a16:creationId xmlns:a16="http://schemas.microsoft.com/office/drawing/2014/main" id="{71D32F0D-0B25-572B-49F5-27E6F9A47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836712"/>
            <a:ext cx="6905625" cy="4000500"/>
          </a:xfrm>
          <a:prstGeom prst="rect">
            <a:avLst/>
          </a:prstGeom>
        </p:spPr>
      </p:pic>
      <p:sp>
        <p:nvSpPr>
          <p:cNvPr id="5" name="Text Box 7">
            <a:extLst>
              <a:ext uri="{FF2B5EF4-FFF2-40B4-BE49-F238E27FC236}">
                <a16:creationId xmlns:a16="http://schemas.microsoft.com/office/drawing/2014/main" id="{E7B1A2E5-3BB2-24BD-7A44-101B41E0EFD3}"/>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La gestion de la géodésie sous ArcGIS pro</a:t>
            </a:r>
            <a:endParaRPr lang="fr-FR" alt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2074371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9C360FE-2161-F212-68EC-C04CADB48D3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pic>
        <p:nvPicPr>
          <p:cNvPr id="4" name="Image 3">
            <a:extLst>
              <a:ext uri="{FF2B5EF4-FFF2-40B4-BE49-F238E27FC236}">
                <a16:creationId xmlns:a16="http://schemas.microsoft.com/office/drawing/2014/main" id="{71D32F0D-0B25-572B-49F5-27E6F9A47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476672"/>
            <a:ext cx="6905625" cy="4000500"/>
          </a:xfrm>
          <a:prstGeom prst="rect">
            <a:avLst/>
          </a:prstGeom>
        </p:spPr>
      </p:pic>
      <p:sp>
        <p:nvSpPr>
          <p:cNvPr id="5" name="Text Box 7">
            <a:extLst>
              <a:ext uri="{FF2B5EF4-FFF2-40B4-BE49-F238E27FC236}">
                <a16:creationId xmlns:a16="http://schemas.microsoft.com/office/drawing/2014/main" id="{E7B1A2E5-3BB2-24BD-7A44-101B41E0EFD3}"/>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La gestion de la géodésie sous ArcGIS pro</a:t>
            </a:r>
            <a:endParaRPr lang="fr-FR" altLang="fr-FR" sz="800" dirty="0">
              <a:solidFill>
                <a:srgbClr val="331910"/>
              </a:solidFill>
              <a:latin typeface="Arial Black" panose="020B0A04020102020204" pitchFamily="34" charset="0"/>
            </a:endParaRPr>
          </a:p>
        </p:txBody>
      </p:sp>
      <p:sp>
        <p:nvSpPr>
          <p:cNvPr id="3" name="ZoneTexte 2">
            <a:extLst>
              <a:ext uri="{FF2B5EF4-FFF2-40B4-BE49-F238E27FC236}">
                <a16:creationId xmlns:a16="http://schemas.microsoft.com/office/drawing/2014/main" id="{6E5A4540-E0AF-EAB5-56E9-3DB2F9CCC5CE}"/>
              </a:ext>
            </a:extLst>
          </p:cNvPr>
          <p:cNvSpPr txBox="1"/>
          <p:nvPr/>
        </p:nvSpPr>
        <p:spPr>
          <a:xfrm>
            <a:off x="179513" y="4611896"/>
            <a:ext cx="5807167" cy="338554"/>
          </a:xfrm>
          <a:prstGeom prst="rect">
            <a:avLst/>
          </a:prstGeom>
          <a:noFill/>
        </p:spPr>
        <p:txBody>
          <a:bodyPr wrap="none" rtlCol="0">
            <a:spAutoFit/>
          </a:bodyPr>
          <a:lstStyle/>
          <a:p>
            <a:r>
              <a:rPr lang="fr-FR" sz="1600" b="1" dirty="0">
                <a:solidFill>
                  <a:srgbClr val="FF0000"/>
                </a:solidFill>
              </a:rPr>
              <a:t>Système de coordonnées géographiques : unités le degré (WGS84)</a:t>
            </a:r>
          </a:p>
        </p:txBody>
      </p:sp>
      <p:sp>
        <p:nvSpPr>
          <p:cNvPr id="6" name="ZoneTexte 5">
            <a:extLst>
              <a:ext uri="{FF2B5EF4-FFF2-40B4-BE49-F238E27FC236}">
                <a16:creationId xmlns:a16="http://schemas.microsoft.com/office/drawing/2014/main" id="{AE6BE2D5-C73B-CA7E-0512-3ED0192014B9}"/>
              </a:ext>
            </a:extLst>
          </p:cNvPr>
          <p:cNvSpPr txBox="1"/>
          <p:nvPr/>
        </p:nvSpPr>
        <p:spPr>
          <a:xfrm>
            <a:off x="179512" y="5157192"/>
            <a:ext cx="8439170" cy="338554"/>
          </a:xfrm>
          <a:prstGeom prst="rect">
            <a:avLst/>
          </a:prstGeom>
          <a:noFill/>
        </p:spPr>
        <p:txBody>
          <a:bodyPr wrap="none" rtlCol="0">
            <a:spAutoFit/>
          </a:bodyPr>
          <a:lstStyle/>
          <a:p>
            <a:r>
              <a:rPr lang="fr-FR" sz="1600" b="1" dirty="0">
                <a:solidFill>
                  <a:srgbClr val="FF0000"/>
                </a:solidFill>
              </a:rPr>
              <a:t>Système de coordonnées projetées : unités le mètre (UTM, Lambert, RGF93, WGS84-Mercator, …)</a:t>
            </a:r>
          </a:p>
        </p:txBody>
      </p:sp>
    </p:spTree>
    <p:extLst>
      <p:ext uri="{BB962C8B-B14F-4D97-AF65-F5344CB8AC3E}">
        <p14:creationId xmlns:p14="http://schemas.microsoft.com/office/powerpoint/2010/main" val="2803727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Enseignement\Habilitation_2010_2014\C2i\Sujets\Sujet2012\SchemaEratosthe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24744"/>
            <a:ext cx="5117136" cy="388843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458748" y="5307335"/>
            <a:ext cx="4833331" cy="1200329"/>
          </a:xfrm>
          <a:prstGeom prst="rect">
            <a:avLst/>
          </a:prstGeom>
          <a:noFill/>
        </p:spPr>
        <p:txBody>
          <a:bodyPr wrap="square" rtlCol="0">
            <a:spAutoFit/>
          </a:bodyPr>
          <a:lstStyle/>
          <a:p>
            <a:r>
              <a:rPr lang="fr-FR" dirty="0"/>
              <a:t>Première mesure du globe :</a:t>
            </a:r>
          </a:p>
          <a:p>
            <a:r>
              <a:rPr lang="fr-FR" dirty="0"/>
              <a:t>Circonférence à l’équateur calculée de 39 375 km. Les mesures actuelles donnent  40 075 km.</a:t>
            </a:r>
          </a:p>
          <a:p>
            <a:r>
              <a:rPr lang="fr-FR" dirty="0"/>
              <a:t>Erreur de sa mesure 1.75 % !!!</a:t>
            </a:r>
          </a:p>
        </p:txBody>
      </p:sp>
      <p:pic>
        <p:nvPicPr>
          <p:cNvPr id="49156" name="Picture 4" descr="C:\Users\seb\Desktop\Screenpresso\2013-10-11_16h09_3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03716"/>
            <a:ext cx="2857500" cy="44767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024815" y="4861048"/>
            <a:ext cx="1416341" cy="230832"/>
          </a:xfrm>
          <a:prstGeom prst="rect">
            <a:avLst/>
          </a:prstGeom>
        </p:spPr>
        <p:txBody>
          <a:bodyPr wrap="square">
            <a:spAutoFit/>
          </a:bodyPr>
          <a:lstStyle/>
          <a:p>
            <a:r>
              <a:rPr lang="fr-FR" sz="900" dirty="0"/>
              <a:t>Source :  </a:t>
            </a:r>
            <a:r>
              <a:rPr lang="fr-FR" sz="900" dirty="0" err="1"/>
              <a:t>Wikipedia</a:t>
            </a:r>
            <a:endParaRPr lang="fr-FR" sz="900" dirty="0"/>
          </a:p>
        </p:txBody>
      </p:sp>
      <p:sp>
        <p:nvSpPr>
          <p:cNvPr id="4" name="Text Box 7">
            <a:extLst>
              <a:ext uri="{FF2B5EF4-FFF2-40B4-BE49-F238E27FC236}">
                <a16:creationId xmlns:a16="http://schemas.microsoft.com/office/drawing/2014/main" id="{448C2D84-FB15-E04A-294E-F1F64C74720F}"/>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un peu d’histoire</a:t>
            </a:r>
            <a:r>
              <a:rPr lang="fr-FR" altLang="fr-FR" sz="800" dirty="0">
                <a:solidFill>
                  <a:schemeClr val="bg1"/>
                </a:solidFill>
              </a:rPr>
              <a:t>	 </a:t>
            </a:r>
            <a:endParaRPr lang="fr-FR" altLang="fr-FR" sz="800" dirty="0">
              <a:solidFill>
                <a:srgbClr val="331910"/>
              </a:solidFill>
              <a:latin typeface="Arial Black" panose="020B0A04020102020204" pitchFamily="34" charset="0"/>
            </a:endParaRPr>
          </a:p>
        </p:txBody>
      </p:sp>
      <p:pic>
        <p:nvPicPr>
          <p:cNvPr id="5" name="Image 4">
            <a:extLst>
              <a:ext uri="{FF2B5EF4-FFF2-40B4-BE49-F238E27FC236}">
                <a16:creationId xmlns:a16="http://schemas.microsoft.com/office/drawing/2014/main" id="{94DC8987-0821-C3CB-5967-A5055ACD5A2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spTree>
    <p:extLst>
      <p:ext uri="{BB962C8B-B14F-4D97-AF65-F5344CB8AC3E}">
        <p14:creationId xmlns:p14="http://schemas.microsoft.com/office/powerpoint/2010/main" val="1928671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154D1D-B7BF-445A-B987-20124DD0F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4485" y="332656"/>
            <a:ext cx="2450008" cy="3847910"/>
          </a:xfrm>
          <a:prstGeom prst="rect">
            <a:avLst/>
          </a:prstGeom>
        </p:spPr>
      </p:pic>
      <p:sp>
        <p:nvSpPr>
          <p:cNvPr id="6" name="ZoneTexte 5">
            <a:extLst>
              <a:ext uri="{FF2B5EF4-FFF2-40B4-BE49-F238E27FC236}">
                <a16:creationId xmlns:a16="http://schemas.microsoft.com/office/drawing/2014/main" id="{F538AC40-60EE-4EAD-AEE1-002954383A61}"/>
              </a:ext>
            </a:extLst>
          </p:cNvPr>
          <p:cNvSpPr txBox="1"/>
          <p:nvPr/>
        </p:nvSpPr>
        <p:spPr>
          <a:xfrm>
            <a:off x="176789" y="4090966"/>
            <a:ext cx="6233630" cy="1200329"/>
          </a:xfrm>
          <a:prstGeom prst="rect">
            <a:avLst/>
          </a:prstGeom>
          <a:noFill/>
        </p:spPr>
        <p:txBody>
          <a:bodyPr wrap="none" rtlCol="0">
            <a:spAutoFit/>
          </a:bodyPr>
          <a:lstStyle/>
          <a:p>
            <a:r>
              <a:rPr lang="fr-FR" dirty="0"/>
              <a:t>La Lune se déplace dans le ciel de son diamètre toutes les heures</a:t>
            </a:r>
          </a:p>
          <a:p>
            <a:r>
              <a:rPr lang="fr-FR" dirty="0"/>
              <a:t>La plus longue éclipse de Lune est de 3 heures</a:t>
            </a:r>
          </a:p>
          <a:p>
            <a:r>
              <a:rPr lang="fr-FR" dirty="0"/>
              <a:t>La Lune est trois fois plus petite que la Terre.</a:t>
            </a:r>
          </a:p>
          <a:p>
            <a:endParaRPr lang="fr-FR" dirty="0"/>
          </a:p>
        </p:txBody>
      </p:sp>
      <p:pic>
        <p:nvPicPr>
          <p:cNvPr id="4" name="Image 3">
            <a:extLst>
              <a:ext uri="{FF2B5EF4-FFF2-40B4-BE49-F238E27FC236}">
                <a16:creationId xmlns:a16="http://schemas.microsoft.com/office/drawing/2014/main" id="{FC566E19-5C77-446B-B8C2-CE1265A8C5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250" y="503364"/>
            <a:ext cx="5940152" cy="3360612"/>
          </a:xfrm>
          <a:prstGeom prst="rect">
            <a:avLst/>
          </a:prstGeom>
        </p:spPr>
      </p:pic>
      <p:pic>
        <p:nvPicPr>
          <p:cNvPr id="9" name="Image 8">
            <a:extLst>
              <a:ext uri="{FF2B5EF4-FFF2-40B4-BE49-F238E27FC236}">
                <a16:creationId xmlns:a16="http://schemas.microsoft.com/office/drawing/2014/main" id="{5FA5116B-C0B0-4E95-9224-CC55855C11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7750" y="4691131"/>
            <a:ext cx="2433470" cy="1978229"/>
          </a:xfrm>
          <a:prstGeom prst="rect">
            <a:avLst/>
          </a:prstGeom>
        </p:spPr>
      </p:pic>
      <p:pic>
        <p:nvPicPr>
          <p:cNvPr id="2" name="Image 1">
            <a:extLst>
              <a:ext uri="{FF2B5EF4-FFF2-40B4-BE49-F238E27FC236}">
                <a16:creationId xmlns:a16="http://schemas.microsoft.com/office/drawing/2014/main" id="{DCC467CC-1A64-C12D-EACA-C0DB7304010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sp>
        <p:nvSpPr>
          <p:cNvPr id="5" name="Text Box 7">
            <a:extLst>
              <a:ext uri="{FF2B5EF4-FFF2-40B4-BE49-F238E27FC236}">
                <a16:creationId xmlns:a16="http://schemas.microsoft.com/office/drawing/2014/main" id="{4E55E831-7ABA-A64F-AD71-A895FB1DF095}"/>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un peu d’histoire</a:t>
            </a:r>
            <a:r>
              <a:rPr lang="fr-FR" altLang="fr-FR" sz="800" dirty="0">
                <a:solidFill>
                  <a:schemeClr val="bg1"/>
                </a:solidFill>
              </a:rPr>
              <a:t>	 </a:t>
            </a:r>
            <a:endParaRPr lang="fr-FR" altLang="fr-FR" sz="800" dirty="0">
              <a:solidFill>
                <a:srgbClr val="331910"/>
              </a:solidFill>
              <a:latin typeface="Arial Black" panose="020B0A04020102020204" pitchFamily="34" charset="0"/>
            </a:endParaRPr>
          </a:p>
        </p:txBody>
      </p:sp>
      <p:sp>
        <p:nvSpPr>
          <p:cNvPr id="7" name="Rectangle 6">
            <a:extLst>
              <a:ext uri="{FF2B5EF4-FFF2-40B4-BE49-F238E27FC236}">
                <a16:creationId xmlns:a16="http://schemas.microsoft.com/office/drawing/2014/main" id="{63075012-F84C-95E3-6DD4-BD702A3DAD4C}"/>
              </a:ext>
            </a:extLst>
          </p:cNvPr>
          <p:cNvSpPr/>
          <p:nvPr/>
        </p:nvSpPr>
        <p:spPr>
          <a:xfrm>
            <a:off x="7962362" y="4180566"/>
            <a:ext cx="1416341" cy="230832"/>
          </a:xfrm>
          <a:prstGeom prst="rect">
            <a:avLst/>
          </a:prstGeom>
        </p:spPr>
        <p:txBody>
          <a:bodyPr wrap="square">
            <a:spAutoFit/>
          </a:bodyPr>
          <a:lstStyle/>
          <a:p>
            <a:r>
              <a:rPr lang="fr-FR" sz="900" dirty="0"/>
              <a:t>Source :  </a:t>
            </a:r>
            <a:r>
              <a:rPr lang="fr-FR" sz="900" dirty="0" err="1"/>
              <a:t>Wikipedia</a:t>
            </a:r>
            <a:endParaRPr lang="fr-FR" sz="900" dirty="0"/>
          </a:p>
        </p:txBody>
      </p:sp>
    </p:spTree>
    <p:extLst>
      <p:ext uri="{BB962C8B-B14F-4D97-AF65-F5344CB8AC3E}">
        <p14:creationId xmlns:p14="http://schemas.microsoft.com/office/powerpoint/2010/main" val="3168473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1413CE0-4F1C-4A1E-A962-B107CC9BC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11" y="3980032"/>
            <a:ext cx="3100261" cy="2520280"/>
          </a:xfrm>
          <a:prstGeom prst="rect">
            <a:avLst/>
          </a:prstGeom>
        </p:spPr>
      </p:pic>
      <p:pic>
        <p:nvPicPr>
          <p:cNvPr id="5" name="Image 4">
            <a:extLst>
              <a:ext uri="{FF2B5EF4-FFF2-40B4-BE49-F238E27FC236}">
                <a16:creationId xmlns:a16="http://schemas.microsoft.com/office/drawing/2014/main" id="{913F9749-1BF1-442A-B9E1-0443374A1C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611" y="357688"/>
            <a:ext cx="6084168" cy="3406320"/>
          </a:xfrm>
          <a:prstGeom prst="rect">
            <a:avLst/>
          </a:prstGeom>
        </p:spPr>
      </p:pic>
      <p:pic>
        <p:nvPicPr>
          <p:cNvPr id="2" name="Image 1">
            <a:extLst>
              <a:ext uri="{FF2B5EF4-FFF2-40B4-BE49-F238E27FC236}">
                <a16:creationId xmlns:a16="http://schemas.microsoft.com/office/drawing/2014/main" id="{6039DE03-861E-195E-89A1-4BAFCD0D972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pic>
        <p:nvPicPr>
          <p:cNvPr id="4" name="Image 3">
            <a:extLst>
              <a:ext uri="{FF2B5EF4-FFF2-40B4-BE49-F238E27FC236}">
                <a16:creationId xmlns:a16="http://schemas.microsoft.com/office/drawing/2014/main" id="{C9D0BC0F-5687-C2A8-18B9-8DEF06789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4485" y="332656"/>
            <a:ext cx="2450008" cy="3847910"/>
          </a:xfrm>
          <a:prstGeom prst="rect">
            <a:avLst/>
          </a:prstGeom>
        </p:spPr>
      </p:pic>
      <p:sp>
        <p:nvSpPr>
          <p:cNvPr id="6" name="Text Box 7">
            <a:extLst>
              <a:ext uri="{FF2B5EF4-FFF2-40B4-BE49-F238E27FC236}">
                <a16:creationId xmlns:a16="http://schemas.microsoft.com/office/drawing/2014/main" id="{BA252795-664A-684A-0E35-BFA3FD172AC4}"/>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un peu d’histoire</a:t>
            </a:r>
            <a:r>
              <a:rPr lang="fr-FR" altLang="fr-FR" sz="800" dirty="0">
                <a:solidFill>
                  <a:schemeClr val="bg1"/>
                </a:solidFill>
              </a:rPr>
              <a:t>	 </a:t>
            </a:r>
            <a:endParaRPr lang="fr-FR" altLang="fr-FR" sz="800" dirty="0">
              <a:solidFill>
                <a:srgbClr val="331910"/>
              </a:solidFill>
              <a:latin typeface="Arial Black" panose="020B0A04020102020204" pitchFamily="34" charset="0"/>
            </a:endParaRPr>
          </a:p>
        </p:txBody>
      </p:sp>
      <p:sp>
        <p:nvSpPr>
          <p:cNvPr id="7" name="Rectangle 6">
            <a:extLst>
              <a:ext uri="{FF2B5EF4-FFF2-40B4-BE49-F238E27FC236}">
                <a16:creationId xmlns:a16="http://schemas.microsoft.com/office/drawing/2014/main" id="{E3A622A6-BED4-DE8F-BCED-3808326DC288}"/>
              </a:ext>
            </a:extLst>
          </p:cNvPr>
          <p:cNvSpPr/>
          <p:nvPr/>
        </p:nvSpPr>
        <p:spPr>
          <a:xfrm>
            <a:off x="7962362" y="4180566"/>
            <a:ext cx="1416341" cy="230832"/>
          </a:xfrm>
          <a:prstGeom prst="rect">
            <a:avLst/>
          </a:prstGeom>
        </p:spPr>
        <p:txBody>
          <a:bodyPr wrap="square">
            <a:spAutoFit/>
          </a:bodyPr>
          <a:lstStyle/>
          <a:p>
            <a:r>
              <a:rPr lang="fr-FR" sz="900" dirty="0"/>
              <a:t>Source :  </a:t>
            </a:r>
            <a:r>
              <a:rPr lang="fr-FR" sz="900" dirty="0" err="1"/>
              <a:t>Wikipedia</a:t>
            </a:r>
            <a:endParaRPr lang="fr-FR" sz="900" dirty="0"/>
          </a:p>
        </p:txBody>
      </p:sp>
    </p:spTree>
    <p:extLst>
      <p:ext uri="{BB962C8B-B14F-4D97-AF65-F5344CB8AC3E}">
        <p14:creationId xmlns:p14="http://schemas.microsoft.com/office/powerpoint/2010/main" val="3082266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21521A2-BB8A-44B9-BCDA-E1D1963C0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42" y="476672"/>
            <a:ext cx="3371850" cy="2695575"/>
          </a:xfrm>
          <a:prstGeom prst="rect">
            <a:avLst/>
          </a:prstGeom>
        </p:spPr>
      </p:pic>
      <p:pic>
        <p:nvPicPr>
          <p:cNvPr id="8" name="Image 7">
            <a:extLst>
              <a:ext uri="{FF2B5EF4-FFF2-40B4-BE49-F238E27FC236}">
                <a16:creationId xmlns:a16="http://schemas.microsoft.com/office/drawing/2014/main" id="{D4801638-3302-4BAE-8923-83344CF81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9503" y="476672"/>
            <a:ext cx="2676735" cy="3072427"/>
          </a:xfrm>
          <a:prstGeom prst="rect">
            <a:avLst/>
          </a:prstGeom>
        </p:spPr>
      </p:pic>
      <p:pic>
        <p:nvPicPr>
          <p:cNvPr id="11" name="Image 10">
            <a:extLst>
              <a:ext uri="{FF2B5EF4-FFF2-40B4-BE49-F238E27FC236}">
                <a16:creationId xmlns:a16="http://schemas.microsoft.com/office/drawing/2014/main" id="{A16D1ADF-5037-42CF-866A-C96089DED3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507" y="3744132"/>
            <a:ext cx="3518563" cy="2648381"/>
          </a:xfrm>
          <a:prstGeom prst="rect">
            <a:avLst/>
          </a:prstGeom>
        </p:spPr>
      </p:pic>
      <p:pic>
        <p:nvPicPr>
          <p:cNvPr id="2" name="Image 1">
            <a:extLst>
              <a:ext uri="{FF2B5EF4-FFF2-40B4-BE49-F238E27FC236}">
                <a16:creationId xmlns:a16="http://schemas.microsoft.com/office/drawing/2014/main" id="{384166B6-E98B-36A9-8510-392123906537}"/>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pic>
        <p:nvPicPr>
          <p:cNvPr id="4" name="Image 3">
            <a:extLst>
              <a:ext uri="{FF2B5EF4-FFF2-40B4-BE49-F238E27FC236}">
                <a16:creationId xmlns:a16="http://schemas.microsoft.com/office/drawing/2014/main" id="{B20C5FBB-61EC-BC73-E041-901CFAD591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4485" y="332656"/>
            <a:ext cx="2450008" cy="3847910"/>
          </a:xfrm>
          <a:prstGeom prst="rect">
            <a:avLst/>
          </a:prstGeom>
        </p:spPr>
      </p:pic>
      <p:sp>
        <p:nvSpPr>
          <p:cNvPr id="6" name="Text Box 7">
            <a:extLst>
              <a:ext uri="{FF2B5EF4-FFF2-40B4-BE49-F238E27FC236}">
                <a16:creationId xmlns:a16="http://schemas.microsoft.com/office/drawing/2014/main" id="{E3C5BE18-780D-7449-8556-9D9851DB5DED}"/>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un peu d’histoire</a:t>
            </a:r>
            <a:r>
              <a:rPr lang="fr-FR" altLang="fr-FR" sz="800" dirty="0">
                <a:solidFill>
                  <a:schemeClr val="bg1"/>
                </a:solidFill>
              </a:rPr>
              <a:t>	 </a:t>
            </a:r>
            <a:endParaRPr lang="fr-FR" altLang="fr-FR" sz="800" dirty="0">
              <a:solidFill>
                <a:srgbClr val="331910"/>
              </a:solidFill>
              <a:latin typeface="Arial Black" panose="020B0A04020102020204" pitchFamily="34" charset="0"/>
            </a:endParaRPr>
          </a:p>
        </p:txBody>
      </p:sp>
      <p:sp>
        <p:nvSpPr>
          <p:cNvPr id="7" name="Rectangle 6">
            <a:extLst>
              <a:ext uri="{FF2B5EF4-FFF2-40B4-BE49-F238E27FC236}">
                <a16:creationId xmlns:a16="http://schemas.microsoft.com/office/drawing/2014/main" id="{14381CAB-3D6C-447F-29C2-BD5B6DA7FF48}"/>
              </a:ext>
            </a:extLst>
          </p:cNvPr>
          <p:cNvSpPr/>
          <p:nvPr/>
        </p:nvSpPr>
        <p:spPr>
          <a:xfrm>
            <a:off x="7962362" y="4180566"/>
            <a:ext cx="1416341" cy="230832"/>
          </a:xfrm>
          <a:prstGeom prst="rect">
            <a:avLst/>
          </a:prstGeom>
        </p:spPr>
        <p:txBody>
          <a:bodyPr wrap="square">
            <a:spAutoFit/>
          </a:bodyPr>
          <a:lstStyle/>
          <a:p>
            <a:r>
              <a:rPr lang="fr-FR" sz="900" dirty="0"/>
              <a:t>Source :  </a:t>
            </a:r>
            <a:r>
              <a:rPr lang="fr-FR" sz="900" dirty="0" err="1"/>
              <a:t>Wikipedia</a:t>
            </a:r>
            <a:endParaRPr lang="fr-FR" sz="900" dirty="0"/>
          </a:p>
        </p:txBody>
      </p:sp>
    </p:spTree>
    <p:extLst>
      <p:ext uri="{BB962C8B-B14F-4D97-AF65-F5344CB8AC3E}">
        <p14:creationId xmlns:p14="http://schemas.microsoft.com/office/powerpoint/2010/main" val="3871261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21521A2-BB8A-44B9-BCDA-E1D1963C0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84" y="522657"/>
            <a:ext cx="3371850" cy="2695575"/>
          </a:xfrm>
          <a:prstGeom prst="rect">
            <a:avLst/>
          </a:prstGeom>
        </p:spPr>
      </p:pic>
      <p:pic>
        <p:nvPicPr>
          <p:cNvPr id="11" name="Image 10">
            <a:extLst>
              <a:ext uri="{FF2B5EF4-FFF2-40B4-BE49-F238E27FC236}">
                <a16:creationId xmlns:a16="http://schemas.microsoft.com/office/drawing/2014/main" id="{A16D1ADF-5037-42CF-866A-C96089DED3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784" y="3743525"/>
            <a:ext cx="3518563" cy="2648381"/>
          </a:xfrm>
          <a:prstGeom prst="rect">
            <a:avLst/>
          </a:prstGeom>
        </p:spPr>
      </p:pic>
      <p:pic>
        <p:nvPicPr>
          <p:cNvPr id="13" name="Image 12">
            <a:extLst>
              <a:ext uri="{FF2B5EF4-FFF2-40B4-BE49-F238E27FC236}">
                <a16:creationId xmlns:a16="http://schemas.microsoft.com/office/drawing/2014/main" id="{925AA71E-CF44-4E0C-9446-E5E8B8BA3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020" y="522657"/>
            <a:ext cx="2630838" cy="3000419"/>
          </a:xfrm>
          <a:prstGeom prst="rect">
            <a:avLst/>
          </a:prstGeom>
        </p:spPr>
      </p:pic>
      <p:pic>
        <p:nvPicPr>
          <p:cNvPr id="2" name="Image 1">
            <a:extLst>
              <a:ext uri="{FF2B5EF4-FFF2-40B4-BE49-F238E27FC236}">
                <a16:creationId xmlns:a16="http://schemas.microsoft.com/office/drawing/2014/main" id="{640C5662-2F0A-7329-0C02-644B8B5468D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pic>
        <p:nvPicPr>
          <p:cNvPr id="4" name="Image 3">
            <a:extLst>
              <a:ext uri="{FF2B5EF4-FFF2-40B4-BE49-F238E27FC236}">
                <a16:creationId xmlns:a16="http://schemas.microsoft.com/office/drawing/2014/main" id="{201C03D6-D34D-D4CF-D580-F016DC2322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4485" y="332656"/>
            <a:ext cx="2450008" cy="3847910"/>
          </a:xfrm>
          <a:prstGeom prst="rect">
            <a:avLst/>
          </a:prstGeom>
        </p:spPr>
      </p:pic>
      <p:sp>
        <p:nvSpPr>
          <p:cNvPr id="6" name="Text Box 7">
            <a:extLst>
              <a:ext uri="{FF2B5EF4-FFF2-40B4-BE49-F238E27FC236}">
                <a16:creationId xmlns:a16="http://schemas.microsoft.com/office/drawing/2014/main" id="{0D47E54A-BE9C-88D7-8071-A51ED7FCCD03}"/>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un peu d’histoire</a:t>
            </a:r>
            <a:r>
              <a:rPr lang="fr-FR" altLang="fr-FR" sz="800" dirty="0">
                <a:solidFill>
                  <a:schemeClr val="bg1"/>
                </a:solidFill>
              </a:rPr>
              <a:t>	 </a:t>
            </a:r>
            <a:endParaRPr lang="fr-FR" altLang="fr-FR" sz="800" dirty="0">
              <a:solidFill>
                <a:srgbClr val="331910"/>
              </a:solidFill>
              <a:latin typeface="Arial Black" panose="020B0A04020102020204" pitchFamily="34" charset="0"/>
            </a:endParaRPr>
          </a:p>
        </p:txBody>
      </p:sp>
      <p:sp>
        <p:nvSpPr>
          <p:cNvPr id="7" name="Rectangle 6">
            <a:extLst>
              <a:ext uri="{FF2B5EF4-FFF2-40B4-BE49-F238E27FC236}">
                <a16:creationId xmlns:a16="http://schemas.microsoft.com/office/drawing/2014/main" id="{3D0CB88E-2807-3798-6882-C36215864B07}"/>
              </a:ext>
            </a:extLst>
          </p:cNvPr>
          <p:cNvSpPr/>
          <p:nvPr/>
        </p:nvSpPr>
        <p:spPr>
          <a:xfrm>
            <a:off x="7962362" y="4180566"/>
            <a:ext cx="1416341" cy="230832"/>
          </a:xfrm>
          <a:prstGeom prst="rect">
            <a:avLst/>
          </a:prstGeom>
        </p:spPr>
        <p:txBody>
          <a:bodyPr wrap="square">
            <a:spAutoFit/>
          </a:bodyPr>
          <a:lstStyle/>
          <a:p>
            <a:r>
              <a:rPr lang="fr-FR" sz="900" dirty="0"/>
              <a:t>Source :  </a:t>
            </a:r>
            <a:r>
              <a:rPr lang="fr-FR" sz="900" dirty="0" err="1"/>
              <a:t>Wikipedia</a:t>
            </a:r>
            <a:endParaRPr lang="fr-FR" sz="900" dirty="0"/>
          </a:p>
        </p:txBody>
      </p:sp>
    </p:spTree>
    <p:extLst>
      <p:ext uri="{BB962C8B-B14F-4D97-AF65-F5344CB8AC3E}">
        <p14:creationId xmlns:p14="http://schemas.microsoft.com/office/powerpoint/2010/main" val="1562399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21521A2-BB8A-44B9-BCDA-E1D1963C0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651" y="539150"/>
            <a:ext cx="3371850" cy="2695575"/>
          </a:xfrm>
          <a:prstGeom prst="rect">
            <a:avLst/>
          </a:prstGeom>
        </p:spPr>
      </p:pic>
      <p:pic>
        <p:nvPicPr>
          <p:cNvPr id="11" name="Image 10">
            <a:extLst>
              <a:ext uri="{FF2B5EF4-FFF2-40B4-BE49-F238E27FC236}">
                <a16:creationId xmlns:a16="http://schemas.microsoft.com/office/drawing/2014/main" id="{A16D1ADF-5037-42CF-866A-C96089DED3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651" y="3429811"/>
            <a:ext cx="3518563" cy="2648381"/>
          </a:xfrm>
          <a:prstGeom prst="rect">
            <a:avLst/>
          </a:prstGeom>
        </p:spPr>
      </p:pic>
      <p:pic>
        <p:nvPicPr>
          <p:cNvPr id="15" name="Image 14">
            <a:extLst>
              <a:ext uri="{FF2B5EF4-FFF2-40B4-BE49-F238E27FC236}">
                <a16:creationId xmlns:a16="http://schemas.microsoft.com/office/drawing/2014/main" id="{F12C54A0-8B10-4DD0-95D2-BF174735A3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5603" y="539150"/>
            <a:ext cx="2583779" cy="2835220"/>
          </a:xfrm>
          <a:prstGeom prst="rect">
            <a:avLst/>
          </a:prstGeom>
        </p:spPr>
      </p:pic>
      <p:pic>
        <p:nvPicPr>
          <p:cNvPr id="2" name="Image 1">
            <a:extLst>
              <a:ext uri="{FF2B5EF4-FFF2-40B4-BE49-F238E27FC236}">
                <a16:creationId xmlns:a16="http://schemas.microsoft.com/office/drawing/2014/main" id="{F69FFEB3-D8F9-EAF6-AE53-2D55F79C2AD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pic>
        <p:nvPicPr>
          <p:cNvPr id="4" name="Image 3">
            <a:extLst>
              <a:ext uri="{FF2B5EF4-FFF2-40B4-BE49-F238E27FC236}">
                <a16:creationId xmlns:a16="http://schemas.microsoft.com/office/drawing/2014/main" id="{762A893F-EFD9-7E92-F3D2-F07EDBF495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4485" y="332656"/>
            <a:ext cx="2450008" cy="3847910"/>
          </a:xfrm>
          <a:prstGeom prst="rect">
            <a:avLst/>
          </a:prstGeom>
        </p:spPr>
      </p:pic>
      <p:sp>
        <p:nvSpPr>
          <p:cNvPr id="6" name="Text Box 7">
            <a:extLst>
              <a:ext uri="{FF2B5EF4-FFF2-40B4-BE49-F238E27FC236}">
                <a16:creationId xmlns:a16="http://schemas.microsoft.com/office/drawing/2014/main" id="{C0D408FE-362D-D67F-B863-06632F3C0E7D}"/>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un peu d’histoire</a:t>
            </a:r>
            <a:r>
              <a:rPr lang="fr-FR" altLang="fr-FR" sz="800" dirty="0">
                <a:solidFill>
                  <a:schemeClr val="bg1"/>
                </a:solidFill>
              </a:rPr>
              <a:t>	 </a:t>
            </a:r>
            <a:endParaRPr lang="fr-FR" altLang="fr-FR" sz="800" dirty="0">
              <a:solidFill>
                <a:srgbClr val="331910"/>
              </a:solidFill>
              <a:latin typeface="Arial Black" panose="020B0A04020102020204" pitchFamily="34" charset="0"/>
            </a:endParaRPr>
          </a:p>
        </p:txBody>
      </p:sp>
      <p:sp>
        <p:nvSpPr>
          <p:cNvPr id="7" name="Rectangle 6">
            <a:extLst>
              <a:ext uri="{FF2B5EF4-FFF2-40B4-BE49-F238E27FC236}">
                <a16:creationId xmlns:a16="http://schemas.microsoft.com/office/drawing/2014/main" id="{108B2A56-F78F-F662-7791-5FAC11E70C02}"/>
              </a:ext>
            </a:extLst>
          </p:cNvPr>
          <p:cNvSpPr/>
          <p:nvPr/>
        </p:nvSpPr>
        <p:spPr>
          <a:xfrm>
            <a:off x="7962362" y="4180566"/>
            <a:ext cx="1416341" cy="230832"/>
          </a:xfrm>
          <a:prstGeom prst="rect">
            <a:avLst/>
          </a:prstGeom>
        </p:spPr>
        <p:txBody>
          <a:bodyPr wrap="square">
            <a:spAutoFit/>
          </a:bodyPr>
          <a:lstStyle/>
          <a:p>
            <a:r>
              <a:rPr lang="fr-FR" sz="900" dirty="0"/>
              <a:t>Source :  </a:t>
            </a:r>
            <a:r>
              <a:rPr lang="fr-FR" sz="900" dirty="0" err="1"/>
              <a:t>Wikipedia</a:t>
            </a:r>
            <a:endParaRPr lang="fr-FR" sz="900" dirty="0"/>
          </a:p>
        </p:txBody>
      </p:sp>
    </p:spTree>
    <p:extLst>
      <p:ext uri="{BB962C8B-B14F-4D97-AF65-F5344CB8AC3E}">
        <p14:creationId xmlns:p14="http://schemas.microsoft.com/office/powerpoint/2010/main" val="1748382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21521A2-BB8A-44B9-BCDA-E1D1963C0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71" y="605048"/>
            <a:ext cx="3371850" cy="2695575"/>
          </a:xfrm>
          <a:prstGeom prst="rect">
            <a:avLst/>
          </a:prstGeom>
        </p:spPr>
      </p:pic>
      <p:pic>
        <p:nvPicPr>
          <p:cNvPr id="11" name="Image 10">
            <a:extLst>
              <a:ext uri="{FF2B5EF4-FFF2-40B4-BE49-F238E27FC236}">
                <a16:creationId xmlns:a16="http://schemas.microsoft.com/office/drawing/2014/main" id="{A16D1ADF-5037-42CF-866A-C96089DED3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79" y="3645024"/>
            <a:ext cx="3518563" cy="2648381"/>
          </a:xfrm>
          <a:prstGeom prst="rect">
            <a:avLst/>
          </a:prstGeom>
        </p:spPr>
      </p:pic>
      <p:pic>
        <p:nvPicPr>
          <p:cNvPr id="17" name="Image 16">
            <a:extLst>
              <a:ext uri="{FF2B5EF4-FFF2-40B4-BE49-F238E27FC236}">
                <a16:creationId xmlns:a16="http://schemas.microsoft.com/office/drawing/2014/main" id="{699FC08F-4886-413E-9924-E9C61ED08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7776" y="605048"/>
            <a:ext cx="2716709" cy="2568371"/>
          </a:xfrm>
          <a:prstGeom prst="rect">
            <a:avLst/>
          </a:prstGeom>
        </p:spPr>
      </p:pic>
      <p:pic>
        <p:nvPicPr>
          <p:cNvPr id="2" name="Image 1">
            <a:extLst>
              <a:ext uri="{FF2B5EF4-FFF2-40B4-BE49-F238E27FC236}">
                <a16:creationId xmlns:a16="http://schemas.microsoft.com/office/drawing/2014/main" id="{FA7E796A-2460-6AE5-6001-0FD15A527DE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pic>
        <p:nvPicPr>
          <p:cNvPr id="4" name="Image 3">
            <a:extLst>
              <a:ext uri="{FF2B5EF4-FFF2-40B4-BE49-F238E27FC236}">
                <a16:creationId xmlns:a16="http://schemas.microsoft.com/office/drawing/2014/main" id="{9EBD728E-72D3-879C-9C41-584EB4F795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4485" y="332656"/>
            <a:ext cx="2450008" cy="3847910"/>
          </a:xfrm>
          <a:prstGeom prst="rect">
            <a:avLst/>
          </a:prstGeom>
        </p:spPr>
      </p:pic>
      <p:sp>
        <p:nvSpPr>
          <p:cNvPr id="6" name="Text Box 7">
            <a:extLst>
              <a:ext uri="{FF2B5EF4-FFF2-40B4-BE49-F238E27FC236}">
                <a16:creationId xmlns:a16="http://schemas.microsoft.com/office/drawing/2014/main" id="{694973AE-B55A-9FAF-D5C0-BD1E3C0F7E96}"/>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un peu d’histoire</a:t>
            </a:r>
            <a:r>
              <a:rPr lang="fr-FR" altLang="fr-FR" sz="800" dirty="0">
                <a:solidFill>
                  <a:schemeClr val="bg1"/>
                </a:solidFill>
              </a:rPr>
              <a:t>	 </a:t>
            </a:r>
            <a:endParaRPr lang="fr-FR" altLang="fr-FR" sz="800" dirty="0">
              <a:solidFill>
                <a:srgbClr val="331910"/>
              </a:solidFill>
              <a:latin typeface="Arial Black" panose="020B0A04020102020204" pitchFamily="34" charset="0"/>
            </a:endParaRPr>
          </a:p>
        </p:txBody>
      </p:sp>
      <p:sp>
        <p:nvSpPr>
          <p:cNvPr id="7" name="Rectangle 6">
            <a:extLst>
              <a:ext uri="{FF2B5EF4-FFF2-40B4-BE49-F238E27FC236}">
                <a16:creationId xmlns:a16="http://schemas.microsoft.com/office/drawing/2014/main" id="{40F1AFFC-07EF-5D42-2D21-38AE8537ADAA}"/>
              </a:ext>
            </a:extLst>
          </p:cNvPr>
          <p:cNvSpPr/>
          <p:nvPr/>
        </p:nvSpPr>
        <p:spPr>
          <a:xfrm>
            <a:off x="7962362" y="4180566"/>
            <a:ext cx="1416341" cy="230832"/>
          </a:xfrm>
          <a:prstGeom prst="rect">
            <a:avLst/>
          </a:prstGeom>
        </p:spPr>
        <p:txBody>
          <a:bodyPr wrap="square">
            <a:spAutoFit/>
          </a:bodyPr>
          <a:lstStyle/>
          <a:p>
            <a:r>
              <a:rPr lang="fr-FR" sz="900" dirty="0"/>
              <a:t>Source :  </a:t>
            </a:r>
            <a:r>
              <a:rPr lang="fr-FR" sz="900" dirty="0" err="1"/>
              <a:t>Wikipedia</a:t>
            </a:r>
            <a:endParaRPr lang="fr-FR" sz="900" dirty="0"/>
          </a:p>
        </p:txBody>
      </p:sp>
    </p:spTree>
    <p:extLst>
      <p:ext uri="{BB962C8B-B14F-4D97-AF65-F5344CB8AC3E}">
        <p14:creationId xmlns:p14="http://schemas.microsoft.com/office/powerpoint/2010/main" val="1629743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501152"/>
            <a:ext cx="4572000" cy="646331"/>
          </a:xfrm>
          <a:prstGeom prst="rect">
            <a:avLst/>
          </a:prstGeom>
          <a:ln w="12700">
            <a:solidFill>
              <a:schemeClr val="tx1"/>
            </a:solidFill>
          </a:ln>
        </p:spPr>
        <p:txBody>
          <a:bodyPr>
            <a:spAutoFit/>
          </a:bodyPr>
          <a:lstStyle/>
          <a:p>
            <a:r>
              <a:rPr lang="fr-FR" b="1" dirty="0"/>
              <a:t>Les coordonnées cartésiennes géocentriques tridimensionnelles : X, Y, Z</a:t>
            </a:r>
          </a:p>
        </p:txBody>
      </p:sp>
      <p:pic>
        <p:nvPicPr>
          <p:cNvPr id="410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3031" y="1011560"/>
            <a:ext cx="3640635" cy="2777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73824" y="2858882"/>
            <a:ext cx="4572000" cy="369332"/>
          </a:xfrm>
          <a:prstGeom prst="rect">
            <a:avLst/>
          </a:prstGeom>
        </p:spPr>
        <p:txBody>
          <a:bodyPr>
            <a:spAutoFit/>
          </a:bodyPr>
          <a:lstStyle/>
          <a:p>
            <a:r>
              <a:rPr lang="fr-FR" dirty="0"/>
              <a:t>Avantages : X, Y, Z et la vitesse</a:t>
            </a:r>
          </a:p>
        </p:txBody>
      </p:sp>
      <p:sp>
        <p:nvSpPr>
          <p:cNvPr id="4" name="Rectangle 3"/>
          <p:cNvSpPr/>
          <p:nvPr/>
        </p:nvSpPr>
        <p:spPr>
          <a:xfrm>
            <a:off x="251520" y="1353635"/>
            <a:ext cx="4572000" cy="923330"/>
          </a:xfrm>
          <a:prstGeom prst="rect">
            <a:avLst/>
          </a:prstGeom>
        </p:spPr>
        <p:txBody>
          <a:bodyPr>
            <a:spAutoFit/>
          </a:bodyPr>
          <a:lstStyle/>
          <a:p>
            <a:r>
              <a:rPr lang="fr-FR" dirty="0"/>
              <a:t>Les coordonnées sont alors déclinées en X,Y et Z relatives aux 3 axes d'un repère ayant son origine au centre de masse de la Terre. </a:t>
            </a:r>
          </a:p>
        </p:txBody>
      </p:sp>
      <p:sp>
        <p:nvSpPr>
          <p:cNvPr id="9" name="Rectangle 8"/>
          <p:cNvSpPr/>
          <p:nvPr/>
        </p:nvSpPr>
        <p:spPr>
          <a:xfrm>
            <a:off x="473824" y="3262245"/>
            <a:ext cx="4572000" cy="646331"/>
          </a:xfrm>
          <a:prstGeom prst="rect">
            <a:avLst/>
          </a:prstGeom>
        </p:spPr>
        <p:txBody>
          <a:bodyPr>
            <a:spAutoFit/>
          </a:bodyPr>
          <a:lstStyle/>
          <a:p>
            <a:r>
              <a:rPr lang="fr-FR" dirty="0"/>
              <a:t>Inconvénient : inutilisable pour représenter un point à la surface de la Terre</a:t>
            </a:r>
          </a:p>
        </p:txBody>
      </p:sp>
      <p:sp>
        <p:nvSpPr>
          <p:cNvPr id="10" name="Rectangle 9"/>
          <p:cNvSpPr/>
          <p:nvPr/>
        </p:nvSpPr>
        <p:spPr>
          <a:xfrm>
            <a:off x="59315" y="6317435"/>
            <a:ext cx="5808829" cy="507831"/>
          </a:xfrm>
          <a:prstGeom prst="rect">
            <a:avLst/>
          </a:prstGeom>
        </p:spPr>
        <p:txBody>
          <a:bodyPr wrap="square">
            <a:spAutoFit/>
          </a:bodyPr>
          <a:lstStyle/>
          <a:p>
            <a:r>
              <a:rPr lang="fr-FR" sz="900" dirty="0"/>
              <a:t>Sources : </a:t>
            </a:r>
          </a:p>
          <a:p>
            <a:r>
              <a:rPr lang="fr-FR" sz="900" dirty="0"/>
              <a:t>http://ressources.esrifrance.fr/genl_syst_coord.aspx</a:t>
            </a:r>
          </a:p>
          <a:p>
            <a:r>
              <a:rPr lang="fr-FR" sz="900" dirty="0"/>
              <a:t>http://geodesie.ign.fr/</a:t>
            </a:r>
          </a:p>
        </p:txBody>
      </p:sp>
      <p:sp>
        <p:nvSpPr>
          <p:cNvPr id="13" name="Rectangle 12"/>
          <p:cNvSpPr/>
          <p:nvPr/>
        </p:nvSpPr>
        <p:spPr>
          <a:xfrm>
            <a:off x="3707904" y="4149080"/>
            <a:ext cx="5273491" cy="2031325"/>
          </a:xfrm>
          <a:prstGeom prst="rect">
            <a:avLst/>
          </a:prstGeom>
        </p:spPr>
        <p:txBody>
          <a:bodyPr wrap="square">
            <a:spAutoFit/>
          </a:bodyPr>
          <a:lstStyle/>
          <a:p>
            <a:r>
              <a:rPr lang="fr-FR" dirty="0"/>
              <a:t>L’origine O : proche du centre de gravité de la Terre</a:t>
            </a:r>
          </a:p>
          <a:p>
            <a:endParaRPr lang="fr-FR" dirty="0"/>
          </a:p>
          <a:p>
            <a:r>
              <a:rPr lang="fr-FR" dirty="0"/>
              <a:t>L’axe OZ : proche de l’axe de rotation de la Terre</a:t>
            </a:r>
          </a:p>
          <a:p>
            <a:endParaRPr lang="fr-FR" dirty="0"/>
          </a:p>
          <a:p>
            <a:r>
              <a:rPr lang="fr-FR" dirty="0"/>
              <a:t>OXZ : plan méridien origine</a:t>
            </a:r>
          </a:p>
          <a:p>
            <a:endParaRPr lang="fr-FR" dirty="0"/>
          </a:p>
          <a:p>
            <a:r>
              <a:rPr lang="fr-FR" dirty="0"/>
              <a:t>OXY : plan de l’équateur</a:t>
            </a:r>
          </a:p>
        </p:txBody>
      </p:sp>
      <p:pic>
        <p:nvPicPr>
          <p:cNvPr id="5" name="Image 4">
            <a:extLst>
              <a:ext uri="{FF2B5EF4-FFF2-40B4-BE49-F238E27FC236}">
                <a16:creationId xmlns:a16="http://schemas.microsoft.com/office/drawing/2014/main" id="{EB2FA438-1009-2CDB-35CF-89F951F5D00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sp>
        <p:nvSpPr>
          <p:cNvPr id="7" name="Text Box 7">
            <a:extLst>
              <a:ext uri="{FF2B5EF4-FFF2-40B4-BE49-F238E27FC236}">
                <a16:creationId xmlns:a16="http://schemas.microsoft.com/office/drawing/2014/main" id="{8ED64F1E-6D27-F02B-D5DD-42E320EBBF81}"/>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les systèmes de coordonnées</a:t>
            </a:r>
            <a:endParaRPr lang="fr-FR" altLang="fr-FR" sz="800" dirty="0">
              <a:solidFill>
                <a:srgbClr val="331910"/>
              </a:solidFill>
              <a:latin typeface="Arial Black" panose="020B0A040201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E755432-31B6-482A-9BD7-6964AEBF21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507" y="345529"/>
            <a:ext cx="5220072" cy="3087725"/>
          </a:xfrm>
          <a:prstGeom prst="rect">
            <a:avLst/>
          </a:prstGeom>
        </p:spPr>
      </p:pic>
      <p:pic>
        <p:nvPicPr>
          <p:cNvPr id="8" name="Image 7">
            <a:extLst>
              <a:ext uri="{FF2B5EF4-FFF2-40B4-BE49-F238E27FC236}">
                <a16:creationId xmlns:a16="http://schemas.microsoft.com/office/drawing/2014/main" id="{A2C8DEB1-8FFE-426E-8BAB-2B8F04247E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776" y="3576102"/>
            <a:ext cx="5220072" cy="3124613"/>
          </a:xfrm>
          <a:prstGeom prst="rect">
            <a:avLst/>
          </a:prstGeom>
        </p:spPr>
      </p:pic>
      <p:sp>
        <p:nvSpPr>
          <p:cNvPr id="9" name="ZoneTexte 8">
            <a:extLst>
              <a:ext uri="{FF2B5EF4-FFF2-40B4-BE49-F238E27FC236}">
                <a16:creationId xmlns:a16="http://schemas.microsoft.com/office/drawing/2014/main" id="{7723CCDA-D6FD-4FEE-8D79-09507A72D3A2}"/>
              </a:ext>
            </a:extLst>
          </p:cNvPr>
          <p:cNvSpPr txBox="1"/>
          <p:nvPr/>
        </p:nvSpPr>
        <p:spPr>
          <a:xfrm>
            <a:off x="2627784" y="4797152"/>
            <a:ext cx="526106" cy="369332"/>
          </a:xfrm>
          <a:prstGeom prst="rect">
            <a:avLst/>
          </a:prstGeom>
          <a:noFill/>
        </p:spPr>
        <p:txBody>
          <a:bodyPr wrap="none" rtlCol="0">
            <a:spAutoFit/>
          </a:bodyPr>
          <a:lstStyle/>
          <a:p>
            <a:r>
              <a:rPr lang="fr-FR" dirty="0">
                <a:solidFill>
                  <a:schemeClr val="bg1"/>
                </a:solidFill>
              </a:rPr>
              <a:t>14 j</a:t>
            </a:r>
          </a:p>
        </p:txBody>
      </p:sp>
      <p:sp>
        <p:nvSpPr>
          <p:cNvPr id="10" name="ZoneTexte 9">
            <a:extLst>
              <a:ext uri="{FF2B5EF4-FFF2-40B4-BE49-F238E27FC236}">
                <a16:creationId xmlns:a16="http://schemas.microsoft.com/office/drawing/2014/main" id="{6AB13D97-8BF5-4D0D-83F8-2BB8120B306C}"/>
              </a:ext>
            </a:extLst>
          </p:cNvPr>
          <p:cNvSpPr txBox="1"/>
          <p:nvPr/>
        </p:nvSpPr>
        <p:spPr>
          <a:xfrm>
            <a:off x="4788024" y="4764885"/>
            <a:ext cx="526106" cy="369332"/>
          </a:xfrm>
          <a:prstGeom prst="rect">
            <a:avLst/>
          </a:prstGeom>
          <a:noFill/>
        </p:spPr>
        <p:txBody>
          <a:bodyPr wrap="none" rtlCol="0">
            <a:spAutoFit/>
          </a:bodyPr>
          <a:lstStyle/>
          <a:p>
            <a:r>
              <a:rPr lang="fr-FR" dirty="0">
                <a:solidFill>
                  <a:schemeClr val="bg1"/>
                </a:solidFill>
              </a:rPr>
              <a:t>15 j</a:t>
            </a:r>
          </a:p>
        </p:txBody>
      </p:sp>
      <p:pic>
        <p:nvPicPr>
          <p:cNvPr id="2" name="Image 1">
            <a:extLst>
              <a:ext uri="{FF2B5EF4-FFF2-40B4-BE49-F238E27FC236}">
                <a16:creationId xmlns:a16="http://schemas.microsoft.com/office/drawing/2014/main" id="{C72CDC74-95EB-0F5D-8F1A-1C0B0AA789D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pic>
        <p:nvPicPr>
          <p:cNvPr id="5" name="Image 4">
            <a:extLst>
              <a:ext uri="{FF2B5EF4-FFF2-40B4-BE49-F238E27FC236}">
                <a16:creationId xmlns:a16="http://schemas.microsoft.com/office/drawing/2014/main" id="{E3130EBD-F161-84EC-C57F-1982FF9A9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4485" y="332656"/>
            <a:ext cx="2450008" cy="3847910"/>
          </a:xfrm>
          <a:prstGeom prst="rect">
            <a:avLst/>
          </a:prstGeom>
        </p:spPr>
      </p:pic>
      <p:sp>
        <p:nvSpPr>
          <p:cNvPr id="6" name="Text Box 7">
            <a:extLst>
              <a:ext uri="{FF2B5EF4-FFF2-40B4-BE49-F238E27FC236}">
                <a16:creationId xmlns:a16="http://schemas.microsoft.com/office/drawing/2014/main" id="{4A3FE94F-B8BC-2961-9048-ECE2BEED6473}"/>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un peu d’histoire</a:t>
            </a:r>
            <a:r>
              <a:rPr lang="fr-FR" altLang="fr-FR" sz="800" dirty="0">
                <a:solidFill>
                  <a:schemeClr val="bg1"/>
                </a:solidFill>
              </a:rPr>
              <a:t>	 </a:t>
            </a:r>
            <a:endParaRPr lang="fr-FR" altLang="fr-FR" sz="800" dirty="0">
              <a:solidFill>
                <a:srgbClr val="331910"/>
              </a:solidFill>
              <a:latin typeface="Arial Black" panose="020B0A04020102020204" pitchFamily="34" charset="0"/>
            </a:endParaRPr>
          </a:p>
        </p:txBody>
      </p:sp>
      <p:sp>
        <p:nvSpPr>
          <p:cNvPr id="7" name="Rectangle 6">
            <a:extLst>
              <a:ext uri="{FF2B5EF4-FFF2-40B4-BE49-F238E27FC236}">
                <a16:creationId xmlns:a16="http://schemas.microsoft.com/office/drawing/2014/main" id="{5BD47782-7A10-4A3B-178C-EF504C20B9A0}"/>
              </a:ext>
            </a:extLst>
          </p:cNvPr>
          <p:cNvSpPr/>
          <p:nvPr/>
        </p:nvSpPr>
        <p:spPr>
          <a:xfrm>
            <a:off x="7962362" y="4180566"/>
            <a:ext cx="1416341" cy="230832"/>
          </a:xfrm>
          <a:prstGeom prst="rect">
            <a:avLst/>
          </a:prstGeom>
        </p:spPr>
        <p:txBody>
          <a:bodyPr wrap="square">
            <a:spAutoFit/>
          </a:bodyPr>
          <a:lstStyle/>
          <a:p>
            <a:r>
              <a:rPr lang="fr-FR" sz="900" dirty="0"/>
              <a:t>Source :  </a:t>
            </a:r>
            <a:r>
              <a:rPr lang="fr-FR" sz="900" dirty="0" err="1"/>
              <a:t>Wikipedia</a:t>
            </a:r>
            <a:endParaRPr lang="fr-FR" sz="900" dirty="0"/>
          </a:p>
        </p:txBody>
      </p:sp>
    </p:spTree>
    <p:extLst>
      <p:ext uri="{BB962C8B-B14F-4D97-AF65-F5344CB8AC3E}">
        <p14:creationId xmlns:p14="http://schemas.microsoft.com/office/powerpoint/2010/main" val="1071085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7723CCDA-D6FD-4FEE-8D79-09507A72D3A2}"/>
              </a:ext>
            </a:extLst>
          </p:cNvPr>
          <p:cNvSpPr txBox="1"/>
          <p:nvPr/>
        </p:nvSpPr>
        <p:spPr>
          <a:xfrm>
            <a:off x="2627784" y="4797152"/>
            <a:ext cx="526106" cy="369332"/>
          </a:xfrm>
          <a:prstGeom prst="rect">
            <a:avLst/>
          </a:prstGeom>
          <a:noFill/>
        </p:spPr>
        <p:txBody>
          <a:bodyPr wrap="none" rtlCol="0">
            <a:spAutoFit/>
          </a:bodyPr>
          <a:lstStyle/>
          <a:p>
            <a:r>
              <a:rPr lang="fr-FR" dirty="0">
                <a:solidFill>
                  <a:schemeClr val="bg1"/>
                </a:solidFill>
              </a:rPr>
              <a:t>14 j</a:t>
            </a:r>
          </a:p>
        </p:txBody>
      </p:sp>
      <p:sp>
        <p:nvSpPr>
          <p:cNvPr id="10" name="ZoneTexte 9">
            <a:extLst>
              <a:ext uri="{FF2B5EF4-FFF2-40B4-BE49-F238E27FC236}">
                <a16:creationId xmlns:a16="http://schemas.microsoft.com/office/drawing/2014/main" id="{6AB13D97-8BF5-4D0D-83F8-2BB8120B306C}"/>
              </a:ext>
            </a:extLst>
          </p:cNvPr>
          <p:cNvSpPr txBox="1"/>
          <p:nvPr/>
        </p:nvSpPr>
        <p:spPr>
          <a:xfrm>
            <a:off x="4788024" y="4764885"/>
            <a:ext cx="526106" cy="369332"/>
          </a:xfrm>
          <a:prstGeom prst="rect">
            <a:avLst/>
          </a:prstGeom>
          <a:noFill/>
        </p:spPr>
        <p:txBody>
          <a:bodyPr wrap="none" rtlCol="0">
            <a:spAutoFit/>
          </a:bodyPr>
          <a:lstStyle/>
          <a:p>
            <a:r>
              <a:rPr lang="fr-FR" dirty="0">
                <a:solidFill>
                  <a:schemeClr val="bg1"/>
                </a:solidFill>
              </a:rPr>
              <a:t>15 j</a:t>
            </a:r>
          </a:p>
        </p:txBody>
      </p:sp>
      <p:pic>
        <p:nvPicPr>
          <p:cNvPr id="5" name="Image 4">
            <a:extLst>
              <a:ext uri="{FF2B5EF4-FFF2-40B4-BE49-F238E27FC236}">
                <a16:creationId xmlns:a16="http://schemas.microsoft.com/office/drawing/2014/main" id="{0334D35F-9C72-48C9-938F-75666A099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507" y="396853"/>
            <a:ext cx="6300192" cy="3709337"/>
          </a:xfrm>
          <a:prstGeom prst="rect">
            <a:avLst/>
          </a:prstGeom>
        </p:spPr>
      </p:pic>
      <p:sp>
        <p:nvSpPr>
          <p:cNvPr id="11" name="ZoneTexte 10">
            <a:extLst>
              <a:ext uri="{FF2B5EF4-FFF2-40B4-BE49-F238E27FC236}">
                <a16:creationId xmlns:a16="http://schemas.microsoft.com/office/drawing/2014/main" id="{A418DC75-87C7-465B-A36D-CA3E940ABD33}"/>
              </a:ext>
            </a:extLst>
          </p:cNvPr>
          <p:cNvSpPr txBox="1"/>
          <p:nvPr/>
        </p:nvSpPr>
        <p:spPr>
          <a:xfrm>
            <a:off x="1043608" y="2420888"/>
            <a:ext cx="848309" cy="369332"/>
          </a:xfrm>
          <a:prstGeom prst="rect">
            <a:avLst/>
          </a:prstGeom>
          <a:noFill/>
        </p:spPr>
        <p:txBody>
          <a:bodyPr wrap="none" rtlCol="0">
            <a:spAutoFit/>
          </a:bodyPr>
          <a:lstStyle/>
          <a:p>
            <a:r>
              <a:rPr lang="fr-FR" dirty="0">
                <a:solidFill>
                  <a:schemeClr val="bg1"/>
                </a:solidFill>
              </a:rPr>
              <a:t>a : 3.1°</a:t>
            </a:r>
          </a:p>
        </p:txBody>
      </p:sp>
      <p:pic>
        <p:nvPicPr>
          <p:cNvPr id="2" name="Image 1">
            <a:extLst>
              <a:ext uri="{FF2B5EF4-FFF2-40B4-BE49-F238E27FC236}">
                <a16:creationId xmlns:a16="http://schemas.microsoft.com/office/drawing/2014/main" id="{40E3D7F1-013E-2A05-D57D-F9700DC0C32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pic>
        <p:nvPicPr>
          <p:cNvPr id="4" name="Image 3">
            <a:extLst>
              <a:ext uri="{FF2B5EF4-FFF2-40B4-BE49-F238E27FC236}">
                <a16:creationId xmlns:a16="http://schemas.microsoft.com/office/drawing/2014/main" id="{9DA9BD5D-8C2C-EF33-13D5-EEE8F861A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485" y="332656"/>
            <a:ext cx="2450008" cy="3847910"/>
          </a:xfrm>
          <a:prstGeom prst="rect">
            <a:avLst/>
          </a:prstGeom>
        </p:spPr>
      </p:pic>
      <p:sp>
        <p:nvSpPr>
          <p:cNvPr id="6" name="Text Box 7">
            <a:extLst>
              <a:ext uri="{FF2B5EF4-FFF2-40B4-BE49-F238E27FC236}">
                <a16:creationId xmlns:a16="http://schemas.microsoft.com/office/drawing/2014/main" id="{0B77E943-87B9-302D-CE0C-93981E8A813B}"/>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un peu d’histoire</a:t>
            </a:r>
            <a:r>
              <a:rPr lang="fr-FR" altLang="fr-FR" sz="800" dirty="0">
                <a:solidFill>
                  <a:schemeClr val="bg1"/>
                </a:solidFill>
              </a:rPr>
              <a:t>	 </a:t>
            </a:r>
            <a:endParaRPr lang="fr-FR" altLang="fr-FR" sz="800" dirty="0">
              <a:solidFill>
                <a:srgbClr val="331910"/>
              </a:solidFill>
              <a:latin typeface="Arial Black" panose="020B0A04020102020204" pitchFamily="34" charset="0"/>
            </a:endParaRPr>
          </a:p>
        </p:txBody>
      </p:sp>
      <p:sp>
        <p:nvSpPr>
          <p:cNvPr id="7" name="Rectangle 6">
            <a:extLst>
              <a:ext uri="{FF2B5EF4-FFF2-40B4-BE49-F238E27FC236}">
                <a16:creationId xmlns:a16="http://schemas.microsoft.com/office/drawing/2014/main" id="{48BE1C97-4249-14F6-AAF6-9CDD96410B17}"/>
              </a:ext>
            </a:extLst>
          </p:cNvPr>
          <p:cNvSpPr/>
          <p:nvPr/>
        </p:nvSpPr>
        <p:spPr>
          <a:xfrm>
            <a:off x="7962362" y="4180566"/>
            <a:ext cx="1416341" cy="230832"/>
          </a:xfrm>
          <a:prstGeom prst="rect">
            <a:avLst/>
          </a:prstGeom>
        </p:spPr>
        <p:txBody>
          <a:bodyPr wrap="square">
            <a:spAutoFit/>
          </a:bodyPr>
          <a:lstStyle/>
          <a:p>
            <a:r>
              <a:rPr lang="fr-FR" sz="900" dirty="0"/>
              <a:t>Source :  </a:t>
            </a:r>
            <a:r>
              <a:rPr lang="fr-FR" sz="900" dirty="0" err="1"/>
              <a:t>Wikipedia</a:t>
            </a:r>
            <a:endParaRPr lang="fr-FR" sz="900" dirty="0"/>
          </a:p>
        </p:txBody>
      </p:sp>
    </p:spTree>
    <p:extLst>
      <p:ext uri="{BB962C8B-B14F-4D97-AF65-F5344CB8AC3E}">
        <p14:creationId xmlns:p14="http://schemas.microsoft.com/office/powerpoint/2010/main" val="1090172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7723CCDA-D6FD-4FEE-8D79-09507A72D3A2}"/>
              </a:ext>
            </a:extLst>
          </p:cNvPr>
          <p:cNvSpPr txBox="1"/>
          <p:nvPr/>
        </p:nvSpPr>
        <p:spPr>
          <a:xfrm>
            <a:off x="2627784" y="4797152"/>
            <a:ext cx="526106" cy="369332"/>
          </a:xfrm>
          <a:prstGeom prst="rect">
            <a:avLst/>
          </a:prstGeom>
          <a:noFill/>
        </p:spPr>
        <p:txBody>
          <a:bodyPr wrap="none" rtlCol="0">
            <a:spAutoFit/>
          </a:bodyPr>
          <a:lstStyle/>
          <a:p>
            <a:r>
              <a:rPr lang="fr-FR" dirty="0">
                <a:solidFill>
                  <a:schemeClr val="bg1"/>
                </a:solidFill>
              </a:rPr>
              <a:t>14 j</a:t>
            </a:r>
          </a:p>
        </p:txBody>
      </p:sp>
      <p:sp>
        <p:nvSpPr>
          <p:cNvPr id="10" name="ZoneTexte 9">
            <a:extLst>
              <a:ext uri="{FF2B5EF4-FFF2-40B4-BE49-F238E27FC236}">
                <a16:creationId xmlns:a16="http://schemas.microsoft.com/office/drawing/2014/main" id="{6AB13D97-8BF5-4D0D-83F8-2BB8120B306C}"/>
              </a:ext>
            </a:extLst>
          </p:cNvPr>
          <p:cNvSpPr txBox="1"/>
          <p:nvPr/>
        </p:nvSpPr>
        <p:spPr>
          <a:xfrm>
            <a:off x="4788024" y="4764885"/>
            <a:ext cx="526106" cy="369332"/>
          </a:xfrm>
          <a:prstGeom prst="rect">
            <a:avLst/>
          </a:prstGeom>
          <a:noFill/>
        </p:spPr>
        <p:txBody>
          <a:bodyPr wrap="none" rtlCol="0">
            <a:spAutoFit/>
          </a:bodyPr>
          <a:lstStyle/>
          <a:p>
            <a:r>
              <a:rPr lang="fr-FR" dirty="0">
                <a:solidFill>
                  <a:schemeClr val="bg1"/>
                </a:solidFill>
              </a:rPr>
              <a:t>15 j</a:t>
            </a:r>
          </a:p>
        </p:txBody>
      </p:sp>
      <p:pic>
        <p:nvPicPr>
          <p:cNvPr id="7" name="Image 6">
            <a:extLst>
              <a:ext uri="{FF2B5EF4-FFF2-40B4-BE49-F238E27FC236}">
                <a16:creationId xmlns:a16="http://schemas.microsoft.com/office/drawing/2014/main" id="{6F490F97-4603-41A8-8535-A3A14E6BE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07" y="332656"/>
            <a:ext cx="6228184" cy="3539421"/>
          </a:xfrm>
          <a:prstGeom prst="rect">
            <a:avLst/>
          </a:prstGeom>
        </p:spPr>
      </p:pic>
      <p:sp>
        <p:nvSpPr>
          <p:cNvPr id="8" name="ZoneTexte 7">
            <a:extLst>
              <a:ext uri="{FF2B5EF4-FFF2-40B4-BE49-F238E27FC236}">
                <a16:creationId xmlns:a16="http://schemas.microsoft.com/office/drawing/2014/main" id="{BA37AECB-91A6-49A5-B0A4-68961F1B6AA3}"/>
              </a:ext>
            </a:extLst>
          </p:cNvPr>
          <p:cNvSpPr txBox="1"/>
          <p:nvPr/>
        </p:nvSpPr>
        <p:spPr>
          <a:xfrm>
            <a:off x="2947196" y="3500705"/>
            <a:ext cx="3249608" cy="369332"/>
          </a:xfrm>
          <a:prstGeom prst="rect">
            <a:avLst/>
          </a:prstGeom>
          <a:noFill/>
        </p:spPr>
        <p:txBody>
          <a:bodyPr wrap="none" rtlCol="0">
            <a:spAutoFit/>
          </a:bodyPr>
          <a:lstStyle/>
          <a:p>
            <a:r>
              <a:rPr lang="fr-FR" dirty="0">
                <a:solidFill>
                  <a:schemeClr val="bg1"/>
                </a:solidFill>
              </a:rPr>
              <a:t>Valeur actuelle : 149 600 000 km</a:t>
            </a:r>
          </a:p>
        </p:txBody>
      </p:sp>
      <p:pic>
        <p:nvPicPr>
          <p:cNvPr id="2" name="Image 1">
            <a:extLst>
              <a:ext uri="{FF2B5EF4-FFF2-40B4-BE49-F238E27FC236}">
                <a16:creationId xmlns:a16="http://schemas.microsoft.com/office/drawing/2014/main" id="{920E9F35-465F-60AC-3BC4-985C2789110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pic>
        <p:nvPicPr>
          <p:cNvPr id="4" name="Image 3">
            <a:extLst>
              <a:ext uri="{FF2B5EF4-FFF2-40B4-BE49-F238E27FC236}">
                <a16:creationId xmlns:a16="http://schemas.microsoft.com/office/drawing/2014/main" id="{292D683B-2E69-5088-5BB0-2A61B2BC28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485" y="332656"/>
            <a:ext cx="2450008" cy="3847910"/>
          </a:xfrm>
          <a:prstGeom prst="rect">
            <a:avLst/>
          </a:prstGeom>
        </p:spPr>
      </p:pic>
      <p:sp>
        <p:nvSpPr>
          <p:cNvPr id="5" name="Text Box 7">
            <a:extLst>
              <a:ext uri="{FF2B5EF4-FFF2-40B4-BE49-F238E27FC236}">
                <a16:creationId xmlns:a16="http://schemas.microsoft.com/office/drawing/2014/main" id="{537856B4-0C32-043B-C489-A991D36EB78B}"/>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un peu d’histoire</a:t>
            </a:r>
            <a:r>
              <a:rPr lang="fr-FR" altLang="fr-FR" sz="800" dirty="0">
                <a:solidFill>
                  <a:schemeClr val="bg1"/>
                </a:solidFill>
              </a:rPr>
              <a:t>	 </a:t>
            </a:r>
            <a:endParaRPr lang="fr-FR" altLang="fr-FR" sz="800" dirty="0">
              <a:solidFill>
                <a:srgbClr val="331910"/>
              </a:solidFill>
              <a:latin typeface="Arial Black" panose="020B0A04020102020204" pitchFamily="34" charset="0"/>
            </a:endParaRPr>
          </a:p>
        </p:txBody>
      </p:sp>
      <p:sp>
        <p:nvSpPr>
          <p:cNvPr id="6" name="Rectangle 5">
            <a:extLst>
              <a:ext uri="{FF2B5EF4-FFF2-40B4-BE49-F238E27FC236}">
                <a16:creationId xmlns:a16="http://schemas.microsoft.com/office/drawing/2014/main" id="{67F71E6D-D76E-6640-573C-1A9332871F2C}"/>
              </a:ext>
            </a:extLst>
          </p:cNvPr>
          <p:cNvSpPr/>
          <p:nvPr/>
        </p:nvSpPr>
        <p:spPr>
          <a:xfrm>
            <a:off x="7962362" y="4180566"/>
            <a:ext cx="1416341" cy="230832"/>
          </a:xfrm>
          <a:prstGeom prst="rect">
            <a:avLst/>
          </a:prstGeom>
        </p:spPr>
        <p:txBody>
          <a:bodyPr wrap="square">
            <a:spAutoFit/>
          </a:bodyPr>
          <a:lstStyle/>
          <a:p>
            <a:r>
              <a:rPr lang="fr-FR" sz="900" dirty="0"/>
              <a:t>Source :  </a:t>
            </a:r>
            <a:r>
              <a:rPr lang="fr-FR" sz="900" dirty="0" err="1"/>
              <a:t>Wikipedia</a:t>
            </a:r>
            <a:endParaRPr lang="fr-FR" sz="900" dirty="0"/>
          </a:p>
        </p:txBody>
      </p:sp>
    </p:spTree>
    <p:extLst>
      <p:ext uri="{BB962C8B-B14F-4D97-AF65-F5344CB8AC3E}">
        <p14:creationId xmlns:p14="http://schemas.microsoft.com/office/powerpoint/2010/main" val="158318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34C57E6-D8BB-4D2D-9BFD-87D5D7332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649" y="476672"/>
            <a:ext cx="6156176" cy="3763109"/>
          </a:xfrm>
          <a:prstGeom prst="rect">
            <a:avLst/>
          </a:prstGeom>
        </p:spPr>
      </p:pic>
      <p:sp>
        <p:nvSpPr>
          <p:cNvPr id="6" name="ZoneTexte 5">
            <a:extLst>
              <a:ext uri="{FF2B5EF4-FFF2-40B4-BE49-F238E27FC236}">
                <a16:creationId xmlns:a16="http://schemas.microsoft.com/office/drawing/2014/main" id="{F538AC40-60EE-4EAD-AEE1-002954383A61}"/>
              </a:ext>
            </a:extLst>
          </p:cNvPr>
          <p:cNvSpPr txBox="1"/>
          <p:nvPr/>
        </p:nvSpPr>
        <p:spPr>
          <a:xfrm>
            <a:off x="3636018" y="4381658"/>
            <a:ext cx="2353529" cy="369332"/>
          </a:xfrm>
          <a:prstGeom prst="rect">
            <a:avLst/>
          </a:prstGeom>
          <a:noFill/>
        </p:spPr>
        <p:txBody>
          <a:bodyPr wrap="none" rtlCol="0">
            <a:spAutoFit/>
          </a:bodyPr>
          <a:lstStyle/>
          <a:p>
            <a:r>
              <a:rPr lang="fr-FR" dirty="0"/>
              <a:t>D soleil = 1 392 000 km</a:t>
            </a:r>
          </a:p>
        </p:txBody>
      </p:sp>
      <p:pic>
        <p:nvPicPr>
          <p:cNvPr id="2" name="Image 1">
            <a:extLst>
              <a:ext uri="{FF2B5EF4-FFF2-40B4-BE49-F238E27FC236}">
                <a16:creationId xmlns:a16="http://schemas.microsoft.com/office/drawing/2014/main" id="{E603E612-29C6-63AE-7D6C-9F1EF5399FC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pic>
        <p:nvPicPr>
          <p:cNvPr id="4" name="Image 3">
            <a:extLst>
              <a:ext uri="{FF2B5EF4-FFF2-40B4-BE49-F238E27FC236}">
                <a16:creationId xmlns:a16="http://schemas.microsoft.com/office/drawing/2014/main" id="{A919656C-3716-9A85-34E5-777BE1ACC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485" y="332656"/>
            <a:ext cx="2450008" cy="3847910"/>
          </a:xfrm>
          <a:prstGeom prst="rect">
            <a:avLst/>
          </a:prstGeom>
        </p:spPr>
      </p:pic>
      <p:sp>
        <p:nvSpPr>
          <p:cNvPr id="7" name="Text Box 7">
            <a:extLst>
              <a:ext uri="{FF2B5EF4-FFF2-40B4-BE49-F238E27FC236}">
                <a16:creationId xmlns:a16="http://schemas.microsoft.com/office/drawing/2014/main" id="{CB137C3E-B81C-F85F-34DE-155AB992C00D}"/>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un peu d’histoire</a:t>
            </a:r>
            <a:r>
              <a:rPr lang="fr-FR" altLang="fr-FR" sz="800" dirty="0">
                <a:solidFill>
                  <a:schemeClr val="bg1"/>
                </a:solidFill>
              </a:rPr>
              <a:t>	 </a:t>
            </a:r>
            <a:endParaRPr lang="fr-FR" altLang="fr-FR" sz="800" dirty="0">
              <a:solidFill>
                <a:srgbClr val="331910"/>
              </a:solidFill>
              <a:latin typeface="Arial Black" panose="020B0A04020102020204" pitchFamily="34" charset="0"/>
            </a:endParaRPr>
          </a:p>
        </p:txBody>
      </p:sp>
      <p:sp>
        <p:nvSpPr>
          <p:cNvPr id="8" name="Rectangle 7">
            <a:extLst>
              <a:ext uri="{FF2B5EF4-FFF2-40B4-BE49-F238E27FC236}">
                <a16:creationId xmlns:a16="http://schemas.microsoft.com/office/drawing/2014/main" id="{40F177D4-3D87-656D-316F-D3BA7DC6F550}"/>
              </a:ext>
            </a:extLst>
          </p:cNvPr>
          <p:cNvSpPr/>
          <p:nvPr/>
        </p:nvSpPr>
        <p:spPr>
          <a:xfrm>
            <a:off x="7962362" y="4180566"/>
            <a:ext cx="1416341" cy="230832"/>
          </a:xfrm>
          <a:prstGeom prst="rect">
            <a:avLst/>
          </a:prstGeom>
        </p:spPr>
        <p:txBody>
          <a:bodyPr wrap="square">
            <a:spAutoFit/>
          </a:bodyPr>
          <a:lstStyle/>
          <a:p>
            <a:r>
              <a:rPr lang="fr-FR" sz="900" dirty="0"/>
              <a:t>Source :  </a:t>
            </a:r>
            <a:r>
              <a:rPr lang="fr-FR" sz="900" dirty="0" err="1"/>
              <a:t>Wikipedia</a:t>
            </a:r>
            <a:endParaRPr lang="fr-FR" sz="900" dirty="0"/>
          </a:p>
        </p:txBody>
      </p:sp>
    </p:spTree>
    <p:extLst>
      <p:ext uri="{BB962C8B-B14F-4D97-AF65-F5344CB8AC3E}">
        <p14:creationId xmlns:p14="http://schemas.microsoft.com/office/powerpoint/2010/main" val="1823094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2344" y="1463009"/>
            <a:ext cx="3513691" cy="2781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51520" y="527214"/>
            <a:ext cx="6275040" cy="369332"/>
          </a:xfrm>
          <a:prstGeom prst="rect">
            <a:avLst/>
          </a:prstGeom>
          <a:ln w="12700">
            <a:solidFill>
              <a:schemeClr val="tx1"/>
            </a:solidFill>
          </a:ln>
        </p:spPr>
        <p:txBody>
          <a:bodyPr wrap="square">
            <a:spAutoFit/>
          </a:bodyPr>
          <a:lstStyle/>
          <a:p>
            <a:r>
              <a:rPr lang="fr-FR" b="1" dirty="0"/>
              <a:t>Les coordonnées géographiques : longitude, latitude, hauteur</a:t>
            </a:r>
          </a:p>
        </p:txBody>
      </p:sp>
      <p:sp>
        <p:nvSpPr>
          <p:cNvPr id="2" name="Rectangle 1"/>
          <p:cNvSpPr/>
          <p:nvPr/>
        </p:nvSpPr>
        <p:spPr>
          <a:xfrm>
            <a:off x="422379" y="1260918"/>
            <a:ext cx="4572000" cy="923330"/>
          </a:xfrm>
          <a:prstGeom prst="rect">
            <a:avLst/>
          </a:prstGeom>
        </p:spPr>
        <p:txBody>
          <a:bodyPr>
            <a:spAutoFit/>
          </a:bodyPr>
          <a:lstStyle/>
          <a:p>
            <a:r>
              <a:rPr lang="fr-FR" dirty="0"/>
              <a:t>λ  (lambda) : longitude</a:t>
            </a:r>
          </a:p>
          <a:p>
            <a:r>
              <a:rPr lang="fr-FR" dirty="0"/>
              <a:t>φ (phi) : latitude</a:t>
            </a:r>
          </a:p>
          <a:p>
            <a:r>
              <a:rPr lang="fr-FR" dirty="0"/>
              <a:t>h : hauteur au dessus de l’ellipsoïde</a:t>
            </a:r>
          </a:p>
        </p:txBody>
      </p:sp>
      <p:sp>
        <p:nvSpPr>
          <p:cNvPr id="3" name="Rectangle 2"/>
          <p:cNvSpPr/>
          <p:nvPr/>
        </p:nvSpPr>
        <p:spPr>
          <a:xfrm>
            <a:off x="34413" y="2924944"/>
            <a:ext cx="5969551" cy="369332"/>
          </a:xfrm>
          <a:prstGeom prst="rect">
            <a:avLst/>
          </a:prstGeom>
        </p:spPr>
        <p:txBody>
          <a:bodyPr wrap="square">
            <a:spAutoFit/>
          </a:bodyPr>
          <a:lstStyle/>
          <a:p>
            <a:r>
              <a:rPr lang="fr-FR" dirty="0"/>
              <a:t>Attention ne pas confondre hauteur ellipsoïdale et altitude.</a:t>
            </a:r>
          </a:p>
        </p:txBody>
      </p:sp>
      <p:sp>
        <p:nvSpPr>
          <p:cNvPr id="7" name="Rectangle 6"/>
          <p:cNvSpPr/>
          <p:nvPr/>
        </p:nvSpPr>
        <p:spPr>
          <a:xfrm>
            <a:off x="59315" y="6317435"/>
            <a:ext cx="5808829" cy="507831"/>
          </a:xfrm>
          <a:prstGeom prst="rect">
            <a:avLst/>
          </a:prstGeom>
        </p:spPr>
        <p:txBody>
          <a:bodyPr wrap="square">
            <a:spAutoFit/>
          </a:bodyPr>
          <a:lstStyle/>
          <a:p>
            <a:r>
              <a:rPr lang="fr-FR" sz="900" dirty="0"/>
              <a:t>Sources : </a:t>
            </a:r>
          </a:p>
          <a:p>
            <a:r>
              <a:rPr lang="fr-FR" sz="900" dirty="0"/>
              <a:t>http://ressources.esrifrance.fr/genl_syst_coord.aspx</a:t>
            </a:r>
          </a:p>
          <a:p>
            <a:r>
              <a:rPr lang="fr-FR" sz="900" dirty="0"/>
              <a:t>http://geodesie.ign.fr/</a:t>
            </a:r>
          </a:p>
        </p:txBody>
      </p:sp>
      <p:pic>
        <p:nvPicPr>
          <p:cNvPr id="4" name="Image 3">
            <a:extLst>
              <a:ext uri="{FF2B5EF4-FFF2-40B4-BE49-F238E27FC236}">
                <a16:creationId xmlns:a16="http://schemas.microsoft.com/office/drawing/2014/main" id="{9049E0C4-E639-08EB-264B-23DAB8EA66D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sp>
        <p:nvSpPr>
          <p:cNvPr id="5" name="Text Box 7">
            <a:extLst>
              <a:ext uri="{FF2B5EF4-FFF2-40B4-BE49-F238E27FC236}">
                <a16:creationId xmlns:a16="http://schemas.microsoft.com/office/drawing/2014/main" id="{79F26801-21B1-082C-D4AB-7C017FBB3A97}"/>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les systèmes de coordonnées</a:t>
            </a:r>
            <a:endParaRPr lang="fr-FR" alt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3840346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251520" y="509587"/>
            <a:ext cx="4176464" cy="278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fr-FR" altLang="fr-FR" sz="1400" u="sng" dirty="0">
                <a:latin typeface="Comic Sans MS" pitchFamily="66" charset="0"/>
              </a:rPr>
              <a:t>Le géoïde:</a:t>
            </a:r>
            <a:r>
              <a:rPr lang="fr-FR" altLang="fr-FR" sz="1400" dirty="0">
                <a:latin typeface="Comic Sans MS" pitchFamily="66" charset="0"/>
              </a:rPr>
              <a:t> </a:t>
            </a:r>
          </a:p>
          <a:p>
            <a:pPr algn="just" eaLnBrk="1" hangingPunct="1">
              <a:spcBef>
                <a:spcPct val="50000"/>
              </a:spcBef>
            </a:pPr>
            <a:r>
              <a:rPr lang="fr-FR" altLang="fr-FR" sz="1400" dirty="0">
                <a:latin typeface="Comic Sans MS" pitchFamily="66" charset="0"/>
              </a:rPr>
              <a:t>Les surfaces sur lesquelles le potentiel de pesanteur est constant sont appelées </a:t>
            </a:r>
            <a:r>
              <a:rPr lang="fr-FR" altLang="fr-FR" sz="1400" u="sng" dirty="0">
                <a:latin typeface="Comic Sans MS" pitchFamily="66" charset="0"/>
              </a:rPr>
              <a:t>surfaces équipotentielles</a:t>
            </a:r>
            <a:r>
              <a:rPr lang="fr-FR" altLang="fr-FR" sz="1400" dirty="0">
                <a:latin typeface="Comic Sans MS" pitchFamily="66" charset="0"/>
              </a:rPr>
              <a:t>. La surface moyenne des océans est une surface équipotentielle. Ainsi le géoïde correspond à la surface moyenne des océans. En fait, cette surface est difficilement accessible. Même sur les océans, où la houle, les marées peuvent être moyennées, les différences de température, de salinité, les vents, peuvent modifier le niveau moyen. Sous les continents, le géoïde n'est défini que d'une façon indirecte. </a:t>
            </a:r>
          </a:p>
        </p:txBody>
      </p:sp>
      <p:sp>
        <p:nvSpPr>
          <p:cNvPr id="6149" name="Rectangle 5"/>
          <p:cNvSpPr>
            <a:spLocks noChangeArrowheads="1"/>
          </p:cNvSpPr>
          <p:nvPr/>
        </p:nvSpPr>
        <p:spPr bwMode="auto">
          <a:xfrm>
            <a:off x="251520" y="3541462"/>
            <a:ext cx="4176464" cy="278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spcBef>
                <a:spcPct val="50000"/>
              </a:spcBef>
            </a:pPr>
            <a:r>
              <a:rPr lang="fr-FR" altLang="fr-FR" sz="1400" u="sng" dirty="0">
                <a:latin typeface="Comic Sans MS" pitchFamily="66" charset="0"/>
              </a:rPr>
              <a:t>L'ellipsoïde:</a:t>
            </a:r>
          </a:p>
          <a:p>
            <a:pPr algn="just" eaLnBrk="1" hangingPunct="1">
              <a:spcBef>
                <a:spcPct val="50000"/>
              </a:spcBef>
            </a:pPr>
            <a:r>
              <a:rPr lang="fr-FR" altLang="fr-FR" sz="1400" dirty="0">
                <a:latin typeface="Comic Sans MS" pitchFamily="66" charset="0"/>
              </a:rPr>
              <a:t>L'ellipsoïde de révolution ("sphère aplatie aux pôles") est un modèle mathématique que l'on définit pour qu'il soit le plus près possible du géoïde. Il existe de nombreux modèles d'ellipsoïdes. Les </a:t>
            </a:r>
            <a:r>
              <a:rPr lang="fr-FR" altLang="fr-FR" sz="1400" dirty="0">
                <a:solidFill>
                  <a:schemeClr val="accent2"/>
                </a:solidFill>
                <a:latin typeface="Comic Sans MS" pitchFamily="66" charset="0"/>
              </a:rPr>
              <a:t>ellipsoïdes globaux</a:t>
            </a:r>
            <a:r>
              <a:rPr lang="fr-FR" altLang="fr-FR" sz="1400" dirty="0">
                <a:latin typeface="Comic Sans MS" pitchFamily="66" charset="0"/>
              </a:rPr>
              <a:t> modélisent la totalité du géoïde, leur précision est moyenne à peu près partout ex: </a:t>
            </a:r>
            <a:r>
              <a:rPr lang="fr-FR" altLang="fr-FR" sz="1400" dirty="0">
                <a:solidFill>
                  <a:schemeClr val="accent2"/>
                </a:solidFill>
                <a:latin typeface="Comic Sans MS" pitchFamily="66" charset="0"/>
              </a:rPr>
              <a:t>IAG GRS 1980 (WGS84)</a:t>
            </a:r>
            <a:r>
              <a:rPr lang="fr-FR" altLang="fr-FR" sz="1400" dirty="0">
                <a:latin typeface="Comic Sans MS" pitchFamily="66" charset="0"/>
              </a:rPr>
              <a:t>. Les </a:t>
            </a:r>
            <a:r>
              <a:rPr lang="fr-FR" altLang="fr-FR" sz="1400" dirty="0">
                <a:solidFill>
                  <a:schemeClr val="accent2"/>
                </a:solidFill>
                <a:latin typeface="Comic Sans MS" pitchFamily="66" charset="0"/>
              </a:rPr>
              <a:t>ellipsoïdes locaux</a:t>
            </a:r>
            <a:r>
              <a:rPr lang="fr-FR" altLang="fr-FR" sz="1400" dirty="0">
                <a:latin typeface="Comic Sans MS" pitchFamily="66" charset="0"/>
              </a:rPr>
              <a:t> modélisent précisément une zone géographique particulière et ne peuvent pas êtres utilisés en dehors de cette zone ex: </a:t>
            </a:r>
            <a:r>
              <a:rPr lang="fr-FR" altLang="fr-FR" sz="1400" dirty="0">
                <a:solidFill>
                  <a:schemeClr val="accent2"/>
                </a:solidFill>
                <a:latin typeface="Comic Sans MS" pitchFamily="66" charset="0"/>
              </a:rPr>
              <a:t>Clarke 1880 IGN (NTF)</a:t>
            </a:r>
            <a:r>
              <a:rPr lang="fr-FR" altLang="fr-FR" sz="1400" dirty="0">
                <a:latin typeface="Comic Sans MS" pitchFamily="66" charset="0"/>
              </a:rPr>
              <a:t>.</a:t>
            </a:r>
          </a:p>
        </p:txBody>
      </p:sp>
      <p:pic>
        <p:nvPicPr>
          <p:cNvPr id="6150" name="Picture 6" descr="Sans titre-2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4509120"/>
            <a:ext cx="22098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a:extLst>
              <a:ext uri="{FF2B5EF4-FFF2-40B4-BE49-F238E27FC236}">
                <a16:creationId xmlns:a16="http://schemas.microsoft.com/office/drawing/2014/main" id="{13B0B54E-6843-2D26-5F0E-DE4430D9264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sp>
        <p:nvSpPr>
          <p:cNvPr id="3" name="Text Box 7">
            <a:extLst>
              <a:ext uri="{FF2B5EF4-FFF2-40B4-BE49-F238E27FC236}">
                <a16:creationId xmlns:a16="http://schemas.microsoft.com/office/drawing/2014/main" id="{0C6E09FC-6C88-2082-E2D3-3BC4AF3D8E29}"/>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géoïde et ellipsoïde</a:t>
            </a:r>
          </a:p>
        </p:txBody>
      </p:sp>
      <p:graphicFrame>
        <p:nvGraphicFramePr>
          <p:cNvPr id="4" name="Objet 3">
            <a:extLst>
              <a:ext uri="{FF2B5EF4-FFF2-40B4-BE49-F238E27FC236}">
                <a16:creationId xmlns:a16="http://schemas.microsoft.com/office/drawing/2014/main" id="{4D014991-CF70-9130-AF29-BAB5304A36A1}"/>
              </a:ext>
            </a:extLst>
          </p:cNvPr>
          <p:cNvGraphicFramePr>
            <a:graphicFrameLocks noChangeAspect="1"/>
          </p:cNvGraphicFramePr>
          <p:nvPr>
            <p:extLst>
              <p:ext uri="{D42A27DB-BD31-4B8C-83A1-F6EECF244321}">
                <p14:modId xmlns:p14="http://schemas.microsoft.com/office/powerpoint/2010/main" val="69276021"/>
              </p:ext>
            </p:extLst>
          </p:nvPr>
        </p:nvGraphicFramePr>
        <p:xfrm>
          <a:off x="5364088" y="702117"/>
          <a:ext cx="2929880" cy="2469712"/>
        </p:xfrm>
        <a:graphic>
          <a:graphicData uri="http://schemas.openxmlformats.org/presentationml/2006/ole">
            <mc:AlternateContent xmlns:mc="http://schemas.openxmlformats.org/markup-compatibility/2006">
              <mc:Choice xmlns:v="urn:schemas-microsoft-com:vml" Requires="v">
                <p:oleObj name="CorelDRAW" r:id="rId4" imgW="2202680" imgH="1857375" progId="CorelDraw.Graphic.16">
                  <p:embed/>
                </p:oleObj>
              </mc:Choice>
              <mc:Fallback>
                <p:oleObj name="CorelDRAW" r:id="rId4" imgW="2202680" imgH="1857375" progId="CorelDraw.Graphic.16">
                  <p:embed/>
                  <p:pic>
                    <p:nvPicPr>
                      <p:cNvPr id="0" name=""/>
                      <p:cNvPicPr/>
                      <p:nvPr/>
                    </p:nvPicPr>
                    <p:blipFill>
                      <a:blip r:embed="rId5"/>
                      <a:stretch>
                        <a:fillRect/>
                      </a:stretch>
                    </p:blipFill>
                    <p:spPr>
                      <a:xfrm>
                        <a:off x="5364088" y="702117"/>
                        <a:ext cx="2929880" cy="2469712"/>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7D155C6A-7913-1A96-2EBD-909AB5E16F3E}"/>
              </a:ext>
            </a:extLst>
          </p:cNvPr>
          <p:cNvSpPr txBox="1"/>
          <p:nvPr/>
        </p:nvSpPr>
        <p:spPr>
          <a:xfrm>
            <a:off x="6228184" y="1706426"/>
            <a:ext cx="970137" cy="338554"/>
          </a:xfrm>
          <a:prstGeom prst="rect">
            <a:avLst/>
          </a:prstGeom>
          <a:noFill/>
        </p:spPr>
        <p:txBody>
          <a:bodyPr wrap="none" rtlCol="0">
            <a:spAutoFit/>
          </a:bodyPr>
          <a:lstStyle/>
          <a:p>
            <a:r>
              <a:rPr lang="fr-FR" sz="1600" dirty="0">
                <a:latin typeface="Arial Black" panose="020B0A04020102020204" pitchFamily="34" charset="0"/>
              </a:rPr>
              <a:t>Géoïde</a:t>
            </a:r>
          </a:p>
        </p:txBody>
      </p:sp>
      <p:grpSp>
        <p:nvGrpSpPr>
          <p:cNvPr id="9" name="Groupe 8">
            <a:extLst>
              <a:ext uri="{FF2B5EF4-FFF2-40B4-BE49-F238E27FC236}">
                <a16:creationId xmlns:a16="http://schemas.microsoft.com/office/drawing/2014/main" id="{992B748E-8BFC-5052-BF00-76A5EB179441}"/>
              </a:ext>
            </a:extLst>
          </p:cNvPr>
          <p:cNvGrpSpPr/>
          <p:nvPr/>
        </p:nvGrpSpPr>
        <p:grpSpPr>
          <a:xfrm>
            <a:off x="5364088" y="652149"/>
            <a:ext cx="3307111" cy="2869510"/>
            <a:chOff x="5364088" y="652149"/>
            <a:chExt cx="3307111" cy="2869510"/>
          </a:xfrm>
        </p:grpSpPr>
        <p:sp>
          <p:nvSpPr>
            <p:cNvPr id="7" name="Ellipse 6">
              <a:extLst>
                <a:ext uri="{FF2B5EF4-FFF2-40B4-BE49-F238E27FC236}">
                  <a16:creationId xmlns:a16="http://schemas.microsoft.com/office/drawing/2014/main" id="{4C16127C-DFDC-49C7-E7DF-A06BCC7C499A}"/>
                </a:ext>
              </a:extLst>
            </p:cNvPr>
            <p:cNvSpPr/>
            <p:nvPr/>
          </p:nvSpPr>
          <p:spPr>
            <a:xfrm>
              <a:off x="5364088" y="652149"/>
              <a:ext cx="2905100" cy="24679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E0EB50E3-B0B0-67BA-6A5E-770C9BB07EC8}"/>
                </a:ext>
              </a:extLst>
            </p:cNvPr>
            <p:cNvSpPr txBox="1"/>
            <p:nvPr/>
          </p:nvSpPr>
          <p:spPr>
            <a:xfrm>
              <a:off x="6639489" y="3183105"/>
              <a:ext cx="2031710" cy="338554"/>
            </a:xfrm>
            <a:prstGeom prst="rect">
              <a:avLst/>
            </a:prstGeom>
            <a:noFill/>
          </p:spPr>
          <p:txBody>
            <a:bodyPr wrap="none" rtlCol="0">
              <a:spAutoFit/>
            </a:bodyPr>
            <a:lstStyle/>
            <a:p>
              <a:r>
                <a:rPr lang="fr-FR" sz="1600" dirty="0">
                  <a:solidFill>
                    <a:srgbClr val="FF0000"/>
                  </a:solidFill>
                  <a:latin typeface="Arial Black" panose="020B0A04020102020204" pitchFamily="34" charset="0"/>
                </a:rPr>
                <a:t>Ellipsoïde global</a:t>
              </a:r>
            </a:p>
          </p:txBody>
        </p:sp>
      </p:grpSp>
      <p:grpSp>
        <p:nvGrpSpPr>
          <p:cNvPr id="10" name="Groupe 9">
            <a:extLst>
              <a:ext uri="{FF2B5EF4-FFF2-40B4-BE49-F238E27FC236}">
                <a16:creationId xmlns:a16="http://schemas.microsoft.com/office/drawing/2014/main" id="{6BF0CFC7-00A9-034A-A77C-158B32F04E43}"/>
              </a:ext>
            </a:extLst>
          </p:cNvPr>
          <p:cNvGrpSpPr/>
          <p:nvPr/>
        </p:nvGrpSpPr>
        <p:grpSpPr>
          <a:xfrm>
            <a:off x="6638973" y="741244"/>
            <a:ext cx="1893467" cy="3099231"/>
            <a:chOff x="6569852" y="422428"/>
            <a:chExt cx="1893467" cy="3099231"/>
          </a:xfrm>
        </p:grpSpPr>
        <p:sp>
          <p:nvSpPr>
            <p:cNvPr id="11" name="Ellipse 10">
              <a:extLst>
                <a:ext uri="{FF2B5EF4-FFF2-40B4-BE49-F238E27FC236}">
                  <a16:creationId xmlns:a16="http://schemas.microsoft.com/office/drawing/2014/main" id="{38D7BAB5-E998-AD7E-2E53-4A8C57FB9355}"/>
                </a:ext>
              </a:extLst>
            </p:cNvPr>
            <p:cNvSpPr/>
            <p:nvPr/>
          </p:nvSpPr>
          <p:spPr>
            <a:xfrm>
              <a:off x="6762466" y="422428"/>
              <a:ext cx="1276583" cy="101373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E05FB6A4-0F56-6777-CE64-C83078C0225E}"/>
                </a:ext>
              </a:extLst>
            </p:cNvPr>
            <p:cNvSpPr txBox="1"/>
            <p:nvPr/>
          </p:nvSpPr>
          <p:spPr>
            <a:xfrm>
              <a:off x="6569852" y="3183105"/>
              <a:ext cx="1893467" cy="338554"/>
            </a:xfrm>
            <a:prstGeom prst="rect">
              <a:avLst/>
            </a:prstGeom>
            <a:noFill/>
          </p:spPr>
          <p:txBody>
            <a:bodyPr wrap="none" rtlCol="0">
              <a:spAutoFit/>
            </a:bodyPr>
            <a:lstStyle/>
            <a:p>
              <a:r>
                <a:rPr lang="fr-FR" sz="1600" dirty="0">
                  <a:solidFill>
                    <a:schemeClr val="accent3"/>
                  </a:solidFill>
                  <a:latin typeface="Arial Black" panose="020B0A04020102020204" pitchFamily="34" charset="0"/>
                </a:rPr>
                <a:t>Ellipsoïde local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0142" y="647328"/>
            <a:ext cx="3513691" cy="2781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79512" y="559186"/>
            <a:ext cx="6275040" cy="369332"/>
          </a:xfrm>
          <a:prstGeom prst="rect">
            <a:avLst/>
          </a:prstGeom>
          <a:ln w="12700">
            <a:solidFill>
              <a:schemeClr val="tx1"/>
            </a:solidFill>
          </a:ln>
        </p:spPr>
        <p:txBody>
          <a:bodyPr wrap="square">
            <a:spAutoFit/>
          </a:bodyPr>
          <a:lstStyle/>
          <a:p>
            <a:r>
              <a:rPr lang="fr-FR" b="1" dirty="0"/>
              <a:t>Les coordonnées géographiques : longitude, latitude, hauteur</a:t>
            </a:r>
          </a:p>
        </p:txBody>
      </p:sp>
      <p:sp>
        <p:nvSpPr>
          <p:cNvPr id="2" name="Rectangle 1"/>
          <p:cNvSpPr/>
          <p:nvPr/>
        </p:nvSpPr>
        <p:spPr>
          <a:xfrm>
            <a:off x="274326" y="1299113"/>
            <a:ext cx="4572000" cy="923330"/>
          </a:xfrm>
          <a:prstGeom prst="rect">
            <a:avLst/>
          </a:prstGeom>
        </p:spPr>
        <p:txBody>
          <a:bodyPr>
            <a:spAutoFit/>
          </a:bodyPr>
          <a:lstStyle/>
          <a:p>
            <a:r>
              <a:rPr lang="fr-FR" dirty="0"/>
              <a:t>λ  (lambda) : longitude</a:t>
            </a:r>
          </a:p>
          <a:p>
            <a:r>
              <a:rPr lang="fr-FR" dirty="0"/>
              <a:t>φ (phi) : latitude</a:t>
            </a:r>
          </a:p>
          <a:p>
            <a:r>
              <a:rPr lang="fr-FR" dirty="0"/>
              <a:t>h : hauteur au dessus de l’ellipsoïde</a:t>
            </a:r>
          </a:p>
        </p:txBody>
      </p:sp>
      <p:sp>
        <p:nvSpPr>
          <p:cNvPr id="12" name="Rectangle 11"/>
          <p:cNvSpPr/>
          <p:nvPr/>
        </p:nvSpPr>
        <p:spPr>
          <a:xfrm>
            <a:off x="539552" y="2546588"/>
            <a:ext cx="4572000" cy="369332"/>
          </a:xfrm>
          <a:prstGeom prst="rect">
            <a:avLst/>
          </a:prstGeom>
        </p:spPr>
        <p:txBody>
          <a:bodyPr>
            <a:spAutoFit/>
          </a:bodyPr>
          <a:lstStyle/>
          <a:p>
            <a:r>
              <a:rPr lang="fr-FR" dirty="0"/>
              <a:t>Avantages : très pratique pour se repérer</a:t>
            </a:r>
          </a:p>
        </p:txBody>
      </p:sp>
      <p:sp>
        <p:nvSpPr>
          <p:cNvPr id="13" name="Rectangle 12"/>
          <p:cNvSpPr/>
          <p:nvPr/>
        </p:nvSpPr>
        <p:spPr>
          <a:xfrm>
            <a:off x="528265" y="2898881"/>
            <a:ext cx="4842792" cy="369332"/>
          </a:xfrm>
          <a:prstGeom prst="rect">
            <a:avLst/>
          </a:prstGeom>
        </p:spPr>
        <p:txBody>
          <a:bodyPr wrap="square">
            <a:spAutoFit/>
          </a:bodyPr>
          <a:lstStyle/>
          <a:p>
            <a:r>
              <a:rPr lang="fr-FR" dirty="0"/>
              <a:t>Inconvénients : impossible de faire des mesures</a:t>
            </a:r>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743" y="3223554"/>
            <a:ext cx="3028950"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0" name="Picture 2" descr="C:\Users\seb\Desktop\Screenpresso\2013-10-11_16h55_0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07" y="3416518"/>
            <a:ext cx="5210175" cy="15525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9315" y="6317435"/>
            <a:ext cx="5808829" cy="507831"/>
          </a:xfrm>
          <a:prstGeom prst="rect">
            <a:avLst/>
          </a:prstGeom>
        </p:spPr>
        <p:txBody>
          <a:bodyPr wrap="square">
            <a:spAutoFit/>
          </a:bodyPr>
          <a:lstStyle/>
          <a:p>
            <a:r>
              <a:rPr lang="fr-FR" sz="900" dirty="0"/>
              <a:t>Sources : </a:t>
            </a:r>
          </a:p>
          <a:p>
            <a:r>
              <a:rPr lang="fr-FR" sz="900" dirty="0"/>
              <a:t>http://ressources.esrifrance.fr/genl_syst_coord.aspx</a:t>
            </a:r>
          </a:p>
          <a:p>
            <a:r>
              <a:rPr lang="fr-FR" sz="900" dirty="0"/>
              <a:t>http://geodesie.ign.fr/</a:t>
            </a:r>
          </a:p>
        </p:txBody>
      </p:sp>
      <p:pic>
        <p:nvPicPr>
          <p:cNvPr id="3" name="Image 2">
            <a:extLst>
              <a:ext uri="{FF2B5EF4-FFF2-40B4-BE49-F238E27FC236}">
                <a16:creationId xmlns:a16="http://schemas.microsoft.com/office/drawing/2014/main" id="{741F55C5-BF42-B351-F566-422F321CEDD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sp>
        <p:nvSpPr>
          <p:cNvPr id="4" name="Text Box 7">
            <a:extLst>
              <a:ext uri="{FF2B5EF4-FFF2-40B4-BE49-F238E27FC236}">
                <a16:creationId xmlns:a16="http://schemas.microsoft.com/office/drawing/2014/main" id="{EC9B5689-FA78-331F-7C77-A692DA37D3D2}"/>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les systèmes de coordonnées</a:t>
            </a:r>
            <a:endParaRPr lang="fr-FR" alt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907592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251520" y="476672"/>
            <a:ext cx="6912768" cy="321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1400" u="sng" dirty="0">
                <a:latin typeface="Comic Sans MS" pitchFamily="66" charset="0"/>
              </a:rPr>
              <a:t>Coordonnées géographiques :</a:t>
            </a:r>
            <a:r>
              <a:rPr lang="fr-FR" altLang="fr-FR" sz="1400" dirty="0">
                <a:latin typeface="Comic Sans MS" pitchFamily="66" charset="0"/>
              </a:rPr>
              <a:t> </a:t>
            </a:r>
          </a:p>
          <a:p>
            <a:pPr eaLnBrk="1" hangingPunct="1">
              <a:spcBef>
                <a:spcPct val="50000"/>
              </a:spcBef>
            </a:pPr>
            <a:r>
              <a:rPr lang="fr-FR" altLang="fr-FR" sz="1400" dirty="0">
                <a:latin typeface="Comic Sans MS" pitchFamily="66" charset="0"/>
              </a:rPr>
              <a:t>Notation des unités angulaires pour les latitudes et longitudes</a:t>
            </a:r>
          </a:p>
          <a:p>
            <a:pPr eaLnBrk="1" hangingPunct="1">
              <a:spcBef>
                <a:spcPct val="50000"/>
              </a:spcBef>
            </a:pPr>
            <a:r>
              <a:rPr lang="fr-FR" altLang="fr-FR" sz="1400" dirty="0">
                <a:latin typeface="Comic Sans MS" pitchFamily="66" charset="0"/>
              </a:rPr>
              <a:t>degrés, minutes, secondes  (° ´ ")		exemple : 48° 36´ 36" </a:t>
            </a:r>
          </a:p>
          <a:p>
            <a:pPr eaLnBrk="1" hangingPunct="1">
              <a:spcBef>
                <a:spcPct val="50000"/>
              </a:spcBef>
            </a:pPr>
            <a:r>
              <a:rPr lang="fr-FR" altLang="fr-FR" sz="1400" dirty="0">
                <a:latin typeface="Comic Sans MS" pitchFamily="66" charset="0"/>
              </a:rPr>
              <a:t>degrés, minutes décimales   (° ´)		exemple : 48° 36.6´ </a:t>
            </a:r>
          </a:p>
          <a:p>
            <a:pPr eaLnBrk="1" hangingPunct="1">
              <a:spcBef>
                <a:spcPct val="50000"/>
              </a:spcBef>
            </a:pPr>
            <a:r>
              <a:rPr lang="fr-FR" altLang="fr-FR" sz="1400" dirty="0">
                <a:latin typeface="Comic Sans MS" pitchFamily="66" charset="0"/>
              </a:rPr>
              <a:t>degrés décimaux   (°)			exemple : 48.61°</a:t>
            </a:r>
          </a:p>
          <a:p>
            <a:pPr eaLnBrk="1" hangingPunct="1">
              <a:spcBef>
                <a:spcPct val="50000"/>
              </a:spcBef>
            </a:pPr>
            <a:endParaRPr lang="fr-FR" altLang="fr-FR" sz="1400" dirty="0">
              <a:latin typeface="Comic Sans MS" pitchFamily="66" charset="0"/>
            </a:endParaRPr>
          </a:p>
          <a:p>
            <a:pPr eaLnBrk="1" hangingPunct="1">
              <a:spcBef>
                <a:spcPct val="50000"/>
              </a:spcBef>
            </a:pPr>
            <a:r>
              <a:rPr lang="fr-FR" altLang="fr-FR" sz="1400" dirty="0">
                <a:latin typeface="Comic Sans MS" pitchFamily="66" charset="0"/>
              </a:rPr>
              <a:t>W -	-48.61	</a:t>
            </a:r>
          </a:p>
          <a:p>
            <a:pPr eaLnBrk="1" hangingPunct="1">
              <a:spcBef>
                <a:spcPct val="50000"/>
              </a:spcBef>
            </a:pPr>
            <a:r>
              <a:rPr lang="fr-FR" altLang="fr-FR" sz="1400" dirty="0">
                <a:latin typeface="Comic Sans MS" pitchFamily="66" charset="0"/>
              </a:rPr>
              <a:t>E +	+30.92</a:t>
            </a:r>
          </a:p>
          <a:p>
            <a:pPr eaLnBrk="1" hangingPunct="1">
              <a:spcBef>
                <a:spcPct val="50000"/>
              </a:spcBef>
            </a:pPr>
            <a:r>
              <a:rPr lang="fr-FR" altLang="fr-FR" sz="1400" dirty="0">
                <a:latin typeface="Comic Sans MS" pitchFamily="66" charset="0"/>
              </a:rPr>
              <a:t>N +	+20.32</a:t>
            </a:r>
          </a:p>
          <a:p>
            <a:pPr eaLnBrk="1" hangingPunct="1">
              <a:spcBef>
                <a:spcPct val="50000"/>
              </a:spcBef>
            </a:pPr>
            <a:r>
              <a:rPr lang="fr-FR" altLang="fr-FR" sz="1400" dirty="0">
                <a:latin typeface="Comic Sans MS" pitchFamily="66" charset="0"/>
              </a:rPr>
              <a:t>S -	-60.96</a:t>
            </a:r>
          </a:p>
        </p:txBody>
      </p:sp>
      <p:pic>
        <p:nvPicPr>
          <p:cNvPr id="2" name="Image 1">
            <a:extLst>
              <a:ext uri="{FF2B5EF4-FFF2-40B4-BE49-F238E27FC236}">
                <a16:creationId xmlns:a16="http://schemas.microsoft.com/office/drawing/2014/main" id="{DB63293A-10CA-5ADB-CA90-402F222751E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sp>
        <p:nvSpPr>
          <p:cNvPr id="3" name="Text Box 7">
            <a:extLst>
              <a:ext uri="{FF2B5EF4-FFF2-40B4-BE49-F238E27FC236}">
                <a16:creationId xmlns:a16="http://schemas.microsoft.com/office/drawing/2014/main" id="{574D9217-3BA1-7337-25AB-91334C66EDDC}"/>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les unités</a:t>
            </a:r>
            <a:endParaRPr lang="fr-FR" altLang="fr-FR" sz="800" dirty="0">
              <a:solidFill>
                <a:srgbClr val="331910"/>
              </a:solidFill>
              <a:latin typeface="Arial Black" panose="020B0A040201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seb\Desktop\Screenpresso\2013-10-11_17h00_5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31" y="3550952"/>
            <a:ext cx="535305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1968" y="683718"/>
            <a:ext cx="3140860" cy="489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57998" y="1045335"/>
            <a:ext cx="5410944" cy="2308324"/>
          </a:xfrm>
          <a:prstGeom prst="rect">
            <a:avLst/>
          </a:prstGeom>
        </p:spPr>
        <p:txBody>
          <a:bodyPr wrap="square">
            <a:spAutoFit/>
          </a:bodyPr>
          <a:lstStyle/>
          <a:p>
            <a:r>
              <a:rPr lang="fr-FR" dirty="0"/>
              <a:t>La conversion de positions géographiques d’une surface courbe sur une surface plane nécessite l’utilisation d’une projection cartographique. Une fois cette projection définie, la localisation d'un élément peut alors s'exprimer sous la forme de coordonnées planes à l'aide de deux valeurs linéaires : X, Y exprimées dans différentes unités : Mètres, Kilomètres,  Miles nautiques, ...</a:t>
            </a:r>
          </a:p>
        </p:txBody>
      </p:sp>
      <p:sp>
        <p:nvSpPr>
          <p:cNvPr id="3" name="Rectangle 2"/>
          <p:cNvSpPr/>
          <p:nvPr/>
        </p:nvSpPr>
        <p:spPr>
          <a:xfrm>
            <a:off x="59315" y="6317435"/>
            <a:ext cx="5808829" cy="507831"/>
          </a:xfrm>
          <a:prstGeom prst="rect">
            <a:avLst/>
          </a:prstGeom>
        </p:spPr>
        <p:txBody>
          <a:bodyPr wrap="square">
            <a:spAutoFit/>
          </a:bodyPr>
          <a:lstStyle/>
          <a:p>
            <a:r>
              <a:rPr lang="fr-FR" sz="900" dirty="0"/>
              <a:t>Sources : </a:t>
            </a:r>
          </a:p>
          <a:p>
            <a:r>
              <a:rPr lang="fr-FR" sz="900" dirty="0"/>
              <a:t>http://ressources.esrifrance.fr/genl_syst_coord.aspx</a:t>
            </a:r>
          </a:p>
          <a:p>
            <a:r>
              <a:rPr lang="fr-FR" sz="900" dirty="0"/>
              <a:t>http://geodesie.ign.fr/</a:t>
            </a:r>
          </a:p>
        </p:txBody>
      </p:sp>
      <p:pic>
        <p:nvPicPr>
          <p:cNvPr id="4" name="Image 3">
            <a:extLst>
              <a:ext uri="{FF2B5EF4-FFF2-40B4-BE49-F238E27FC236}">
                <a16:creationId xmlns:a16="http://schemas.microsoft.com/office/drawing/2014/main" id="{14F65CA6-409D-E9B2-B3D1-7C01E2FCAA6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sp>
        <p:nvSpPr>
          <p:cNvPr id="5" name="Text Box 7">
            <a:extLst>
              <a:ext uri="{FF2B5EF4-FFF2-40B4-BE49-F238E27FC236}">
                <a16:creationId xmlns:a16="http://schemas.microsoft.com/office/drawing/2014/main" id="{EDA7BD03-9BBB-4C42-B866-B3A3DDA65AA6}"/>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les systèmes de coordonnées</a:t>
            </a:r>
            <a:endParaRPr lang="fr-FR" altLang="fr-FR" sz="800" dirty="0">
              <a:solidFill>
                <a:srgbClr val="331910"/>
              </a:solidFill>
              <a:latin typeface="Arial Black" panose="020B0A04020102020204" pitchFamily="34" charset="0"/>
            </a:endParaRPr>
          </a:p>
        </p:txBody>
      </p:sp>
      <p:sp>
        <p:nvSpPr>
          <p:cNvPr id="7" name="Rectangle 6"/>
          <p:cNvSpPr/>
          <p:nvPr/>
        </p:nvSpPr>
        <p:spPr>
          <a:xfrm>
            <a:off x="251520" y="491940"/>
            <a:ext cx="6275040" cy="369332"/>
          </a:xfrm>
          <a:prstGeom prst="rect">
            <a:avLst/>
          </a:prstGeom>
          <a:ln w="12700">
            <a:solidFill>
              <a:schemeClr val="tx1"/>
            </a:solidFill>
          </a:ln>
        </p:spPr>
        <p:txBody>
          <a:bodyPr wrap="square">
            <a:spAutoFit/>
          </a:bodyPr>
          <a:lstStyle/>
          <a:p>
            <a:r>
              <a:rPr lang="fr-FR" b="1" dirty="0"/>
              <a:t>Les coordonnées planes : E, N (coordonnées projetés)</a:t>
            </a:r>
          </a:p>
        </p:txBody>
      </p:sp>
    </p:spTree>
    <p:extLst>
      <p:ext uri="{BB962C8B-B14F-4D97-AF65-F5344CB8AC3E}">
        <p14:creationId xmlns:p14="http://schemas.microsoft.com/office/powerpoint/2010/main" val="235289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155" y="661890"/>
            <a:ext cx="3140860" cy="489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85192" y="1007343"/>
            <a:ext cx="5410944" cy="2308324"/>
          </a:xfrm>
          <a:prstGeom prst="rect">
            <a:avLst/>
          </a:prstGeom>
        </p:spPr>
        <p:txBody>
          <a:bodyPr wrap="square">
            <a:spAutoFit/>
          </a:bodyPr>
          <a:lstStyle/>
          <a:p>
            <a:r>
              <a:rPr lang="fr-FR" dirty="0"/>
              <a:t>La conversion de positions géographiques d’une surface courbe sur une surface plane nécessite l’utilisation d’une projection cartographique. Une fois cette projection définie, la localisation d'un élément peut alors s'exprimer sous la forme de coordonnées planes à l'aide de deux valeurs linéaires : X, Y exprimées dans différentes unités : Mètres, Kilomètres,  Miles nautiques, ...</a:t>
            </a:r>
          </a:p>
        </p:txBody>
      </p:sp>
      <p:sp>
        <p:nvSpPr>
          <p:cNvPr id="7" name="Rectangle 6"/>
          <p:cNvSpPr/>
          <p:nvPr/>
        </p:nvSpPr>
        <p:spPr>
          <a:xfrm>
            <a:off x="59315" y="6317435"/>
            <a:ext cx="5808829" cy="507831"/>
          </a:xfrm>
          <a:prstGeom prst="rect">
            <a:avLst/>
          </a:prstGeom>
        </p:spPr>
        <p:txBody>
          <a:bodyPr wrap="square">
            <a:spAutoFit/>
          </a:bodyPr>
          <a:lstStyle/>
          <a:p>
            <a:r>
              <a:rPr lang="fr-FR" sz="900" dirty="0"/>
              <a:t>Sources : </a:t>
            </a:r>
          </a:p>
          <a:p>
            <a:r>
              <a:rPr lang="fr-FR" sz="900" dirty="0"/>
              <a:t>http://ressources.esrifrance.fr/genl_syst_coord.aspx</a:t>
            </a:r>
          </a:p>
          <a:p>
            <a:r>
              <a:rPr lang="fr-FR" sz="900" dirty="0"/>
              <a:t>http://geodesie.ign.fr/</a:t>
            </a:r>
          </a:p>
        </p:txBody>
      </p:sp>
      <p:sp>
        <p:nvSpPr>
          <p:cNvPr id="8" name="Rectangle 7"/>
          <p:cNvSpPr/>
          <p:nvPr/>
        </p:nvSpPr>
        <p:spPr>
          <a:xfrm>
            <a:off x="387986" y="3454736"/>
            <a:ext cx="5245006" cy="369332"/>
          </a:xfrm>
          <a:prstGeom prst="rect">
            <a:avLst/>
          </a:prstGeom>
        </p:spPr>
        <p:txBody>
          <a:bodyPr wrap="square">
            <a:spAutoFit/>
          </a:bodyPr>
          <a:lstStyle/>
          <a:p>
            <a:r>
              <a:rPr lang="fr-FR" dirty="0"/>
              <a:t>Avantages : représentation en plan, mesures possibles</a:t>
            </a:r>
          </a:p>
        </p:txBody>
      </p:sp>
      <p:sp>
        <p:nvSpPr>
          <p:cNvPr id="9" name="Rectangle 8"/>
          <p:cNvSpPr/>
          <p:nvPr/>
        </p:nvSpPr>
        <p:spPr>
          <a:xfrm>
            <a:off x="385192" y="3933334"/>
            <a:ext cx="4842792" cy="369332"/>
          </a:xfrm>
          <a:prstGeom prst="rect">
            <a:avLst/>
          </a:prstGeom>
        </p:spPr>
        <p:txBody>
          <a:bodyPr wrap="square">
            <a:spAutoFit/>
          </a:bodyPr>
          <a:lstStyle/>
          <a:p>
            <a:r>
              <a:rPr lang="fr-FR" dirty="0"/>
              <a:t>Inconvénients : perte de l’information d’altitude</a:t>
            </a:r>
          </a:p>
        </p:txBody>
      </p:sp>
      <p:pic>
        <p:nvPicPr>
          <p:cNvPr id="4" name="Image 3">
            <a:extLst>
              <a:ext uri="{FF2B5EF4-FFF2-40B4-BE49-F238E27FC236}">
                <a16:creationId xmlns:a16="http://schemas.microsoft.com/office/drawing/2014/main" id="{F476649D-7B23-7A7D-BD6E-BEAE0944011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670533" y="6391906"/>
            <a:ext cx="466094" cy="466094"/>
          </a:xfrm>
          <a:prstGeom prst="rect">
            <a:avLst/>
          </a:prstGeom>
        </p:spPr>
      </p:pic>
      <p:sp>
        <p:nvSpPr>
          <p:cNvPr id="10" name="Text Box 7">
            <a:extLst>
              <a:ext uri="{FF2B5EF4-FFF2-40B4-BE49-F238E27FC236}">
                <a16:creationId xmlns:a16="http://schemas.microsoft.com/office/drawing/2014/main" id="{F6476587-4C3B-34FE-B9B4-26A8CA429E9F}"/>
              </a:ext>
            </a:extLst>
          </p:cNvPr>
          <p:cNvSpPr txBox="1">
            <a:spLocks noChangeArrowheads="1"/>
          </p:cNvSpPr>
          <p:nvPr/>
        </p:nvSpPr>
        <p:spPr bwMode="auto">
          <a:xfrm>
            <a:off x="0" y="0"/>
            <a:ext cx="9144000" cy="260648"/>
          </a:xfrm>
          <a:prstGeom prst="rect">
            <a:avLst/>
          </a:prstGeom>
          <a:gradFill rotWithShape="0">
            <a:gsLst>
              <a:gs pos="0">
                <a:srgbClr val="443A31"/>
              </a:gs>
              <a:gs pos="78000">
                <a:srgbClr val="443A31"/>
              </a:gs>
              <a:gs pos="100000">
                <a:srgbClr val="009DE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a:tabLst>
                <a:tab pos="8380413" algn="l"/>
                <a:tab pos="8482013" algn="l"/>
              </a:tabLst>
              <a:defRPr>
                <a:solidFill>
                  <a:schemeClr val="tx1"/>
                </a:solidFill>
                <a:latin typeface="Arial" panose="020B0604020202020204" pitchFamily="34" charset="0"/>
              </a:defRPr>
            </a:lvl1pPr>
            <a:lvl2pPr marL="742950" indent="-285750" defTabSz="787400">
              <a:tabLst>
                <a:tab pos="8380413" algn="l"/>
                <a:tab pos="8482013" algn="l"/>
              </a:tabLst>
              <a:defRPr>
                <a:solidFill>
                  <a:schemeClr val="tx1"/>
                </a:solidFill>
                <a:latin typeface="Arial" panose="020B0604020202020204" pitchFamily="34" charset="0"/>
              </a:defRPr>
            </a:lvl2pPr>
            <a:lvl3pPr marL="1143000" indent="-228600" defTabSz="787400">
              <a:tabLst>
                <a:tab pos="8380413" algn="l"/>
                <a:tab pos="8482013" algn="l"/>
              </a:tabLst>
              <a:defRPr>
                <a:solidFill>
                  <a:schemeClr val="tx1"/>
                </a:solidFill>
                <a:latin typeface="Arial" panose="020B0604020202020204" pitchFamily="34" charset="0"/>
              </a:defRPr>
            </a:lvl3pPr>
            <a:lvl4pPr marL="1600200" indent="-228600" defTabSz="787400">
              <a:tabLst>
                <a:tab pos="8380413" algn="l"/>
                <a:tab pos="8482013" algn="l"/>
              </a:tabLst>
              <a:defRPr>
                <a:solidFill>
                  <a:schemeClr val="tx1"/>
                </a:solidFill>
                <a:latin typeface="Arial" panose="020B0604020202020204" pitchFamily="34" charset="0"/>
              </a:defRPr>
            </a:lvl4pPr>
            <a:lvl5pPr marL="2057400" indent="-228600" defTabSz="787400">
              <a:tabLst>
                <a:tab pos="8380413" algn="l"/>
                <a:tab pos="8482013" algn="l"/>
              </a:tabLst>
              <a:defRPr>
                <a:solidFill>
                  <a:schemeClr val="tx1"/>
                </a:solidFill>
                <a:latin typeface="Arial" panose="020B0604020202020204" pitchFamily="34"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Arial" panose="020B0604020202020204" pitchFamily="34" charset="0"/>
              </a:defRPr>
            </a:lvl9pPr>
          </a:lstStyle>
          <a:p>
            <a:pPr>
              <a:spcBef>
                <a:spcPct val="50000"/>
              </a:spcBef>
            </a:pPr>
            <a:r>
              <a:rPr lang="fr-FR" altLang="fr-FR" sz="1200" dirty="0">
                <a:solidFill>
                  <a:schemeClr val="bg1"/>
                </a:solidFill>
                <a:latin typeface="OpenDyslexic" panose="00000500000000000000" pitchFamily="50" charset="0"/>
              </a:rPr>
              <a:t>Notions de géodésie : les systèmes de coordonnées</a:t>
            </a:r>
            <a:endParaRPr lang="fr-FR" altLang="fr-FR" sz="800" dirty="0">
              <a:solidFill>
                <a:srgbClr val="331910"/>
              </a:solidFill>
              <a:latin typeface="Arial Black" panose="020B0A04020102020204" pitchFamily="34" charset="0"/>
            </a:endParaRPr>
          </a:p>
        </p:txBody>
      </p:sp>
      <p:sp>
        <p:nvSpPr>
          <p:cNvPr id="3" name="Rectangle 2"/>
          <p:cNvSpPr/>
          <p:nvPr/>
        </p:nvSpPr>
        <p:spPr>
          <a:xfrm>
            <a:off x="251520" y="451112"/>
            <a:ext cx="6275040" cy="369332"/>
          </a:xfrm>
          <a:prstGeom prst="rect">
            <a:avLst/>
          </a:prstGeom>
          <a:ln w="12700">
            <a:solidFill>
              <a:schemeClr val="tx1"/>
            </a:solidFill>
          </a:ln>
        </p:spPr>
        <p:txBody>
          <a:bodyPr wrap="square">
            <a:spAutoFit/>
          </a:bodyPr>
          <a:lstStyle/>
          <a:p>
            <a:r>
              <a:rPr lang="fr-FR" b="1" dirty="0"/>
              <a:t>Les coordonnées planes : E, N (coordonnées projetés)</a:t>
            </a:r>
          </a:p>
        </p:txBody>
      </p:sp>
    </p:spTree>
    <p:extLst>
      <p:ext uri="{BB962C8B-B14F-4D97-AF65-F5344CB8AC3E}">
        <p14:creationId xmlns:p14="http://schemas.microsoft.com/office/powerpoint/2010/main" val="3589324918"/>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1695</TotalTime>
  <Words>1812</Words>
  <Application>Microsoft Office PowerPoint</Application>
  <PresentationFormat>Affichage à l'écran (4:3)</PresentationFormat>
  <Paragraphs>187</Paragraphs>
  <Slides>33</Slides>
  <Notes>1</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33</vt:i4>
      </vt:variant>
    </vt:vector>
  </HeadingPairs>
  <TitlesOfParts>
    <vt:vector size="41" baseType="lpstr">
      <vt:lpstr>Arial</vt:lpstr>
      <vt:lpstr>Arial Black</vt:lpstr>
      <vt:lpstr>Calibri</vt:lpstr>
      <vt:lpstr>Comic Sans MS</vt:lpstr>
      <vt:lpstr>OpenDyslexic</vt:lpstr>
      <vt:lpstr>Wingdings</vt:lpstr>
      <vt:lpstr>Thème Office</vt:lpstr>
      <vt:lpstr>CorelDRAW</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seb</dc:creator>
  <cp:lastModifiedBy>Sébastien Zaragosi</cp:lastModifiedBy>
  <cp:revision>48</cp:revision>
  <dcterms:created xsi:type="dcterms:W3CDTF">2012-10-02T08:48:59Z</dcterms:created>
  <dcterms:modified xsi:type="dcterms:W3CDTF">2023-09-04T15:57:05Z</dcterms:modified>
</cp:coreProperties>
</file>