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9" r:id="rId2"/>
    <p:sldId id="665" r:id="rId3"/>
    <p:sldId id="335" r:id="rId4"/>
    <p:sldId id="336" r:id="rId5"/>
    <p:sldId id="658" r:id="rId6"/>
    <p:sldId id="659" r:id="rId7"/>
    <p:sldId id="337" r:id="rId8"/>
    <p:sldId id="345" r:id="rId9"/>
    <p:sldId id="340" r:id="rId10"/>
    <p:sldId id="341" r:id="rId11"/>
    <p:sldId id="342" r:id="rId12"/>
    <p:sldId id="343" r:id="rId13"/>
    <p:sldId id="344" r:id="rId14"/>
    <p:sldId id="660" r:id="rId15"/>
    <p:sldId id="661" r:id="rId16"/>
    <p:sldId id="321" r:id="rId17"/>
    <p:sldId id="653" r:id="rId18"/>
    <p:sldId id="651" r:id="rId19"/>
    <p:sldId id="652" r:id="rId20"/>
    <p:sldId id="663" r:id="rId21"/>
    <p:sldId id="322" r:id="rId22"/>
    <p:sldId id="327" r:id="rId23"/>
    <p:sldId id="328" r:id="rId24"/>
    <p:sldId id="334" r:id="rId25"/>
    <p:sldId id="306" r:id="rId26"/>
    <p:sldId id="664" r:id="rId27"/>
    <p:sldId id="305" r:id="rId28"/>
    <p:sldId id="315" r:id="rId29"/>
    <p:sldId id="316" r:id="rId30"/>
    <p:sldId id="304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26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2925C-C997-49FC-B9CF-44A345905505}" type="datetimeFigureOut">
              <a:rPr lang="fr-FR" smtClean="0"/>
              <a:t>15/09/2025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F2BAE-60F3-4691-A1FC-CBFF96FF62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66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15/09/2025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8" name="Espace réservé du numéro de diapositive 5"/>
          <p:cNvSpPr txBox="1">
            <a:spLocks/>
          </p:cNvSpPr>
          <p:nvPr userDrawn="1"/>
        </p:nvSpPr>
        <p:spPr>
          <a:xfrm>
            <a:off x="35496" y="6597352"/>
            <a:ext cx="576065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400" smtClean="0">
                <a:solidFill>
                  <a:srgbClr val="009DE0"/>
                </a:solidFill>
                <a:latin typeface="OpenDyslexic" pitchFamily="50" charset="0"/>
              </a:rPr>
              <a:pPr/>
              <a:t>‹N°›</a:t>
            </a:fld>
            <a:endParaRPr lang="fr-FR" sz="1400" dirty="0">
              <a:solidFill>
                <a:srgbClr val="009DE0"/>
              </a:solidFill>
              <a:latin typeface="OpenDyslexic" pitchFamily="50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523081" y="6609873"/>
            <a:ext cx="30487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0" dirty="0">
                <a:solidFill>
                  <a:srgbClr val="009DE0"/>
                </a:solidFill>
                <a:latin typeface="OpenDyslexic" pitchFamily="50" charset="0"/>
              </a:rPr>
              <a:t>Formations SIG &amp; Géomatique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1.pn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openxmlformats.org/officeDocument/2006/relationships/image" Target="../media/image15.jpe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1.pn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openxmlformats.org/officeDocument/2006/relationships/image" Target="../media/image15.jpe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11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0DACA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3" y="2301498"/>
            <a:ext cx="9086669" cy="455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16632"/>
            <a:ext cx="8892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SYSTÈMES  D’INFORMATION GEOGRAPHIQUE</a:t>
            </a:r>
          </a:p>
          <a:p>
            <a:r>
              <a:rPr lang="fr-FR" sz="1200" b="1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DAVID COCHARD</a:t>
            </a:r>
          </a:p>
          <a:p>
            <a:r>
              <a:rPr lang="fr-FR" sz="1200" b="1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VINCENT HANQUIEZ</a:t>
            </a:r>
          </a:p>
          <a:p>
            <a:r>
              <a:rPr lang="fr-FR" sz="1200" b="1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SÉBASTIEN ZARAGOSI</a:t>
            </a:r>
          </a:p>
          <a:p>
            <a:endParaRPr lang="fr-FR" sz="1200" dirty="0">
              <a:solidFill>
                <a:schemeClr val="bg2">
                  <a:lumMod val="10000"/>
                </a:schemeClr>
              </a:solidFill>
              <a:latin typeface="OpenDyslexic" panose="00000500000000000000" pitchFamily="50" charset="0"/>
            </a:endParaRPr>
          </a:p>
          <a:p>
            <a:r>
              <a:rPr lang="fr-FR" sz="1200" dirty="0">
                <a:solidFill>
                  <a:schemeClr val="bg2">
                    <a:lumMod val="10000"/>
                  </a:schemeClr>
                </a:solidFill>
                <a:latin typeface="OpenDyslexic" panose="00000500000000000000" pitchFamily="50" charset="0"/>
              </a:rPr>
              <a:t>https://www.geocean.net/wikisig</a:t>
            </a:r>
            <a:endParaRPr lang="fr-FR" sz="1200" b="1" dirty="0">
              <a:solidFill>
                <a:schemeClr val="bg2">
                  <a:lumMod val="10000"/>
                </a:schemeClr>
              </a:solidFill>
              <a:latin typeface="OpenDyslexic" panose="00000500000000000000" pitchFamily="50" charset="0"/>
            </a:endParaRPr>
          </a:p>
          <a:p>
            <a:endParaRPr lang="fr-FR" sz="1000" b="1" dirty="0">
              <a:solidFill>
                <a:srgbClr val="FF0000"/>
              </a:solidFill>
              <a:latin typeface="Charlemagne Std" pitchFamily="50" charset="0"/>
            </a:endParaRPr>
          </a:p>
          <a:p>
            <a:endParaRPr lang="fr-FR" sz="1000" b="1" dirty="0">
              <a:solidFill>
                <a:srgbClr val="FF0000"/>
              </a:solidFill>
              <a:latin typeface="Charlemagne Std" pitchFamily="50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6016" y="6525344"/>
            <a:ext cx="4359655" cy="276999"/>
          </a:xfrm>
          <a:prstGeom prst="rect">
            <a:avLst/>
          </a:prstGeom>
          <a:solidFill>
            <a:srgbClr val="E0DACA"/>
          </a:solidFill>
        </p:spPr>
        <p:txBody>
          <a:bodyPr wrap="none">
            <a:spAutoFit/>
          </a:bodyPr>
          <a:lstStyle/>
          <a:p>
            <a:r>
              <a:rPr lang="fr-FR" sz="1200" b="1" dirty="0">
                <a:latin typeface="Charlemagne Std" pitchFamily="50" charset="0"/>
              </a:rPr>
              <a:t>Extrait de la carte de France de Cassini 1815</a:t>
            </a:r>
          </a:p>
        </p:txBody>
      </p:sp>
      <p:pic>
        <p:nvPicPr>
          <p:cNvPr id="7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3794" y="1340768"/>
            <a:ext cx="2668017" cy="82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832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okemon-go-ba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3523" y="331789"/>
            <a:ext cx="9140477" cy="655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001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e nouveau radar dans PokÃ©mon GO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334835"/>
            <a:ext cx="9144000" cy="655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Imag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34559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3047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99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www.fixmypcerror.com/wp-content/uploads/2016/07/pokemon-go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5" b="4210"/>
          <a:stretch/>
        </p:blipFill>
        <p:spPr bwMode="auto">
          <a:xfrm>
            <a:off x="0" y="331787"/>
            <a:ext cx="9144000" cy="6579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34559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294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1188" y="1918573"/>
            <a:ext cx="8497887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Matériel </a:t>
            </a:r>
            <a:r>
              <a:rPr lang="fr-FR" dirty="0"/>
              <a:t>: Satellites, Système GPS, </a:t>
            </a:r>
            <a:r>
              <a:rPr lang="fr-FR" dirty="0" err="1"/>
              <a:t>Datacenters</a:t>
            </a:r>
            <a:r>
              <a:rPr lang="fr-FR" dirty="0"/>
              <a:t> (serveurs), Réseau (Internet, GSM), Ordinateurs, Tablettes, Smartphones,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51520" y="4653136"/>
            <a:ext cx="8568952" cy="1482939"/>
            <a:chOff x="251520" y="4653136"/>
            <a:chExt cx="8568952" cy="1482939"/>
          </a:xfrm>
        </p:grpSpPr>
        <p:sp>
          <p:nvSpPr>
            <p:cNvPr id="7" name="Flèche courbée vers la droite 6"/>
            <p:cNvSpPr/>
            <p:nvPr/>
          </p:nvSpPr>
          <p:spPr bwMode="auto">
            <a:xfrm flipV="1">
              <a:off x="251520" y="4653136"/>
              <a:ext cx="287337" cy="1060724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 bwMode="auto">
            <a:xfrm>
              <a:off x="3059435" y="5489963"/>
              <a:ext cx="5761037" cy="6461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dirty="0">
                  <a:solidFill>
                    <a:schemeClr val="accent1">
                      <a:lumMod val="75000"/>
                    </a:schemeClr>
                  </a:solidFill>
                </a:rPr>
                <a:t>mais aussi acteur à votre insu…</a:t>
              </a:r>
            </a:p>
            <a:p>
              <a:pPr>
                <a:defRPr/>
              </a:pPr>
              <a:endParaRPr lang="fr-FR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11187" y="2924944"/>
            <a:ext cx="8497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Logiciels</a:t>
            </a:r>
            <a:r>
              <a:rPr lang="fr-FR" dirty="0"/>
              <a:t> : </a:t>
            </a:r>
            <a:r>
              <a:rPr lang="fr-FR" dirty="0" err="1"/>
              <a:t>Pokemon</a:t>
            </a:r>
            <a:r>
              <a:rPr lang="fr-FR" dirty="0"/>
              <a:t> GO,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1197" y="5509629"/>
            <a:ext cx="8497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Utilisateurs </a:t>
            </a:r>
            <a:r>
              <a:rPr lang="fr-FR" dirty="0"/>
              <a:t>: Vous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641197" y="3248091"/>
            <a:ext cx="6430093" cy="966988"/>
            <a:chOff x="641197" y="3248091"/>
            <a:chExt cx="6430093" cy="966988"/>
          </a:xfrm>
        </p:grpSpPr>
        <p:sp>
          <p:nvSpPr>
            <p:cNvPr id="11" name="Rectangle 10"/>
            <p:cNvSpPr/>
            <p:nvPr/>
          </p:nvSpPr>
          <p:spPr>
            <a:xfrm>
              <a:off x="641197" y="3605363"/>
              <a:ext cx="159655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b="1" dirty="0"/>
                <a:t>Objets :</a:t>
              </a:r>
              <a:endParaRPr lang="fr-FR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2051720" y="3248091"/>
              <a:ext cx="5019570" cy="966988"/>
              <a:chOff x="1403648" y="280577"/>
              <a:chExt cx="5019570" cy="966988"/>
            </a:xfrm>
          </p:grpSpPr>
          <p:pic>
            <p:nvPicPr>
              <p:cNvPr id="275458" name="Picture 2" descr="http://coolnews.fr/media/uploads/21/578792e4a95e1.jpg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03648" y="503464"/>
                <a:ext cx="672950" cy="619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0" name="Picture 4" descr="http://coolnews.fr/media/uploads/21/5787936c74122.jp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2784" y="503464"/>
                <a:ext cx="504056" cy="618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2" name="Picture 6" descr="http://coolnews.fr/media/uploads/21/578793b5ebb06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0243" y="280577"/>
                <a:ext cx="966988" cy="9669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4" name="Picture 8" descr="http://coolnews.fr/media/uploads/21/578793bf74bb4.jpg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2809" y="488732"/>
                <a:ext cx="634039" cy="6491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6" name="Picture 10" descr="http://coolnews.fr/media/uploads/21/578794167a130.jpg"/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74241" y="548680"/>
                <a:ext cx="791967" cy="614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8" name="Picture 12" descr="http://coolnews.fr/media/uploads/21/5787945c61e2f.jpg"/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7239" y="547542"/>
                <a:ext cx="745979" cy="6889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6" name="Groupe 15"/>
          <p:cNvGrpSpPr/>
          <p:nvPr/>
        </p:nvGrpSpPr>
        <p:grpSpPr>
          <a:xfrm>
            <a:off x="611186" y="4471917"/>
            <a:ext cx="8497887" cy="432048"/>
            <a:chOff x="611186" y="4285124"/>
            <a:chExt cx="8497887" cy="432048"/>
          </a:xfrm>
        </p:grpSpPr>
        <p:sp>
          <p:nvSpPr>
            <p:cNvPr id="12" name="Rectangle 11"/>
            <p:cNvSpPr/>
            <p:nvPr/>
          </p:nvSpPr>
          <p:spPr>
            <a:xfrm>
              <a:off x="611186" y="4316482"/>
              <a:ext cx="8497887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b="1" dirty="0"/>
                <a:t>Acteurs</a:t>
              </a:r>
              <a:r>
                <a:rPr lang="fr-FR" dirty="0"/>
                <a:t> : </a:t>
              </a:r>
              <a:endParaRPr lang="fr-FR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75470" name="Picture 14" descr="RÃ©sultat de recherche d'images pour &quot;logo nintendo&quot;"/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63688" y="4285124"/>
              <a:ext cx="1570178" cy="43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Image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327" y="401315"/>
            <a:ext cx="34559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424912" y="3779642"/>
            <a:ext cx="4260421" cy="1934218"/>
            <a:chOff x="3424912" y="3779642"/>
            <a:chExt cx="4260421" cy="1934218"/>
          </a:xfrm>
        </p:grpSpPr>
        <p:grpSp>
          <p:nvGrpSpPr>
            <p:cNvPr id="4" name="Groupe 3"/>
            <p:cNvGrpSpPr/>
            <p:nvPr/>
          </p:nvGrpSpPr>
          <p:grpSpPr>
            <a:xfrm>
              <a:off x="3424912" y="4437112"/>
              <a:ext cx="2138966" cy="532786"/>
              <a:chOff x="3424912" y="4437112"/>
              <a:chExt cx="2138966" cy="532786"/>
            </a:xfrm>
          </p:grpSpPr>
          <p:pic>
            <p:nvPicPr>
              <p:cNvPr id="275472" name="Picture 16" descr="https://i0.wp.com/www.grapheine.com/wp-content/uploads/2015/09/nouveau-logo-google.png?resize=750%2C371&amp;ssl=1"/>
              <p:cNvPicPr>
                <a:picLocks noChangeAspect="1" noChangeArrowheads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9487" t="28729" r="20034" b="28479"/>
              <a:stretch/>
            </p:blipFill>
            <p:spPr bwMode="auto">
              <a:xfrm>
                <a:off x="3424912" y="4500800"/>
                <a:ext cx="1224137" cy="4284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74" name="Picture 18" descr="RÃ©sultat de recherche d'images pour &quot;logo mcdonald&quot;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60994" y="4437112"/>
                <a:ext cx="702884" cy="5327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5" name="Flèche courbée vers la droite 24"/>
            <p:cNvSpPr/>
            <p:nvPr/>
          </p:nvSpPr>
          <p:spPr bwMode="auto">
            <a:xfrm flipH="1" flipV="1">
              <a:off x="7323886" y="3779642"/>
              <a:ext cx="361447" cy="193421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612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327" y="401315"/>
            <a:ext cx="34559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vousetesleproduit">
            <a:extLst>
              <a:ext uri="{FF2B5EF4-FFF2-40B4-BE49-F238E27FC236}">
                <a16:creationId xmlns:a16="http://schemas.microsoft.com/office/drawing/2014/main" id="{45E6FE83-710F-4B25-9038-68BDDDE91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087" y="607257"/>
            <a:ext cx="4314457" cy="572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379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1188" y="1918573"/>
            <a:ext cx="8497887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Matériel </a:t>
            </a:r>
            <a:r>
              <a:rPr lang="fr-FR" dirty="0"/>
              <a:t>: Satellites, Système GPS, </a:t>
            </a:r>
            <a:r>
              <a:rPr lang="fr-FR" dirty="0" err="1"/>
              <a:t>Datacenters</a:t>
            </a:r>
            <a:r>
              <a:rPr lang="fr-FR" dirty="0"/>
              <a:t> (serveurs), Réseau (Internet, GSM), Ordinateurs, Tablettes, Smartphones,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51520" y="4653136"/>
            <a:ext cx="8568952" cy="1482939"/>
            <a:chOff x="251520" y="4653136"/>
            <a:chExt cx="8568952" cy="1482939"/>
          </a:xfrm>
        </p:grpSpPr>
        <p:sp>
          <p:nvSpPr>
            <p:cNvPr id="7" name="Flèche courbée vers la droite 6"/>
            <p:cNvSpPr/>
            <p:nvPr/>
          </p:nvSpPr>
          <p:spPr bwMode="auto">
            <a:xfrm flipV="1">
              <a:off x="251520" y="4653136"/>
              <a:ext cx="287337" cy="1060724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 bwMode="auto">
            <a:xfrm>
              <a:off x="3059435" y="5489963"/>
              <a:ext cx="5761037" cy="6461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dirty="0">
                  <a:solidFill>
                    <a:schemeClr val="accent1">
                      <a:lumMod val="75000"/>
                    </a:schemeClr>
                  </a:solidFill>
                </a:rPr>
                <a:t>mais aussi acteur à votre insu…</a:t>
              </a:r>
            </a:p>
            <a:p>
              <a:pPr>
                <a:defRPr/>
              </a:pPr>
              <a:endParaRPr lang="fr-FR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11187" y="2924944"/>
            <a:ext cx="8497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Logiciels</a:t>
            </a:r>
            <a:r>
              <a:rPr lang="fr-FR" dirty="0"/>
              <a:t> : </a:t>
            </a:r>
            <a:r>
              <a:rPr lang="fr-FR" dirty="0" err="1"/>
              <a:t>Pokemon</a:t>
            </a:r>
            <a:r>
              <a:rPr lang="fr-FR" dirty="0"/>
              <a:t> GO,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1197" y="5509629"/>
            <a:ext cx="84978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Utilisateurs </a:t>
            </a:r>
            <a:r>
              <a:rPr lang="fr-FR" dirty="0"/>
              <a:t>: Vous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641197" y="3248091"/>
            <a:ext cx="6430093" cy="966988"/>
            <a:chOff x="641197" y="3248091"/>
            <a:chExt cx="6430093" cy="966988"/>
          </a:xfrm>
        </p:grpSpPr>
        <p:sp>
          <p:nvSpPr>
            <p:cNvPr id="11" name="Rectangle 10"/>
            <p:cNvSpPr/>
            <p:nvPr/>
          </p:nvSpPr>
          <p:spPr>
            <a:xfrm>
              <a:off x="641197" y="3605363"/>
              <a:ext cx="159655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b="1" dirty="0"/>
                <a:t>Objets :</a:t>
              </a:r>
              <a:endParaRPr lang="fr-FR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2051720" y="3248091"/>
              <a:ext cx="5019570" cy="966988"/>
              <a:chOff x="1403648" y="280577"/>
              <a:chExt cx="5019570" cy="966988"/>
            </a:xfrm>
          </p:grpSpPr>
          <p:pic>
            <p:nvPicPr>
              <p:cNvPr id="275458" name="Picture 2" descr="http://coolnews.fr/media/uploads/21/578792e4a95e1.jpg"/>
              <p:cNvPicPr>
                <a:picLocks noChangeAspect="1" noChangeArrowheads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03648" y="503464"/>
                <a:ext cx="672950" cy="619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0" name="Picture 4" descr="http://coolnews.fr/media/uploads/21/5787936c74122.jpg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2784" y="503464"/>
                <a:ext cx="504056" cy="6181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2" name="Picture 6" descr="http://coolnews.fr/media/uploads/21/578793b5ebb06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0243" y="280577"/>
                <a:ext cx="966988" cy="9669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4" name="Picture 8" descr="http://coolnews.fr/media/uploads/21/578793bf74bb4.jpg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2809" y="488732"/>
                <a:ext cx="634039" cy="6491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6" name="Picture 10" descr="http://coolnews.fr/media/uploads/21/578794167a130.jpg"/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74241" y="548680"/>
                <a:ext cx="791967" cy="614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68" name="Picture 12" descr="http://coolnews.fr/media/uploads/21/5787945c61e2f.jpg"/>
              <p:cNvPicPr>
                <a:picLocks noChangeAspect="1" noChangeArrowheads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7239" y="547542"/>
                <a:ext cx="745979" cy="6889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6" name="Groupe 15"/>
          <p:cNvGrpSpPr/>
          <p:nvPr/>
        </p:nvGrpSpPr>
        <p:grpSpPr>
          <a:xfrm>
            <a:off x="611186" y="4471917"/>
            <a:ext cx="8497887" cy="432048"/>
            <a:chOff x="611186" y="4285124"/>
            <a:chExt cx="8497887" cy="432048"/>
          </a:xfrm>
        </p:grpSpPr>
        <p:sp>
          <p:nvSpPr>
            <p:cNvPr id="12" name="Rectangle 11"/>
            <p:cNvSpPr/>
            <p:nvPr/>
          </p:nvSpPr>
          <p:spPr>
            <a:xfrm>
              <a:off x="611186" y="4316482"/>
              <a:ext cx="8497887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b="1" dirty="0"/>
                <a:t>Acteurs</a:t>
              </a:r>
              <a:r>
                <a:rPr lang="fr-FR" dirty="0"/>
                <a:t> : </a:t>
              </a:r>
              <a:endParaRPr lang="fr-FR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75470" name="Picture 14" descr="RÃ©sultat de recherche d'images pour &quot;logo nintendo&quot;"/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763688" y="4285124"/>
              <a:ext cx="1570178" cy="43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Image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327" y="401315"/>
            <a:ext cx="34559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059434" y="3779642"/>
            <a:ext cx="5761037" cy="2847913"/>
            <a:chOff x="3059434" y="3779642"/>
            <a:chExt cx="5761037" cy="2847913"/>
          </a:xfrm>
        </p:grpSpPr>
        <p:grpSp>
          <p:nvGrpSpPr>
            <p:cNvPr id="4" name="Groupe 3"/>
            <p:cNvGrpSpPr/>
            <p:nvPr/>
          </p:nvGrpSpPr>
          <p:grpSpPr>
            <a:xfrm>
              <a:off x="3424912" y="4437112"/>
              <a:ext cx="2138966" cy="532786"/>
              <a:chOff x="3424912" y="4437112"/>
              <a:chExt cx="2138966" cy="532786"/>
            </a:xfrm>
          </p:grpSpPr>
          <p:pic>
            <p:nvPicPr>
              <p:cNvPr id="275472" name="Picture 16" descr="https://i0.wp.com/www.grapheine.com/wp-content/uploads/2015/09/nouveau-logo-google.png?resize=750%2C371&amp;ssl=1"/>
              <p:cNvPicPr>
                <a:picLocks noChangeAspect="1" noChangeArrowheads="1"/>
              </p:cNvPicPr>
              <p:nvPr/>
            </p:nvPicPr>
            <p:blipFill rotWithShape="1"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9487" t="28729" r="20034" b="28479"/>
              <a:stretch/>
            </p:blipFill>
            <p:spPr bwMode="auto">
              <a:xfrm>
                <a:off x="3424912" y="4500800"/>
                <a:ext cx="1224137" cy="42844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5474" name="Picture 18" descr="RÃ©sultat de recherche d'images pour &quot;logo mcdonald&quot;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60994" y="4437112"/>
                <a:ext cx="702884" cy="5327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" name="Groupe 2"/>
            <p:cNvGrpSpPr/>
            <p:nvPr/>
          </p:nvGrpSpPr>
          <p:grpSpPr>
            <a:xfrm>
              <a:off x="3059434" y="3779642"/>
              <a:ext cx="5761037" cy="2847913"/>
              <a:chOff x="3059434" y="3779642"/>
              <a:chExt cx="5761037" cy="2847913"/>
            </a:xfrm>
          </p:grpSpPr>
          <p:sp>
            <p:nvSpPr>
              <p:cNvPr id="24" name="ZoneTexte 23"/>
              <p:cNvSpPr txBox="1"/>
              <p:nvPr/>
            </p:nvSpPr>
            <p:spPr bwMode="auto">
              <a:xfrm>
                <a:off x="3059434" y="5981443"/>
                <a:ext cx="5761037" cy="64611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fr-FR" dirty="0">
                    <a:solidFill>
                      <a:schemeClr val="accent1">
                        <a:lumMod val="75000"/>
                      </a:schemeClr>
                    </a:solidFill>
                  </a:rPr>
                  <a:t>mais surtout objet à votre insu…</a:t>
                </a:r>
              </a:p>
              <a:p>
                <a:pPr>
                  <a:defRPr/>
                </a:pPr>
                <a:endParaRPr lang="fr-FR" dirty="0"/>
              </a:p>
            </p:txBody>
          </p:sp>
          <p:sp>
            <p:nvSpPr>
              <p:cNvPr id="25" name="Flèche courbée vers la droite 24"/>
              <p:cNvSpPr/>
              <p:nvPr/>
            </p:nvSpPr>
            <p:spPr bwMode="auto">
              <a:xfrm flipH="1" flipV="1">
                <a:off x="7323886" y="3779642"/>
                <a:ext cx="361447" cy="1934218"/>
              </a:xfrm>
              <a:prstGeom prst="curved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410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ncrypted-tbn2.gstatic.com/images?q=tbn:ANd9GcTsjJniagnI5yaJKy1KztMst0cJOB2xyI3ZCWLI-b5u5QvLOUVmWw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404813"/>
            <a:ext cx="2263775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0638" y="379413"/>
            <a:ext cx="2195512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2" descr="Gps Twonav Aventura France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0" y="4941888"/>
            <a:ext cx="233997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00" y="434975"/>
            <a:ext cx="4059238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0" y="-2382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6151" name="Picture 2" descr="RÃ©sultat de recherche d'images pour &quot;google mal ios&quot;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430" y="2204864"/>
            <a:ext cx="2024063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4" descr="RÃ©sultat de recherche d'images pour &quot;waze&quot;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4438" y="2700338"/>
            <a:ext cx="4038600" cy="197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7347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Ã©sultat de recherche d'images pour &quot;map snapchat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48680"/>
            <a:ext cx="8640961" cy="3888432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Qu’</a:t>
            </a:r>
            <a:r>
              <a:rPr lang="fr-FR" altLang="fr-FR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est-ce-qu’un</a:t>
            </a: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6" name="Picture 4" descr="RÃ©sultat de recherche d'images pour &quot;logo snapchat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717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voMRC2ba9vsdL0cZLm3VzbQS0ynq4kjqug2WGSsFrQq-qF8BAFNpoNnIG5B4S7w3tFmb4MgdNNHtBXHLsaVeVvwKVKSSr6xZqkr6aIzIe45yLn-5oQ1lcJ7KKNRAqPmCl5GMiazWCNaVDVDUwWwUGyIqj-mLKusSQtYOGzs8yp5Rq40V9abuhKCEkr-C9_xgKD9QJDaW_xgZ-VRYI09n0FuRcD4AQd6T4lPJ80bpbexgB3H7pJ1-PG5JYrW0aj4M2pZ6ATSDRALrNzzjsT1YdvCZVrbvL7n2MRFXSe0pfYzW00bKIdaaDXD7RsL59IOf4mwMi4876L8Hvyi76zQZ9Q2l3T_sPubuYB2fEI--c6VIHsOJl47naqhgx77zol01HAPVN30SnNOWi3zQExoFyv0RPeKvoSyammAdgYP-4A4-rarITN2xoFILIfsnuRMuGri35UjVWgycv3bdkqE5lBCMqB65yRvjVzHnZdW13HNu8iTGF5oyFbuvGnNJFV5KY1tazeQJpojDC--buYb_8H6SZzmww6yRWuUcH5UcnvQHX2UJB7jDnIQv-tjtM5KmE70kdnccnQxSNPtwaJV7SO8RXWntiVungargxtx2NzirBuTscd6cvAphCQBg4mlr=w573-h1017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3168353" cy="563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IOV9czC6DVoDFbjxQwdwQ3Jgxeof9mWO9LgUXdGMvYXJneXF6UE8k3-c4z40kVsJsnzHN710zZF1AoxxvYUyVGuH3dY9xGmcCmQBuet42w9kBVJoShJhuC6qsRBoiVdk_9VDZskF8RPrWEDdek_dfigsQoNf5aE36WCqz5-pfofSDlUzkNigx9bbnFZ1NmMi5HxhqGKk6K2PCupCOCTtF2idzRdcjKG1rgFK3v4YywdsYPaEqYvMz5CRit2RmKKDyi36kYsTTX69tNb4ynyYPKqBJGZHobcrbqe7KwwztNczbhpAw0BAnhlXIZrz1X-h9P0DWcgTQqp0_cIRWjiMQPDLWFMR6gPiOFSyjamx91-SxVCNCa5nWhSXVds3mursXvLqQodww8eJHAG6C03oHJ7HHkx9sH30t3DKQgdvmMJylzSmKdTmF8hR4rHd0xweiAz2ACWoByPIWGoHDjLQEUqeJJMyc6-ebEfYPjB91DIWFxY4jepVkVDve2z8Posilp5g6LCxAggQ4JLGAsqGOL9x0eLuRnObi5pJXEU1MfnlGz1RFSOTzsy_vUQwtVUD9rODI7EkyScSplmbpV4NNlzQWpJJqJzGTV1o_74hioSJesBHCn88ZcK_6YQy0QFJ=w573-h1017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76672"/>
            <a:ext cx="3168353" cy="563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Qu’</a:t>
            </a:r>
            <a:r>
              <a:rPr lang="fr-FR" altLang="fr-FR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est-ce-qu’un</a:t>
            </a: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3218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3.googleusercontent.com/3V1yGQoFJ6Aa4B4b32xAesEKjr1njFsaU6A4x3JdG3EByLemUqZ84c_7fMpZ6kqi-3-0LkIKFk9YJM9p5nGYlp2ujtfoH3bVcWsi859-W3-pUyT0ipdK0DBhCT7e-5xSSMPbfm09t3vCydXLuG2mw5PT8LcguvO0VeDy_rbOpUlhCzlgrmFSimcMLHhy4HbGjpZuCbfFS6EILqedeYjSqbrVeR8yUA90_BXuxTP6BcjoqRzB4DGiO4A3vsoCII3Q69rwKGZN3qkGor_qithpDdZztueZj499sKkNtiyJfCCIpkEpY0b2inSNwSmSsoDw3cU27AcfvjenGISclbsDsLhyF9QShDA774txuDni7-wgygFkHMtJnc7areeNu4mBHBUN0sH4Xa03rp6yMPa0BJiUKoMHQeYVAjcLsdZ3JvSTcm-yzUSTi1sDONJrq7SbIPFHlEWRWf8GPVv_01logXy6Zxu0oi88UDPpSfTOBlvudf9p55oOOoMEHJWypwD0yCt2d0T3nP614mgXE4fa5Ep1qWmoflzDtu3qWvwI88JXBInMyalHJSc-PLwr9UxBXUXvA_ZHPQh5PGpYK6WGwGMNEkP_-HF9Uv10KJz4bJgsfZ0tQ8mCF2gA5f-PnrGu=w573-h1017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288060" cy="584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3.googleusercontent.com/iVvVMY78ZcFEqnrOiAI-cq_TvALdBPT0FzRw5QqNm6M0epobGVyTrqV_sWmfdFqZszLxxdmPjj_uQhVXasS-4-T_wbgYIHwppnDFpHo7jaAOaEUb-h25uyXW_PrGphRzs5sbFFKuCbqh806LXLT7PaO1uI8DfcCPeQbR9urL-wWorczjnu_SzzBxuSj2wpzuDxHYgMKN2i_0s0s_ajpC-Wctp8ikyCbL9tp2q_GDYQe79FDEbnTIJ5MJq76lKJwGOw5VPWjgiKs_gLWSoQw4CAdPELuMXG2mK3zAuLV2ONE6KhuMs2-bcod5ANBIL2Om7zIeDveushd0eB5vXGZC9854ZjFAJ--MCZ5vMrm3_n3bNCdQfPk8qPCQd2x75Yp0NMnMZWYBGv3ajXyULcOXAi67kX0XRMlZqihWBs-4invupA7AA0I5IqQFTpegygagT2xlTz65Ez_Aw0ELslBp8-Y0y2JSmCkiRL1u5wS8rpKF2rYeokOayiAZEihDxDLn7s4R19MN8E3N3uMjjMfYiMCllOeD3ljSvnDPYNlx62_hwgRZdL9RCpfy5eNdYdj1U4iDqKVNoVCrMTPn8xoyrC66mhwnYQipjAWx4TdYdiASc-7M4G7Qro4CtnpmETRY=w573-h1017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76672"/>
            <a:ext cx="3288060" cy="584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Qu’</a:t>
            </a:r>
            <a:r>
              <a:rPr lang="fr-FR" altLang="fr-FR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est-ce-qu’un</a:t>
            </a: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123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347C159-5A9E-4A74-B00E-11A831A5B9C0}"/>
              </a:ext>
            </a:extLst>
          </p:cNvPr>
          <p:cNvSpPr txBox="1"/>
          <p:nvPr/>
        </p:nvSpPr>
        <p:spPr>
          <a:xfrm>
            <a:off x="2483768" y="1052736"/>
            <a:ext cx="45784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Sig4Ever!XD</a:t>
            </a:r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val="1744111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2529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Qu’</a:t>
            </a:r>
            <a:r>
              <a:rPr lang="fr-FR" altLang="fr-FR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est-ce-qu’un</a:t>
            </a:r>
            <a:r>
              <a:rPr lang="fr-FR" alt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0FDF5D-A6B9-6542-D31A-08D0A5EE4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548680"/>
            <a:ext cx="865670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84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6" descr="C:\Users\seb\Desktop\Screenpresso\2013-09-26_14h13_49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188" y="426203"/>
            <a:ext cx="4320852" cy="236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11188" y="3141663"/>
            <a:ext cx="8497887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Matériel </a:t>
            </a:r>
            <a:r>
              <a:rPr lang="fr-FR" dirty="0"/>
              <a:t>: Satellites, Système GPS, navires océanographiques, </a:t>
            </a:r>
            <a:r>
              <a:rPr lang="fr-FR" dirty="0" err="1"/>
              <a:t>GoogleCars</a:t>
            </a:r>
            <a:r>
              <a:rPr lang="fr-FR" dirty="0"/>
              <a:t>, </a:t>
            </a:r>
            <a:r>
              <a:rPr lang="fr-FR" dirty="0" err="1"/>
              <a:t>Datacenters</a:t>
            </a:r>
            <a:r>
              <a:rPr lang="fr-FR" dirty="0"/>
              <a:t> (serveurs), Réseau (Internet, GSM), Ordinateurs, Tablettes, Smartphones, …</a:t>
            </a:r>
          </a:p>
          <a:p>
            <a:pPr>
              <a:defRPr/>
            </a:pPr>
            <a:endParaRPr lang="fr-FR" b="1" dirty="0"/>
          </a:p>
          <a:p>
            <a:pPr>
              <a:defRPr/>
            </a:pPr>
            <a:r>
              <a:rPr lang="fr-FR" b="1" dirty="0"/>
              <a:t>Logiciels</a:t>
            </a:r>
            <a:r>
              <a:rPr lang="fr-FR" dirty="0"/>
              <a:t> : Google </a:t>
            </a:r>
            <a:r>
              <a:rPr lang="fr-FR" dirty="0" err="1"/>
              <a:t>Map</a:t>
            </a:r>
            <a:r>
              <a:rPr lang="fr-FR" dirty="0"/>
              <a:t> &amp; Google </a:t>
            </a:r>
            <a:r>
              <a:rPr lang="fr-FR" dirty="0" err="1"/>
              <a:t>earth</a:t>
            </a:r>
            <a:r>
              <a:rPr lang="fr-FR" dirty="0"/>
              <a:t>, …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b="1" dirty="0"/>
              <a:t>Objets :</a:t>
            </a:r>
            <a:r>
              <a:rPr lang="fr-FR" dirty="0"/>
              <a:t> Environnement, routes, constructions, …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b="1" dirty="0"/>
              <a:t>Acteurs</a:t>
            </a:r>
            <a:r>
              <a:rPr lang="fr-FR" dirty="0"/>
              <a:t> : Services géographiques et hydrographiques nationaux, agences spatiales, …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b="1" dirty="0"/>
              <a:t>Utilisateurs </a:t>
            </a:r>
            <a:r>
              <a:rPr lang="fr-FR" dirty="0"/>
              <a:t>: Nous …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9" name="Groupe 8"/>
          <p:cNvGrpSpPr>
            <a:grpSpLocks/>
          </p:cNvGrpSpPr>
          <p:nvPr/>
        </p:nvGrpSpPr>
        <p:grpSpPr bwMode="auto">
          <a:xfrm>
            <a:off x="251520" y="5229200"/>
            <a:ext cx="8280400" cy="1006475"/>
            <a:chOff x="539552" y="5589240"/>
            <a:chExt cx="8280920" cy="1006371"/>
          </a:xfrm>
        </p:grpSpPr>
        <p:sp>
          <p:nvSpPr>
            <p:cNvPr id="5" name="Flèche courbée vers la droite 4"/>
            <p:cNvSpPr/>
            <p:nvPr/>
          </p:nvSpPr>
          <p:spPr>
            <a:xfrm flipV="1">
              <a:off x="539552" y="5589240"/>
              <a:ext cx="287355" cy="647633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3059072" y="5949566"/>
              <a:ext cx="5761400" cy="64604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dirty="0">
                  <a:solidFill>
                    <a:schemeClr val="accent1">
                      <a:lumMod val="75000"/>
                    </a:schemeClr>
                  </a:solidFill>
                </a:rPr>
                <a:t>mais aussi producteurs de données à notre insu…</a:t>
              </a:r>
            </a:p>
            <a:p>
              <a:pPr>
                <a:defRPr/>
              </a:pPr>
              <a:endParaRPr lang="fr-FR" dirty="0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5467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32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-1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210E90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22338"/>
            <a:ext cx="9144000" cy="501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2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077686"/>
            <a:ext cx="9144000" cy="16477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04046C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40" y="548680"/>
            <a:ext cx="9144000" cy="501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6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err="1"/>
              <a:t>Esri</a:t>
            </a:r>
            <a:r>
              <a:rPr lang="fr-FR" dirty="0"/>
              <a:t> (</a:t>
            </a:r>
            <a:r>
              <a:rPr lang="fr-FR" dirty="0" err="1"/>
              <a:t>Environmental</a:t>
            </a:r>
            <a:r>
              <a:rPr lang="fr-FR" dirty="0"/>
              <a:t> </a:t>
            </a:r>
            <a:r>
              <a:rPr lang="fr-FR" dirty="0" err="1"/>
              <a:t>systems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</a:t>
            </a:r>
            <a:r>
              <a:rPr lang="fr-FR" dirty="0" err="1"/>
              <a:t>institute</a:t>
            </a:r>
            <a:r>
              <a:rPr lang="fr-FR" dirty="0"/>
              <a:t>) est l'inventeur du concept logiciel SIG. Depuis 1969, </a:t>
            </a:r>
            <a:r>
              <a:rPr lang="fr-FR" dirty="0" err="1"/>
              <a:t>Esri</a:t>
            </a:r>
            <a:r>
              <a:rPr lang="fr-FR" dirty="0"/>
              <a:t> développe un système SIG complet : </a:t>
            </a:r>
            <a:r>
              <a:rPr lang="fr-FR" dirty="0" err="1"/>
              <a:t>ArcGIS</a:t>
            </a:r>
            <a:r>
              <a:rPr lang="fr-FR" dirty="0"/>
              <a:t>.</a:t>
            </a:r>
          </a:p>
        </p:txBody>
      </p:sp>
      <p:pic>
        <p:nvPicPr>
          <p:cNvPr id="2052" name="Picture 4" descr="RÃ©sultat de recherche d'images pour &quot;logo esri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1568" y="265483"/>
            <a:ext cx="2402933" cy="107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Ã©sultat de recherche d'images pour &quot;logo qgis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189" y="1341985"/>
            <a:ext cx="1931243" cy="57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Ã©sultat de recherche d'images pour &quot;logo mapinfo&quot;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2005" y="2084006"/>
            <a:ext cx="2844452" cy="98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Ã©sultat de recherche d'images pour &quot;logo google map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59714" y="3140968"/>
            <a:ext cx="316835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Ã©sultat de recherche d'images pour &quot;waze&quot;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8549" y="3933056"/>
            <a:ext cx="2462357" cy="120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3341" y="5341243"/>
            <a:ext cx="2921527" cy="1256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Géographie – Géomatique – SIG Quelques notions d’histoire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03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04664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OpenDyslexic" pitchFamily="50" charset="0"/>
              </a:rPr>
              <a:t>La </a:t>
            </a:r>
            <a:r>
              <a:rPr lang="fr-FR" b="1" u="sng" dirty="0">
                <a:latin typeface="OpenDyslexic" pitchFamily="50" charset="0"/>
              </a:rPr>
              <a:t>géomatique</a:t>
            </a:r>
            <a:r>
              <a:rPr lang="fr-FR" dirty="0">
                <a:latin typeface="OpenDyslexic" pitchFamily="50" charset="0"/>
              </a:rPr>
              <a:t> est une discipline regroupant l'ensemble des outils et méthodes permettant d'</a:t>
            </a:r>
            <a:r>
              <a:rPr lang="fr-FR" b="1" u="sng" dirty="0">
                <a:latin typeface="OpenDyslexic" pitchFamily="50" charset="0"/>
              </a:rPr>
              <a:t>acquérir</a:t>
            </a:r>
            <a:r>
              <a:rPr lang="fr-FR" dirty="0">
                <a:latin typeface="OpenDyslexic" pitchFamily="50" charset="0"/>
              </a:rPr>
              <a:t>, de </a:t>
            </a:r>
            <a:r>
              <a:rPr lang="fr-FR" b="1" u="sng" dirty="0">
                <a:latin typeface="OpenDyslexic" pitchFamily="50" charset="0"/>
              </a:rPr>
              <a:t>traiter</a:t>
            </a:r>
            <a:r>
              <a:rPr lang="fr-FR" dirty="0">
                <a:latin typeface="OpenDyslexic" pitchFamily="50" charset="0"/>
              </a:rPr>
              <a:t>, d'</a:t>
            </a:r>
            <a:r>
              <a:rPr lang="fr-FR" b="1" u="sng" dirty="0">
                <a:latin typeface="OpenDyslexic" pitchFamily="50" charset="0"/>
              </a:rPr>
              <a:t>analyser</a:t>
            </a:r>
            <a:r>
              <a:rPr lang="fr-FR" dirty="0">
                <a:latin typeface="OpenDyslexic" pitchFamily="50" charset="0"/>
              </a:rPr>
              <a:t>, de </a:t>
            </a:r>
            <a:r>
              <a:rPr lang="fr-FR" b="1" u="sng" dirty="0">
                <a:latin typeface="OpenDyslexic" pitchFamily="50" charset="0"/>
              </a:rPr>
              <a:t>stocker</a:t>
            </a:r>
            <a:r>
              <a:rPr lang="fr-FR" dirty="0">
                <a:latin typeface="OpenDyslexic" pitchFamily="50" charset="0"/>
              </a:rPr>
              <a:t>, de </a:t>
            </a:r>
            <a:r>
              <a:rPr lang="fr-FR" b="1" u="sng" dirty="0">
                <a:latin typeface="OpenDyslexic" pitchFamily="50" charset="0"/>
              </a:rPr>
              <a:t>représenter</a:t>
            </a:r>
            <a:r>
              <a:rPr lang="fr-FR" dirty="0">
                <a:latin typeface="OpenDyslexic" pitchFamily="50" charset="0"/>
              </a:rPr>
              <a:t> et de </a:t>
            </a:r>
            <a:r>
              <a:rPr lang="fr-FR" b="1" u="sng" dirty="0">
                <a:latin typeface="OpenDyslexic" pitchFamily="50" charset="0"/>
              </a:rPr>
              <a:t>diffuser</a:t>
            </a:r>
            <a:r>
              <a:rPr lang="fr-FR" dirty="0">
                <a:latin typeface="OpenDyslexic" pitchFamily="50" charset="0"/>
              </a:rPr>
              <a:t> des données géographiques.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Le mot "géomatique" est issu de la contraction des termes "géographie" et "informatique". Le " </a:t>
            </a:r>
            <a:r>
              <a:rPr lang="fr-FR" dirty="0" err="1">
                <a:latin typeface="OpenDyslexic" pitchFamily="50" charset="0"/>
              </a:rPr>
              <a:t>géomaticien</a:t>
            </a:r>
            <a:r>
              <a:rPr lang="fr-FR" dirty="0">
                <a:latin typeface="OpenDyslexic" pitchFamily="50" charset="0"/>
              </a:rPr>
              <a:t> " remplace les anciens cartographes, qui n’avaient pas vocation à l’informatique.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La géomatique est étroitement liée à l'information géographique et plus particulièrement aux SIG.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Un </a:t>
            </a:r>
            <a:r>
              <a:rPr lang="fr-FR" b="1" u="sng" dirty="0">
                <a:latin typeface="OpenDyslexic" pitchFamily="50" charset="0"/>
              </a:rPr>
              <a:t>Système d‘Information Géographique</a:t>
            </a:r>
            <a:r>
              <a:rPr lang="fr-FR" dirty="0">
                <a:latin typeface="OpenDyslexic" pitchFamily="50" charset="0"/>
              </a:rPr>
              <a:t> (</a:t>
            </a:r>
            <a:r>
              <a:rPr lang="fr-FR" b="1" dirty="0">
                <a:latin typeface="OpenDyslexic" pitchFamily="50" charset="0"/>
              </a:rPr>
              <a:t>SIG</a:t>
            </a:r>
            <a:r>
              <a:rPr lang="fr-FR" dirty="0">
                <a:latin typeface="OpenDyslexic" pitchFamily="50" charset="0"/>
              </a:rPr>
              <a:t>) est un système d'information permettant de </a:t>
            </a:r>
            <a:r>
              <a:rPr lang="fr-FR" b="1" dirty="0">
                <a:latin typeface="OpenDyslexic" pitchFamily="50" charset="0"/>
              </a:rPr>
              <a:t>créer</a:t>
            </a:r>
            <a:r>
              <a:rPr lang="fr-FR" dirty="0">
                <a:latin typeface="OpenDyslexic" pitchFamily="50" charset="0"/>
              </a:rPr>
              <a:t>, d'</a:t>
            </a:r>
            <a:r>
              <a:rPr lang="fr-FR" b="1" dirty="0">
                <a:latin typeface="OpenDyslexic" pitchFamily="50" charset="0"/>
              </a:rPr>
              <a:t>organiser, de traiter</a:t>
            </a:r>
            <a:r>
              <a:rPr lang="fr-FR" dirty="0">
                <a:latin typeface="OpenDyslexic" pitchFamily="50" charset="0"/>
              </a:rPr>
              <a:t> et de </a:t>
            </a:r>
            <a:r>
              <a:rPr lang="fr-FR" b="1" dirty="0">
                <a:latin typeface="OpenDyslexic" pitchFamily="50" charset="0"/>
              </a:rPr>
              <a:t>présenter</a:t>
            </a:r>
            <a:r>
              <a:rPr lang="fr-FR" dirty="0">
                <a:latin typeface="OpenDyslexic" pitchFamily="50" charset="0"/>
              </a:rPr>
              <a:t> des données numériques spatialement référencées. 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Un SIG contient du </a:t>
            </a:r>
            <a:r>
              <a:rPr lang="fr-FR" b="1" dirty="0">
                <a:latin typeface="OpenDyslexic" pitchFamily="50" charset="0"/>
              </a:rPr>
              <a:t>matériel</a:t>
            </a:r>
            <a:r>
              <a:rPr lang="fr-FR" dirty="0">
                <a:latin typeface="OpenDyslexic" pitchFamily="50" charset="0"/>
              </a:rPr>
              <a:t> (Informatique, GPS, …), des </a:t>
            </a:r>
            <a:r>
              <a:rPr lang="fr-FR" b="1" dirty="0">
                <a:latin typeface="OpenDyslexic" pitchFamily="50" charset="0"/>
              </a:rPr>
              <a:t>logiciels</a:t>
            </a:r>
            <a:r>
              <a:rPr lang="fr-FR" dirty="0">
                <a:latin typeface="OpenDyslexic" pitchFamily="50" charset="0"/>
              </a:rPr>
              <a:t> (</a:t>
            </a:r>
            <a:r>
              <a:rPr lang="fr-FR" dirty="0" err="1">
                <a:latin typeface="OpenDyslexic" pitchFamily="50" charset="0"/>
              </a:rPr>
              <a:t>ArcGIS</a:t>
            </a:r>
            <a:r>
              <a:rPr lang="fr-FR" dirty="0">
                <a:latin typeface="OpenDyslexic" pitchFamily="50" charset="0"/>
              </a:rPr>
              <a:t>, QGIS, …), des </a:t>
            </a:r>
            <a:r>
              <a:rPr lang="fr-FR" b="1" dirty="0">
                <a:latin typeface="OpenDyslexic" pitchFamily="50" charset="0"/>
              </a:rPr>
              <a:t>objets à étudier</a:t>
            </a:r>
            <a:r>
              <a:rPr lang="fr-FR" dirty="0">
                <a:latin typeface="OpenDyslexic" pitchFamily="50" charset="0"/>
              </a:rPr>
              <a:t> (environnement, …) , des </a:t>
            </a:r>
            <a:r>
              <a:rPr lang="fr-FR" b="1" dirty="0">
                <a:latin typeface="OpenDyslexic" pitchFamily="50" charset="0"/>
              </a:rPr>
              <a:t>acteurs</a:t>
            </a:r>
            <a:r>
              <a:rPr lang="fr-FR" dirty="0">
                <a:latin typeface="OpenDyslexic" pitchFamily="50" charset="0"/>
              </a:rPr>
              <a:t> (</a:t>
            </a:r>
            <a:r>
              <a:rPr lang="fr-FR" dirty="0" err="1">
                <a:latin typeface="OpenDyslexic" pitchFamily="50" charset="0"/>
              </a:rPr>
              <a:t>géomaticien</a:t>
            </a:r>
            <a:r>
              <a:rPr lang="fr-FR" dirty="0">
                <a:latin typeface="OpenDyslexic" pitchFamily="50" charset="0"/>
              </a:rPr>
              <a:t>, …) et des </a:t>
            </a:r>
            <a:r>
              <a:rPr lang="fr-FR" b="1" dirty="0">
                <a:latin typeface="OpenDyslexic" pitchFamily="50" charset="0"/>
              </a:rPr>
              <a:t>utilisateurs</a:t>
            </a:r>
            <a:r>
              <a:rPr lang="fr-FR" dirty="0">
                <a:latin typeface="OpenDyslexic" pitchFamily="50" charset="0"/>
              </a:rPr>
              <a:t>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Qu’</a:t>
            </a:r>
            <a:r>
              <a:rPr lang="fr-FR" sz="1600" dirty="0" err="1">
                <a:solidFill>
                  <a:schemeClr val="bg1"/>
                </a:solidFill>
                <a:latin typeface="OpenDyslexic" pitchFamily="50" charset="0"/>
              </a:rPr>
              <a:t>est-ce-qu’un</a:t>
            </a: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 SIG ?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9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D6B8C39-985C-4131-969D-8A372640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5016"/>
            <a:ext cx="9144000" cy="5116771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39FFA123-C802-4E6E-A898-A4524B391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Organisation du module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5AFDEF-2734-450B-9621-197C58F39932}"/>
              </a:ext>
            </a:extLst>
          </p:cNvPr>
          <p:cNvSpPr txBox="1"/>
          <p:nvPr/>
        </p:nvSpPr>
        <p:spPr>
          <a:xfrm>
            <a:off x="194104" y="318166"/>
            <a:ext cx="4593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http://www.geocean.net/</a:t>
            </a:r>
          </a:p>
        </p:txBody>
      </p:sp>
    </p:spTree>
    <p:extLst>
      <p:ext uri="{BB962C8B-B14F-4D97-AF65-F5344CB8AC3E}">
        <p14:creationId xmlns:p14="http://schemas.microsoft.com/office/powerpoint/2010/main" val="967586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Organisation du module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99592" y="813483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OpenDyslexic" pitchFamily="50" charset="0"/>
              </a:rPr>
              <a:t>Cours &amp; levés sur le terrain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868146" y="84237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OpenDyslexic" pitchFamily="50" charset="0"/>
              </a:rPr>
              <a:t>Projets SIG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520" y="764704"/>
            <a:ext cx="5031084" cy="5760640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 flipH="1">
            <a:off x="5508105" y="754860"/>
            <a:ext cx="3168351" cy="5760640"/>
          </a:xfrm>
          <a:prstGeom prst="rect">
            <a:avLst/>
          </a:prstGeom>
          <a:noFill/>
          <a:ln>
            <a:solidFill>
              <a:srgbClr val="443A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678D9C3-88AF-4E0E-B8F4-0ED91E1FEB02}"/>
              </a:ext>
            </a:extLst>
          </p:cNvPr>
          <p:cNvSpPr txBox="1"/>
          <p:nvPr/>
        </p:nvSpPr>
        <p:spPr>
          <a:xfrm>
            <a:off x="179512" y="292583"/>
            <a:ext cx="4593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http://www.geocean.net/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21E4F9-7840-43D7-A2B7-3389A4D42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1359184"/>
            <a:ext cx="4872081" cy="473411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7809F34-C511-4976-B359-A69459C1B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7095" y="1466439"/>
            <a:ext cx="2972002" cy="347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26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Données disponibles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32656"/>
            <a:ext cx="6990605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8853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Données disponibles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55" y="404664"/>
            <a:ext cx="757911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9177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9" t="3150" r="24402" b="37001"/>
          <a:stretch/>
        </p:blipFill>
        <p:spPr>
          <a:xfrm>
            <a:off x="1475656" y="331788"/>
            <a:ext cx="4616091" cy="6264696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22914" y="6439427"/>
            <a:ext cx="3903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222222"/>
                </a:solidFill>
              </a:rPr>
              <a:t>Géographe français Charles </a:t>
            </a:r>
            <a:r>
              <a:rPr lang="fr-FR" dirty="0" err="1">
                <a:solidFill>
                  <a:srgbClr val="222222"/>
                </a:solidFill>
              </a:rPr>
              <a:t>Picquet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5322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395536" y="965627"/>
            <a:ext cx="69855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OpenDyslexic" pitchFamily="50" charset="0"/>
              </a:rPr>
              <a:t>Par binôme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b="1" u="sng" dirty="0">
                <a:latin typeface="OpenDyslexic" pitchFamily="50" charset="0"/>
              </a:rPr>
              <a:t>Les sujets :</a:t>
            </a:r>
            <a:r>
              <a:rPr lang="fr-FR" dirty="0">
                <a:latin typeface="OpenDyslexic" pitchFamily="50" charset="0"/>
              </a:rPr>
              <a:t> choisis en fonction de vos préoccupations :</a:t>
            </a:r>
          </a:p>
          <a:p>
            <a:r>
              <a:rPr lang="fr-FR" dirty="0">
                <a:latin typeface="OpenDyslexic" pitchFamily="50" charset="0"/>
              </a:rPr>
              <a:t>			Sujets de thèse ou de M2</a:t>
            </a:r>
          </a:p>
          <a:p>
            <a:r>
              <a:rPr lang="fr-FR" dirty="0">
                <a:latin typeface="OpenDyslexic" pitchFamily="50" charset="0"/>
              </a:rPr>
              <a:t>			Modules de M2</a:t>
            </a:r>
          </a:p>
          <a:p>
            <a:r>
              <a:rPr lang="fr-FR" dirty="0">
                <a:latin typeface="OpenDyslexic" pitchFamily="50" charset="0"/>
              </a:rPr>
              <a:t>			Projet professionnel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24691" y="2798926"/>
            <a:ext cx="83957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latin typeface="OpenDyslexic" pitchFamily="50" charset="0"/>
              </a:rPr>
              <a:t>L’évaluation :</a:t>
            </a:r>
            <a:r>
              <a:rPr lang="fr-FR" dirty="0">
                <a:latin typeface="OpenDyslexic" pitchFamily="50" charset="0"/>
              </a:rPr>
              <a:t> présentation orale de chaque projet le dernier jour du module.</a:t>
            </a:r>
          </a:p>
          <a:p>
            <a:r>
              <a:rPr lang="fr-FR" dirty="0">
                <a:latin typeface="OpenDyslexic" pitchFamily="50" charset="0"/>
              </a:rPr>
              <a:t>30 minutes par projet (discussion incluse).</a:t>
            </a:r>
          </a:p>
          <a:p>
            <a:endParaRPr lang="fr-FR" dirty="0">
              <a:latin typeface="OpenDyslexic" pitchFamily="50" charset="0"/>
            </a:endParaRPr>
          </a:p>
          <a:p>
            <a:r>
              <a:rPr lang="fr-FR" dirty="0">
                <a:latin typeface="OpenDyslexic" pitchFamily="50" charset="0"/>
              </a:rPr>
              <a:t>Chaque projet doit correspondre à une </a:t>
            </a:r>
            <a:r>
              <a:rPr lang="fr-FR" b="1" u="sng" dirty="0">
                <a:latin typeface="OpenDyslexic" pitchFamily="50" charset="0"/>
              </a:rPr>
              <a:t>démarche SIG</a:t>
            </a:r>
          </a:p>
          <a:p>
            <a:r>
              <a:rPr lang="fr-FR" dirty="0">
                <a:latin typeface="OpenDyslexic" pitchFamily="50" charset="0"/>
              </a:rPr>
              <a:t>	- Objectifs du projet ?</a:t>
            </a:r>
          </a:p>
          <a:p>
            <a:r>
              <a:rPr lang="fr-FR" dirty="0">
                <a:latin typeface="OpenDyslexic" pitchFamily="50" charset="0"/>
              </a:rPr>
              <a:t>	- Origine des données.</a:t>
            </a:r>
          </a:p>
          <a:p>
            <a:r>
              <a:rPr lang="fr-FR" dirty="0">
                <a:latin typeface="OpenDyslexic" pitchFamily="50" charset="0"/>
              </a:rPr>
              <a:t>	- Matériel &amp; logiciels nécessaires.</a:t>
            </a:r>
          </a:p>
          <a:p>
            <a:r>
              <a:rPr lang="fr-FR" dirty="0">
                <a:latin typeface="OpenDyslexic" pitchFamily="50" charset="0"/>
              </a:rPr>
              <a:t>	- La chaine d’acquisition et de traitement.</a:t>
            </a:r>
          </a:p>
          <a:p>
            <a:r>
              <a:rPr lang="fr-FR" dirty="0">
                <a:latin typeface="OpenDyslexic" pitchFamily="50" charset="0"/>
              </a:rPr>
              <a:t>	- La production de cartes et la diffusion.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-72008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600" dirty="0">
                <a:solidFill>
                  <a:schemeClr val="bg1"/>
                </a:solidFill>
                <a:latin typeface="OpenDyslexic" pitchFamily="50" charset="0"/>
              </a:rPr>
              <a:t>Organisation du module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3528" y="435039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OpenDyslexic" pitchFamily="50" charset="0"/>
              </a:rPr>
              <a:t>Les projets SIG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7CED3C-D580-9F5D-BC05-469653F95603}"/>
              </a:ext>
            </a:extLst>
          </p:cNvPr>
          <p:cNvSpPr txBox="1"/>
          <p:nvPr/>
        </p:nvSpPr>
        <p:spPr>
          <a:xfrm>
            <a:off x="424691" y="5740221"/>
            <a:ext cx="8234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OpenDyslexic" pitchFamily="50" charset="0"/>
              </a:rPr>
              <a:t>Plus le sujet est défini tôt, plus vous aurez du temps pour le réaliser…</a:t>
            </a:r>
          </a:p>
        </p:txBody>
      </p:sp>
    </p:spTree>
    <p:extLst>
      <p:ext uri="{BB962C8B-B14F-4D97-AF65-F5344CB8AC3E}">
        <p14:creationId xmlns:p14="http://schemas.microsoft.com/office/powerpoint/2010/main" val="766600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8" t="2750" r="10180" b="30051"/>
          <a:stretch/>
        </p:blipFill>
        <p:spPr>
          <a:xfrm>
            <a:off x="1763687" y="404664"/>
            <a:ext cx="5040561" cy="6203767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20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56" t="2750" r="12020" b="63778"/>
          <a:stretch/>
        </p:blipFill>
        <p:spPr>
          <a:xfrm>
            <a:off x="126268" y="548680"/>
            <a:ext cx="8910228" cy="5760640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578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02" t="30753" r="11026" b="32008"/>
          <a:stretch/>
        </p:blipFill>
        <p:spPr>
          <a:xfrm>
            <a:off x="467544" y="405535"/>
            <a:ext cx="8424936" cy="6046930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04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66" t="12525" r="15407" b="17334"/>
          <a:stretch/>
        </p:blipFill>
        <p:spPr>
          <a:xfrm>
            <a:off x="129475" y="415608"/>
            <a:ext cx="8835013" cy="6397768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0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9" y="404664"/>
            <a:ext cx="5598560" cy="54726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27584" y="5877272"/>
            <a:ext cx="7758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 John Snow (1855) étude de l'épidémie de choléra de 1854 à Londres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 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95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D8FED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548680"/>
            <a:ext cx="8748464" cy="4875445"/>
          </a:xfrm>
          <a:prstGeom prst="rect">
            <a:avLst/>
          </a:prstGeom>
        </p:spPr>
      </p:pic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178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Qu’</a:t>
            </a:r>
            <a:r>
              <a:rPr lang="fr-FR" altLang="fr-FR" sz="1600" dirty="0" err="1">
                <a:solidFill>
                  <a:schemeClr val="bg1"/>
                </a:solidFill>
                <a:latin typeface="OpenDyslexic" panose="00000500000000000000" pitchFamily="50" charset="0"/>
              </a:rPr>
              <a:t>est-ce-qu’un</a:t>
            </a:r>
            <a:r>
              <a:rPr lang="fr-FR" altLang="fr-FR" sz="1600" dirty="0">
                <a:solidFill>
                  <a:schemeClr val="bg1"/>
                </a:solidFill>
                <a:latin typeface="OpenDyslexic" panose="00000500000000000000" pitchFamily="50" charset="0"/>
              </a:rPr>
              <a:t> SIG ?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59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2452</TotalTime>
  <Words>677</Words>
  <Application>Microsoft Office PowerPoint</Application>
  <PresentationFormat>Affichage à l'écran (4:3)</PresentationFormat>
  <Paragraphs>92</Paragraphs>
  <Slides>30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6" baseType="lpstr">
      <vt:lpstr>Arial</vt:lpstr>
      <vt:lpstr>Arial Black</vt:lpstr>
      <vt:lpstr>Calibri</vt:lpstr>
      <vt:lpstr>Charlemagne Std</vt:lpstr>
      <vt:lpstr>OpenDyslexic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Sebastien ZARAGOSI</cp:lastModifiedBy>
  <cp:revision>69</cp:revision>
  <dcterms:created xsi:type="dcterms:W3CDTF">2012-10-02T08:48:59Z</dcterms:created>
  <dcterms:modified xsi:type="dcterms:W3CDTF">2025-09-15T10:26:50Z</dcterms:modified>
</cp:coreProperties>
</file>