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2" r:id="rId9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-1620" y="-15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321879-63FD-456F-A84A-0702D96F814F}" type="datetimeFigureOut">
              <a:rPr lang="fr-FR" smtClean="0"/>
              <a:pPr/>
              <a:t>15/11/2013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DD69D-DF01-4104-9AB3-DAA88C4E65F9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321879-63FD-456F-A84A-0702D96F814F}" type="datetimeFigureOut">
              <a:rPr lang="fr-FR" smtClean="0"/>
              <a:pPr/>
              <a:t>15/11/2013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DD69D-DF01-4104-9AB3-DAA88C4E65F9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321879-63FD-456F-A84A-0702D96F814F}" type="datetimeFigureOut">
              <a:rPr lang="fr-FR" smtClean="0"/>
              <a:pPr/>
              <a:t>15/11/2013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DD69D-DF01-4104-9AB3-DAA88C4E65F9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321879-63FD-456F-A84A-0702D96F814F}" type="datetimeFigureOut">
              <a:rPr lang="fr-FR" smtClean="0"/>
              <a:pPr/>
              <a:t>15/11/2013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DD69D-DF01-4104-9AB3-DAA88C4E65F9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321879-63FD-456F-A84A-0702D96F814F}" type="datetimeFigureOut">
              <a:rPr lang="fr-FR" smtClean="0"/>
              <a:pPr/>
              <a:t>15/11/2013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DD69D-DF01-4104-9AB3-DAA88C4E65F9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321879-63FD-456F-A84A-0702D96F814F}" type="datetimeFigureOut">
              <a:rPr lang="fr-FR" smtClean="0"/>
              <a:pPr/>
              <a:t>15/11/2013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DD69D-DF01-4104-9AB3-DAA88C4E65F9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321879-63FD-456F-A84A-0702D96F814F}" type="datetimeFigureOut">
              <a:rPr lang="fr-FR" smtClean="0"/>
              <a:pPr/>
              <a:t>15/11/2013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DD69D-DF01-4104-9AB3-DAA88C4E65F9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321879-63FD-456F-A84A-0702D96F814F}" type="datetimeFigureOut">
              <a:rPr lang="fr-FR" smtClean="0"/>
              <a:pPr/>
              <a:t>15/11/2013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DD69D-DF01-4104-9AB3-DAA88C4E65F9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321879-63FD-456F-A84A-0702D96F814F}" type="datetimeFigureOut">
              <a:rPr lang="fr-FR" smtClean="0"/>
              <a:pPr/>
              <a:t>15/11/2013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DD69D-DF01-4104-9AB3-DAA88C4E65F9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321879-63FD-456F-A84A-0702D96F814F}" type="datetimeFigureOut">
              <a:rPr lang="fr-FR" smtClean="0"/>
              <a:pPr/>
              <a:t>15/11/2013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DD69D-DF01-4104-9AB3-DAA88C4E65F9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321879-63FD-456F-A84A-0702D96F814F}" type="datetimeFigureOut">
              <a:rPr lang="fr-FR" smtClean="0"/>
              <a:pPr/>
              <a:t>15/11/2013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DD69D-DF01-4104-9AB3-DAA88C4E65F9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321879-63FD-456F-A84A-0702D96F814F}" type="datetimeFigureOut">
              <a:rPr lang="fr-FR" smtClean="0"/>
              <a:pPr/>
              <a:t>15/11/2013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7DD69D-DF01-4104-9AB3-DAA88C4E65F9}" type="slidenum">
              <a:rPr lang="fr-FR" smtClean="0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 descr="Copie de Herbierpaysag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3568" y="683314"/>
            <a:ext cx="6120680" cy="4590510"/>
          </a:xfrm>
          <a:prstGeom prst="rect">
            <a:avLst/>
          </a:prstGeom>
        </p:spPr>
      </p:pic>
      <p:sp>
        <p:nvSpPr>
          <p:cNvPr id="4" name="ZoneTexte 3"/>
          <p:cNvSpPr txBox="1"/>
          <p:nvPr/>
        </p:nvSpPr>
        <p:spPr>
          <a:xfrm>
            <a:off x="257016" y="0"/>
            <a:ext cx="888698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r-FR" sz="2000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  <a:cs typeface="Calibri" pitchFamily="34" charset="0"/>
              </a:rPr>
              <a:t>Création d’une cartographie des habitats marins dans le cadre de NATURA 2000</a:t>
            </a:r>
          </a:p>
          <a:p>
            <a:pPr algn="r"/>
            <a:r>
              <a:rPr lang="fr-FR" sz="2000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  <a:cs typeface="Calibri" pitchFamily="34" charset="0"/>
              </a:rPr>
              <a:t>Application au Bassin d’Arcachon</a:t>
            </a:r>
            <a:endParaRPr lang="fr-FR" sz="2000" dirty="0">
              <a:solidFill>
                <a:schemeClr val="tx2">
                  <a:lumMod val="75000"/>
                </a:schemeClr>
              </a:solidFill>
              <a:latin typeface="Cambria" pitchFamily="18" charset="0"/>
              <a:cs typeface="Calibri" pitchFamily="34" charset="0"/>
            </a:endParaRPr>
          </a:p>
        </p:txBody>
      </p:sp>
      <p:pic>
        <p:nvPicPr>
          <p:cNvPr id="15362" name="Picture 2" descr="http://www.oise.equipement-agriculture.gouv.fr/IMG/rubon28.jpg?12997538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52120" y="3933056"/>
            <a:ext cx="2525548" cy="2181421"/>
          </a:xfrm>
          <a:prstGeom prst="rect">
            <a:avLst/>
          </a:prstGeom>
          <a:noFill/>
        </p:spPr>
      </p:pic>
      <p:sp>
        <p:nvSpPr>
          <p:cNvPr id="7" name="ZoneTexte 6"/>
          <p:cNvSpPr txBox="1"/>
          <p:nvPr/>
        </p:nvSpPr>
        <p:spPr>
          <a:xfrm>
            <a:off x="555394" y="5229200"/>
            <a:ext cx="444865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r-FR" sz="1600" dirty="0" smtClean="0">
                <a:latin typeface="Cambria" pitchFamily="18" charset="0"/>
              </a:rPr>
              <a:t>Herbier intertidal à </a:t>
            </a:r>
            <a:r>
              <a:rPr lang="fr-FR" sz="1600" i="1" dirty="0" err="1" smtClean="0">
                <a:latin typeface="Cambria" pitchFamily="18" charset="0"/>
              </a:rPr>
              <a:t>Zostera</a:t>
            </a:r>
            <a:r>
              <a:rPr lang="fr-FR" sz="1600" i="1" dirty="0" smtClean="0">
                <a:latin typeface="Cambria" pitchFamily="18" charset="0"/>
              </a:rPr>
              <a:t> </a:t>
            </a:r>
            <a:r>
              <a:rPr lang="fr-FR" sz="1600" i="1" dirty="0" err="1" smtClean="0">
                <a:latin typeface="Cambria" pitchFamily="18" charset="0"/>
              </a:rPr>
              <a:t>noltii</a:t>
            </a:r>
            <a:r>
              <a:rPr lang="fr-FR" sz="1600" i="1" dirty="0" smtClean="0">
                <a:latin typeface="Cambria" pitchFamily="18" charset="0"/>
              </a:rPr>
              <a:t> </a:t>
            </a:r>
            <a:r>
              <a:rPr lang="fr-FR" sz="1600" dirty="0" smtClean="0">
                <a:latin typeface="Cambria" pitchFamily="18" charset="0"/>
              </a:rPr>
              <a:t>(petite zostère)</a:t>
            </a:r>
            <a:endParaRPr lang="fr-FR" sz="1600" dirty="0">
              <a:latin typeface="Cambria" pitchFamily="18" charset="0"/>
            </a:endParaRPr>
          </a:p>
        </p:txBody>
      </p:sp>
      <p:grpSp>
        <p:nvGrpSpPr>
          <p:cNvPr id="10" name="Groupe 9"/>
          <p:cNvGrpSpPr/>
          <p:nvPr/>
        </p:nvGrpSpPr>
        <p:grpSpPr>
          <a:xfrm>
            <a:off x="0" y="-99392"/>
            <a:ext cx="369335" cy="6957392"/>
            <a:chOff x="0" y="-99392"/>
            <a:chExt cx="369335" cy="6957392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323528" cy="6858000"/>
            </a:xfrm>
            <a:prstGeom prst="rect">
              <a:avLst/>
            </a:prstGeom>
            <a:gradFill flip="none" rotWithShape="1">
              <a:gsLst>
                <a:gs pos="0">
                  <a:schemeClr val="accent6">
                    <a:lumMod val="75000"/>
                    <a:shade val="30000"/>
                    <a:satMod val="115000"/>
                  </a:schemeClr>
                </a:gs>
                <a:gs pos="50000">
                  <a:schemeClr val="accent6">
                    <a:lumMod val="75000"/>
                    <a:shade val="67500"/>
                    <a:satMod val="115000"/>
                  </a:schemeClr>
                </a:gs>
                <a:gs pos="100000">
                  <a:schemeClr val="accent6">
                    <a:lumMod val="75000"/>
                    <a:shade val="100000"/>
                    <a:satMod val="11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9" name="ZoneTexte 8"/>
            <p:cNvSpPr txBox="1"/>
            <p:nvPr/>
          </p:nvSpPr>
          <p:spPr>
            <a:xfrm rot="16200000">
              <a:off x="-1438468" y="1339079"/>
              <a:ext cx="324627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dirty="0" smtClean="0">
                  <a:solidFill>
                    <a:schemeClr val="accent6">
                      <a:lumMod val="20000"/>
                      <a:lumOff val="80000"/>
                    </a:schemeClr>
                  </a:solidFill>
                  <a:latin typeface="Cambria" pitchFamily="18" charset="0"/>
                </a:rPr>
                <a:t>Master Océanographie UE GIZC</a:t>
              </a:r>
              <a:endParaRPr lang="fr-FR" dirty="0">
                <a:solidFill>
                  <a:schemeClr val="accent6">
                    <a:lumMod val="20000"/>
                    <a:lumOff val="80000"/>
                  </a:schemeClr>
                </a:solidFill>
                <a:latin typeface="Cambria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/>
          <p:cNvSpPr txBox="1"/>
          <p:nvPr/>
        </p:nvSpPr>
        <p:spPr>
          <a:xfrm>
            <a:off x="7997019" y="0"/>
            <a:ext cx="1146981" cy="400110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75000"/>
                  <a:shade val="30000"/>
                  <a:satMod val="115000"/>
                </a:schemeClr>
              </a:gs>
              <a:gs pos="50000">
                <a:schemeClr val="accent6">
                  <a:lumMod val="75000"/>
                  <a:shade val="67500"/>
                  <a:satMod val="115000"/>
                </a:schemeClr>
              </a:gs>
              <a:gs pos="100000">
                <a:schemeClr val="accent6">
                  <a:lumMod val="75000"/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txBody>
          <a:bodyPr wrap="none" rtlCol="0">
            <a:spAutoFit/>
          </a:bodyPr>
          <a:lstStyle/>
          <a:p>
            <a:pPr algn="r"/>
            <a:r>
              <a:rPr lang="fr-FR" sz="2000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Cambria" pitchFamily="18" charset="0"/>
              </a:rPr>
              <a:t>Contexte</a:t>
            </a:r>
            <a:endParaRPr lang="fr-FR" sz="2000" dirty="0">
              <a:solidFill>
                <a:schemeClr val="accent6">
                  <a:lumMod val="20000"/>
                  <a:lumOff val="80000"/>
                </a:schemeClr>
              </a:solidFill>
              <a:latin typeface="Cambria" pitchFamily="18" charset="0"/>
            </a:endParaRPr>
          </a:p>
        </p:txBody>
      </p:sp>
      <p:sp>
        <p:nvSpPr>
          <p:cNvPr id="3" name="ZoneTexte 2"/>
          <p:cNvSpPr txBox="1"/>
          <p:nvPr/>
        </p:nvSpPr>
        <p:spPr>
          <a:xfrm>
            <a:off x="1403648" y="548680"/>
            <a:ext cx="6802599" cy="5478423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pPr algn="just"/>
            <a:r>
              <a:rPr lang="fr-FR" sz="2000" dirty="0" smtClean="0">
                <a:latin typeface="Cambria" pitchFamily="18" charset="0"/>
              </a:rPr>
              <a:t>Application des Directives  européennes « Habitats-Faune-Flore » (DHFF) et « Oiseaux » (DO)</a:t>
            </a:r>
          </a:p>
          <a:p>
            <a:pPr algn="just"/>
            <a:r>
              <a:rPr lang="fr-FR" sz="2000" dirty="0" smtClean="0">
                <a:latin typeface="Cambria" pitchFamily="18" charset="0"/>
              </a:rPr>
              <a:t>-&gt; création du réseau NATURA 2000</a:t>
            </a:r>
          </a:p>
          <a:p>
            <a:pPr algn="just"/>
            <a:endParaRPr lang="fr-FR" sz="2000" dirty="0" smtClean="0">
              <a:latin typeface="Cambria" pitchFamily="18" charset="0"/>
            </a:endParaRPr>
          </a:p>
          <a:p>
            <a:pPr algn="just"/>
            <a:r>
              <a:rPr lang="fr-FR" sz="2000" dirty="0" smtClean="0">
                <a:latin typeface="Cambria" pitchFamily="18" charset="0"/>
              </a:rPr>
              <a:t>…Application tardive aux habitats marins (nous sommes en 2012…)</a:t>
            </a:r>
          </a:p>
          <a:p>
            <a:pPr algn="just"/>
            <a:endParaRPr lang="fr-FR" sz="2000" dirty="0" smtClean="0">
              <a:latin typeface="Cambria" pitchFamily="18" charset="0"/>
            </a:endParaRPr>
          </a:p>
          <a:p>
            <a:pPr algn="just">
              <a:buFont typeface="Arial" pitchFamily="34" charset="0"/>
              <a:buChar char="•"/>
            </a:pPr>
            <a:r>
              <a:rPr lang="fr-FR" sz="2000" dirty="0" smtClean="0">
                <a:latin typeface="Cambria" pitchFamily="18" charset="0"/>
              </a:rPr>
              <a:t> Mise en place du projet de Parc Naturel Marin (PNM) sur Arcachon</a:t>
            </a:r>
          </a:p>
          <a:p>
            <a:pPr algn="just">
              <a:buFont typeface="Arial" pitchFamily="34" charset="0"/>
              <a:buChar char="•"/>
            </a:pPr>
            <a:r>
              <a:rPr lang="fr-FR" sz="2000" dirty="0" smtClean="0">
                <a:latin typeface="Cambria" pitchFamily="18" charset="0"/>
              </a:rPr>
              <a:t> Nécessité pour la réalisation des « Documents d’objectifs » qui proposeront les mesures de gestion</a:t>
            </a:r>
          </a:p>
          <a:p>
            <a:pPr algn="just"/>
            <a:endParaRPr lang="fr-FR" sz="2000" dirty="0" smtClean="0">
              <a:latin typeface="Cambria" pitchFamily="18" charset="0"/>
            </a:endParaRPr>
          </a:p>
          <a:p>
            <a:pPr algn="just"/>
            <a:r>
              <a:rPr lang="fr-FR" sz="2000" dirty="0" smtClean="0">
                <a:latin typeface="Cambria" pitchFamily="18" charset="0"/>
              </a:rPr>
              <a:t>-&gt; travail de recensement, de qualification et de cartographie des habitats marins</a:t>
            </a:r>
          </a:p>
          <a:p>
            <a:pPr algn="just"/>
            <a:r>
              <a:rPr lang="fr-FR" sz="2000" dirty="0" smtClean="0">
                <a:latin typeface="Cambria" pitchFamily="18" charset="0"/>
              </a:rPr>
              <a:t>-&gt; utilisation de la Typologie EUNIS* pour la définition des habitats</a:t>
            </a:r>
          </a:p>
          <a:p>
            <a:pPr algn="just"/>
            <a:endParaRPr lang="fr-FR" sz="1600" dirty="0">
              <a:latin typeface="Cambria" pitchFamily="18" charset="0"/>
            </a:endParaRPr>
          </a:p>
          <a:p>
            <a:pPr algn="just"/>
            <a:r>
              <a:rPr lang="fr-FR" sz="1400" dirty="0" smtClean="0">
                <a:latin typeface="Cambria" pitchFamily="18" charset="0"/>
              </a:rPr>
              <a:t>* </a:t>
            </a:r>
            <a:r>
              <a:rPr lang="fr-FR" sz="1400" dirty="0" err="1" smtClean="0">
                <a:latin typeface="Cambria" pitchFamily="18" charset="0"/>
              </a:rPr>
              <a:t>EUropean</a:t>
            </a:r>
            <a:r>
              <a:rPr lang="fr-FR" sz="1400" dirty="0" smtClean="0">
                <a:latin typeface="Cambria" pitchFamily="18" charset="0"/>
              </a:rPr>
              <a:t> Nature Information System</a:t>
            </a:r>
          </a:p>
        </p:txBody>
      </p:sp>
      <p:grpSp>
        <p:nvGrpSpPr>
          <p:cNvPr id="4" name="Groupe 3"/>
          <p:cNvGrpSpPr/>
          <p:nvPr/>
        </p:nvGrpSpPr>
        <p:grpSpPr>
          <a:xfrm>
            <a:off x="0" y="-99392"/>
            <a:ext cx="369335" cy="6957392"/>
            <a:chOff x="0" y="-99392"/>
            <a:chExt cx="369335" cy="6957392"/>
          </a:xfrm>
        </p:grpSpPr>
        <p:sp>
          <p:nvSpPr>
            <p:cNvPr id="5" name="Rectangle 4"/>
            <p:cNvSpPr/>
            <p:nvPr/>
          </p:nvSpPr>
          <p:spPr>
            <a:xfrm>
              <a:off x="0" y="0"/>
              <a:ext cx="323528" cy="6858000"/>
            </a:xfrm>
            <a:prstGeom prst="rect">
              <a:avLst/>
            </a:prstGeom>
            <a:gradFill flip="none" rotWithShape="1">
              <a:gsLst>
                <a:gs pos="0">
                  <a:schemeClr val="accent6">
                    <a:lumMod val="75000"/>
                    <a:shade val="30000"/>
                    <a:satMod val="115000"/>
                  </a:schemeClr>
                </a:gs>
                <a:gs pos="50000">
                  <a:schemeClr val="accent6">
                    <a:lumMod val="75000"/>
                    <a:shade val="67500"/>
                    <a:satMod val="115000"/>
                  </a:schemeClr>
                </a:gs>
                <a:gs pos="100000">
                  <a:schemeClr val="accent6">
                    <a:lumMod val="75000"/>
                    <a:shade val="100000"/>
                    <a:satMod val="11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" name="ZoneTexte 5"/>
            <p:cNvSpPr txBox="1"/>
            <p:nvPr/>
          </p:nvSpPr>
          <p:spPr>
            <a:xfrm rot="16200000">
              <a:off x="-1438468" y="1339079"/>
              <a:ext cx="324627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dirty="0" smtClean="0">
                  <a:solidFill>
                    <a:schemeClr val="accent6">
                      <a:lumMod val="20000"/>
                      <a:lumOff val="80000"/>
                    </a:schemeClr>
                  </a:solidFill>
                  <a:latin typeface="Cambria" pitchFamily="18" charset="0"/>
                </a:rPr>
                <a:t>Master Océanographie UE GIZC</a:t>
              </a:r>
              <a:endParaRPr lang="fr-FR" dirty="0">
                <a:solidFill>
                  <a:schemeClr val="accent6">
                    <a:lumMod val="20000"/>
                    <a:lumOff val="80000"/>
                  </a:schemeClr>
                </a:solidFill>
                <a:latin typeface="Cambria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e 1"/>
          <p:cNvGrpSpPr/>
          <p:nvPr/>
        </p:nvGrpSpPr>
        <p:grpSpPr>
          <a:xfrm>
            <a:off x="0" y="-99392"/>
            <a:ext cx="369335" cy="6957392"/>
            <a:chOff x="0" y="-99392"/>
            <a:chExt cx="369335" cy="6957392"/>
          </a:xfrm>
        </p:grpSpPr>
        <p:sp>
          <p:nvSpPr>
            <p:cNvPr id="3" name="Rectangle 2"/>
            <p:cNvSpPr/>
            <p:nvPr/>
          </p:nvSpPr>
          <p:spPr>
            <a:xfrm>
              <a:off x="0" y="0"/>
              <a:ext cx="323528" cy="6858000"/>
            </a:xfrm>
            <a:prstGeom prst="rect">
              <a:avLst/>
            </a:prstGeom>
            <a:gradFill flip="none" rotWithShape="1">
              <a:gsLst>
                <a:gs pos="0">
                  <a:schemeClr val="accent6">
                    <a:lumMod val="75000"/>
                    <a:shade val="30000"/>
                    <a:satMod val="115000"/>
                  </a:schemeClr>
                </a:gs>
                <a:gs pos="50000">
                  <a:schemeClr val="accent6">
                    <a:lumMod val="75000"/>
                    <a:shade val="67500"/>
                    <a:satMod val="115000"/>
                  </a:schemeClr>
                </a:gs>
                <a:gs pos="100000">
                  <a:schemeClr val="accent6">
                    <a:lumMod val="75000"/>
                    <a:shade val="100000"/>
                    <a:satMod val="11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" name="ZoneTexte 3"/>
            <p:cNvSpPr txBox="1"/>
            <p:nvPr/>
          </p:nvSpPr>
          <p:spPr>
            <a:xfrm rot="16200000">
              <a:off x="-1438468" y="1339079"/>
              <a:ext cx="324627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dirty="0" smtClean="0">
                  <a:solidFill>
                    <a:schemeClr val="accent6">
                      <a:lumMod val="20000"/>
                      <a:lumOff val="80000"/>
                    </a:schemeClr>
                  </a:solidFill>
                  <a:latin typeface="Cambria" pitchFamily="18" charset="0"/>
                </a:rPr>
                <a:t>Master Océanographie UE GIZC</a:t>
              </a:r>
              <a:endParaRPr lang="fr-FR" dirty="0">
                <a:solidFill>
                  <a:schemeClr val="accent6">
                    <a:lumMod val="20000"/>
                    <a:lumOff val="80000"/>
                  </a:schemeClr>
                </a:solidFill>
                <a:latin typeface="Cambria" pitchFamily="18" charset="0"/>
              </a:endParaRPr>
            </a:p>
          </p:txBody>
        </p:sp>
      </p:grpSp>
      <p:sp>
        <p:nvSpPr>
          <p:cNvPr id="5" name="ZoneTexte 4"/>
          <p:cNvSpPr txBox="1"/>
          <p:nvPr/>
        </p:nvSpPr>
        <p:spPr>
          <a:xfrm>
            <a:off x="4094091" y="0"/>
            <a:ext cx="5049909" cy="400110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75000"/>
                  <a:shade val="30000"/>
                  <a:satMod val="115000"/>
                </a:schemeClr>
              </a:gs>
              <a:gs pos="50000">
                <a:schemeClr val="accent6">
                  <a:lumMod val="75000"/>
                  <a:shade val="67500"/>
                  <a:satMod val="115000"/>
                </a:schemeClr>
              </a:gs>
              <a:gs pos="100000">
                <a:schemeClr val="accent6">
                  <a:lumMod val="75000"/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txBody>
          <a:bodyPr wrap="none" rtlCol="0">
            <a:spAutoFit/>
          </a:bodyPr>
          <a:lstStyle/>
          <a:p>
            <a:pPr algn="r"/>
            <a:r>
              <a:rPr lang="fr-FR" sz="2000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Cambria" pitchFamily="18" charset="0"/>
              </a:rPr>
              <a:t>La Typologie EUNIS pour les habitats marins</a:t>
            </a:r>
            <a:endParaRPr lang="fr-FR" sz="2000" dirty="0">
              <a:solidFill>
                <a:schemeClr val="accent6">
                  <a:lumMod val="20000"/>
                  <a:lumOff val="80000"/>
                </a:schemeClr>
              </a:solidFill>
              <a:latin typeface="Cambria" pitchFamily="18" charset="0"/>
            </a:endParaRPr>
          </a:p>
        </p:txBody>
      </p:sp>
      <p:sp>
        <p:nvSpPr>
          <p:cNvPr id="6" name="ZoneTexte 5"/>
          <p:cNvSpPr txBox="1"/>
          <p:nvPr/>
        </p:nvSpPr>
        <p:spPr>
          <a:xfrm>
            <a:off x="1403648" y="548680"/>
            <a:ext cx="6802599" cy="2554545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pPr algn="just"/>
            <a:r>
              <a:rPr lang="fr-FR" sz="2000" dirty="0" smtClean="0">
                <a:latin typeface="Cambria" pitchFamily="18" charset="0"/>
              </a:rPr>
              <a:t>Typologie existant pour les habitats marins et continentaux</a:t>
            </a:r>
          </a:p>
          <a:p>
            <a:pPr algn="just"/>
            <a:r>
              <a:rPr lang="fr-FR" sz="2000" dirty="0" smtClean="0">
                <a:latin typeface="Cambria" pitchFamily="18" charset="0"/>
              </a:rPr>
              <a:t>Basé sur les travaux de phytosociologie en milieu continental</a:t>
            </a:r>
          </a:p>
          <a:p>
            <a:pPr algn="just"/>
            <a:r>
              <a:rPr lang="fr-FR" sz="2000" dirty="0" smtClean="0">
                <a:latin typeface="Cambria" pitchFamily="18" charset="0"/>
              </a:rPr>
              <a:t>et les travaux sur la structure des communautés benthiques, en milieu marin.</a:t>
            </a:r>
          </a:p>
          <a:p>
            <a:pPr algn="just"/>
            <a:r>
              <a:rPr lang="fr-FR" sz="2000" dirty="0" smtClean="0">
                <a:latin typeface="Cambria" pitchFamily="18" charset="0"/>
              </a:rPr>
              <a:t>Approche hiérarchique :</a:t>
            </a:r>
          </a:p>
          <a:p>
            <a:pPr algn="just"/>
            <a:r>
              <a:rPr lang="fr-FR" sz="2000" dirty="0" smtClean="0">
                <a:latin typeface="Cambria" pitchFamily="18" charset="0"/>
              </a:rPr>
              <a:t>Niveaux 1, 2, 3…</a:t>
            </a:r>
          </a:p>
          <a:p>
            <a:pPr algn="just"/>
            <a:r>
              <a:rPr lang="fr-FR" sz="2000" dirty="0" smtClean="0">
                <a:latin typeface="Cambria" pitchFamily="18" charset="0"/>
              </a:rPr>
              <a:t>Ici, il est demandé une cartographie jusqu’au niveau 4, si possible…</a:t>
            </a:r>
            <a:endParaRPr lang="fr-FR" sz="1400" dirty="0" smtClean="0">
              <a:latin typeface="Cambr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1"/>
          <p:cNvPicPr>
            <a:picLocks noChangeAspect="1" noChangeArrowheads="1"/>
          </p:cNvPicPr>
          <p:nvPr/>
        </p:nvPicPr>
        <p:blipFill>
          <a:blip r:embed="rId2" cstate="print"/>
          <a:srcRect l="7945" t="20547" r="3774" b="8828"/>
          <a:stretch>
            <a:fillRect/>
          </a:stretch>
        </p:blipFill>
        <p:spPr bwMode="auto">
          <a:xfrm>
            <a:off x="323528" y="980728"/>
            <a:ext cx="8733188" cy="5589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e 1"/>
          <p:cNvGrpSpPr/>
          <p:nvPr/>
        </p:nvGrpSpPr>
        <p:grpSpPr>
          <a:xfrm>
            <a:off x="0" y="-99392"/>
            <a:ext cx="369335" cy="6957392"/>
            <a:chOff x="0" y="-99392"/>
            <a:chExt cx="369335" cy="6957392"/>
          </a:xfrm>
        </p:grpSpPr>
        <p:sp>
          <p:nvSpPr>
            <p:cNvPr id="3" name="Rectangle 2"/>
            <p:cNvSpPr/>
            <p:nvPr/>
          </p:nvSpPr>
          <p:spPr>
            <a:xfrm>
              <a:off x="0" y="0"/>
              <a:ext cx="323528" cy="6858000"/>
            </a:xfrm>
            <a:prstGeom prst="rect">
              <a:avLst/>
            </a:prstGeom>
            <a:gradFill flip="none" rotWithShape="1">
              <a:gsLst>
                <a:gs pos="0">
                  <a:schemeClr val="accent6">
                    <a:lumMod val="75000"/>
                    <a:shade val="30000"/>
                    <a:satMod val="115000"/>
                  </a:schemeClr>
                </a:gs>
                <a:gs pos="50000">
                  <a:schemeClr val="accent6">
                    <a:lumMod val="75000"/>
                    <a:shade val="67500"/>
                    <a:satMod val="115000"/>
                  </a:schemeClr>
                </a:gs>
                <a:gs pos="100000">
                  <a:schemeClr val="accent6">
                    <a:lumMod val="75000"/>
                    <a:shade val="100000"/>
                    <a:satMod val="11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" name="ZoneTexte 3"/>
            <p:cNvSpPr txBox="1"/>
            <p:nvPr/>
          </p:nvSpPr>
          <p:spPr>
            <a:xfrm rot="16200000">
              <a:off x="-1438468" y="1339079"/>
              <a:ext cx="324627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dirty="0" smtClean="0">
                  <a:solidFill>
                    <a:schemeClr val="accent6">
                      <a:lumMod val="20000"/>
                      <a:lumOff val="80000"/>
                    </a:schemeClr>
                  </a:solidFill>
                  <a:latin typeface="Cambria" pitchFamily="18" charset="0"/>
                </a:rPr>
                <a:t>Master Océanographie UE GIZC</a:t>
              </a:r>
              <a:endParaRPr lang="fr-FR" dirty="0">
                <a:solidFill>
                  <a:schemeClr val="accent6">
                    <a:lumMod val="20000"/>
                    <a:lumOff val="80000"/>
                  </a:schemeClr>
                </a:solidFill>
                <a:latin typeface="Cambria" pitchFamily="18" charset="0"/>
              </a:endParaRPr>
            </a:p>
          </p:txBody>
        </p:sp>
      </p:grpSp>
      <p:sp>
        <p:nvSpPr>
          <p:cNvPr id="5" name="ZoneTexte 4"/>
          <p:cNvSpPr txBox="1"/>
          <p:nvPr/>
        </p:nvSpPr>
        <p:spPr>
          <a:xfrm>
            <a:off x="8004457" y="0"/>
            <a:ext cx="1139543" cy="400110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75000"/>
                  <a:shade val="30000"/>
                  <a:satMod val="115000"/>
                </a:schemeClr>
              </a:gs>
              <a:gs pos="50000">
                <a:schemeClr val="accent6">
                  <a:lumMod val="75000"/>
                  <a:shade val="67500"/>
                  <a:satMod val="115000"/>
                </a:schemeClr>
              </a:gs>
              <a:gs pos="100000">
                <a:schemeClr val="accent6">
                  <a:lumMod val="75000"/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txBody>
          <a:bodyPr wrap="none" rtlCol="0">
            <a:spAutoFit/>
          </a:bodyPr>
          <a:lstStyle/>
          <a:p>
            <a:pPr algn="r"/>
            <a:r>
              <a:rPr lang="fr-FR" sz="2000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Cambria" pitchFamily="18" charset="0"/>
              </a:rPr>
              <a:t>Niveau 1</a:t>
            </a:r>
            <a:endParaRPr lang="fr-FR" sz="2000" dirty="0">
              <a:solidFill>
                <a:schemeClr val="accent6">
                  <a:lumMod val="20000"/>
                  <a:lumOff val="80000"/>
                </a:schemeClr>
              </a:solidFill>
              <a:latin typeface="Cambria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051720" y="1916832"/>
            <a:ext cx="1224136" cy="7200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9" name="Connecteur droit avec flèche 8"/>
          <p:cNvCxnSpPr>
            <a:stCxn id="7" idx="0"/>
          </p:cNvCxnSpPr>
          <p:nvPr/>
        </p:nvCxnSpPr>
        <p:spPr>
          <a:xfrm flipV="1">
            <a:off x="2663788" y="1556792"/>
            <a:ext cx="612068" cy="36004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ZoneTexte 9"/>
          <p:cNvSpPr txBox="1"/>
          <p:nvPr/>
        </p:nvSpPr>
        <p:spPr>
          <a:xfrm>
            <a:off x="3275856" y="1340768"/>
            <a:ext cx="3289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>
                <a:solidFill>
                  <a:srgbClr val="FF0000"/>
                </a:solidFill>
                <a:latin typeface="Cambria" pitchFamily="18" charset="0"/>
              </a:rPr>
              <a:t>A</a:t>
            </a:r>
            <a:endParaRPr lang="fr-FR" dirty="0">
              <a:solidFill>
                <a:srgbClr val="FF0000"/>
              </a:solidFill>
              <a:latin typeface="Cambr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5" name="Picture 1"/>
          <p:cNvPicPr>
            <a:picLocks noChangeAspect="1" noChangeArrowheads="1"/>
          </p:cNvPicPr>
          <p:nvPr/>
        </p:nvPicPr>
        <p:blipFill>
          <a:blip r:embed="rId2" cstate="print"/>
          <a:srcRect l="9296" t="21732" r="3940" b="16294"/>
          <a:stretch>
            <a:fillRect/>
          </a:stretch>
        </p:blipFill>
        <p:spPr bwMode="auto">
          <a:xfrm>
            <a:off x="323528" y="0"/>
            <a:ext cx="8521030" cy="4869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e 1"/>
          <p:cNvGrpSpPr/>
          <p:nvPr/>
        </p:nvGrpSpPr>
        <p:grpSpPr>
          <a:xfrm>
            <a:off x="0" y="-99392"/>
            <a:ext cx="369335" cy="6957392"/>
            <a:chOff x="0" y="-99392"/>
            <a:chExt cx="369335" cy="6957392"/>
          </a:xfrm>
        </p:grpSpPr>
        <p:sp>
          <p:nvSpPr>
            <p:cNvPr id="3" name="Rectangle 2"/>
            <p:cNvSpPr/>
            <p:nvPr/>
          </p:nvSpPr>
          <p:spPr>
            <a:xfrm>
              <a:off x="0" y="0"/>
              <a:ext cx="323528" cy="6858000"/>
            </a:xfrm>
            <a:prstGeom prst="rect">
              <a:avLst/>
            </a:prstGeom>
            <a:gradFill flip="none" rotWithShape="1">
              <a:gsLst>
                <a:gs pos="0">
                  <a:schemeClr val="accent6">
                    <a:lumMod val="75000"/>
                    <a:shade val="30000"/>
                    <a:satMod val="115000"/>
                  </a:schemeClr>
                </a:gs>
                <a:gs pos="50000">
                  <a:schemeClr val="accent6">
                    <a:lumMod val="75000"/>
                    <a:shade val="67500"/>
                    <a:satMod val="115000"/>
                  </a:schemeClr>
                </a:gs>
                <a:gs pos="100000">
                  <a:schemeClr val="accent6">
                    <a:lumMod val="75000"/>
                    <a:shade val="100000"/>
                    <a:satMod val="11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" name="ZoneTexte 3"/>
            <p:cNvSpPr txBox="1"/>
            <p:nvPr/>
          </p:nvSpPr>
          <p:spPr>
            <a:xfrm rot="16200000">
              <a:off x="-1438468" y="1339079"/>
              <a:ext cx="324627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dirty="0" smtClean="0">
                  <a:solidFill>
                    <a:schemeClr val="accent6">
                      <a:lumMod val="20000"/>
                      <a:lumOff val="80000"/>
                    </a:schemeClr>
                  </a:solidFill>
                  <a:latin typeface="Cambria" pitchFamily="18" charset="0"/>
                </a:rPr>
                <a:t>Master Océanographie UE GIZC</a:t>
              </a:r>
              <a:endParaRPr lang="fr-FR" dirty="0">
                <a:solidFill>
                  <a:schemeClr val="accent6">
                    <a:lumMod val="20000"/>
                    <a:lumOff val="80000"/>
                  </a:schemeClr>
                </a:solidFill>
                <a:latin typeface="Cambria" pitchFamily="18" charset="0"/>
              </a:endParaRPr>
            </a:p>
          </p:txBody>
        </p:sp>
      </p:grpSp>
      <p:sp>
        <p:nvSpPr>
          <p:cNvPr id="5" name="ZoneTexte 4"/>
          <p:cNvSpPr txBox="1"/>
          <p:nvPr/>
        </p:nvSpPr>
        <p:spPr>
          <a:xfrm>
            <a:off x="8004457" y="0"/>
            <a:ext cx="1139543" cy="400110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75000"/>
                  <a:shade val="30000"/>
                  <a:satMod val="115000"/>
                </a:schemeClr>
              </a:gs>
              <a:gs pos="50000">
                <a:schemeClr val="accent6">
                  <a:lumMod val="75000"/>
                  <a:shade val="67500"/>
                  <a:satMod val="115000"/>
                </a:schemeClr>
              </a:gs>
              <a:gs pos="100000">
                <a:schemeClr val="accent6">
                  <a:lumMod val="75000"/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txBody>
          <a:bodyPr wrap="none" rtlCol="0">
            <a:spAutoFit/>
          </a:bodyPr>
          <a:lstStyle/>
          <a:p>
            <a:pPr algn="r"/>
            <a:r>
              <a:rPr lang="fr-FR" sz="2000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Cambria" pitchFamily="18" charset="0"/>
              </a:rPr>
              <a:t>Niveau 2</a:t>
            </a:r>
            <a:endParaRPr lang="fr-FR" sz="2000" dirty="0">
              <a:solidFill>
                <a:schemeClr val="accent6">
                  <a:lumMod val="20000"/>
                  <a:lumOff val="80000"/>
                </a:schemeClr>
              </a:solidFill>
              <a:latin typeface="Cambria" pitchFamily="18" charset="0"/>
            </a:endParaRPr>
          </a:p>
        </p:txBody>
      </p:sp>
      <p:sp>
        <p:nvSpPr>
          <p:cNvPr id="7" name="ZoneTexte 6"/>
          <p:cNvSpPr txBox="1"/>
          <p:nvPr/>
        </p:nvSpPr>
        <p:spPr>
          <a:xfrm>
            <a:off x="395536" y="5085184"/>
            <a:ext cx="8568952" cy="1631216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pPr algn="just"/>
            <a:r>
              <a:rPr lang="fr-FR" sz="2000" dirty="0" smtClean="0">
                <a:latin typeface="Cambria" pitchFamily="18" charset="0"/>
              </a:rPr>
              <a:t>On s’intéresse aux habitats benthiques (</a:t>
            </a:r>
            <a:r>
              <a:rPr lang="fr-FR" sz="2000" i="1" dirty="0" err="1" smtClean="0">
                <a:latin typeface="Cambria" pitchFamily="18" charset="0"/>
              </a:rPr>
              <a:t>bed</a:t>
            </a:r>
            <a:r>
              <a:rPr lang="fr-FR" sz="2000" dirty="0" smtClean="0">
                <a:latin typeface="Cambria" pitchFamily="18" charset="0"/>
              </a:rPr>
              <a:t>)</a:t>
            </a:r>
          </a:p>
          <a:p>
            <a:pPr algn="just"/>
            <a:r>
              <a:rPr lang="fr-FR" sz="2000" dirty="0" smtClean="0">
                <a:latin typeface="Cambria" pitchFamily="18" charset="0"/>
              </a:rPr>
              <a:t>Intertidal/</a:t>
            </a:r>
            <a:r>
              <a:rPr lang="fr-FR" sz="2000" dirty="0" err="1" smtClean="0">
                <a:latin typeface="Cambria" pitchFamily="18" charset="0"/>
              </a:rPr>
              <a:t>Subtidal</a:t>
            </a:r>
            <a:endParaRPr lang="fr-FR" sz="2000" dirty="0" smtClean="0">
              <a:latin typeface="Cambria" pitchFamily="18" charset="0"/>
            </a:endParaRPr>
          </a:p>
          <a:p>
            <a:pPr algn="just"/>
            <a:r>
              <a:rPr lang="fr-FR" sz="2000" dirty="0" smtClean="0">
                <a:latin typeface="Cambria" pitchFamily="18" charset="0"/>
              </a:rPr>
              <a:t>Profondeur (plateau continental ou + profond)</a:t>
            </a:r>
          </a:p>
          <a:p>
            <a:pPr algn="just"/>
            <a:r>
              <a:rPr lang="fr-FR" sz="2000" dirty="0" smtClean="0">
                <a:latin typeface="Cambria" pitchFamily="18" charset="0"/>
              </a:rPr>
              <a:t>Type de substrat (meuble ou dur)</a:t>
            </a:r>
            <a:r>
              <a:rPr lang="fr-FR" sz="1400" dirty="0">
                <a:latin typeface="Cambria" pitchFamily="18" charset="0"/>
              </a:rPr>
              <a:t> </a:t>
            </a:r>
            <a:r>
              <a:rPr lang="fr-FR" sz="1600" dirty="0" smtClean="0">
                <a:latin typeface="Cambria" pitchFamily="18" charset="0"/>
              </a:rPr>
              <a:t>(Arcachon, substrats meubles uniquement)</a:t>
            </a:r>
          </a:p>
          <a:p>
            <a:pPr algn="just"/>
            <a:r>
              <a:rPr lang="fr-FR" sz="2000" dirty="0" smtClean="0">
                <a:latin typeface="Cambria" pitchFamily="18" charset="0"/>
              </a:rPr>
              <a:t>-&gt; donc A2.X ou A5.X</a:t>
            </a:r>
          </a:p>
        </p:txBody>
      </p:sp>
      <p:sp>
        <p:nvSpPr>
          <p:cNvPr id="8" name="ZoneTexte 7"/>
          <p:cNvSpPr txBox="1"/>
          <p:nvPr/>
        </p:nvSpPr>
        <p:spPr>
          <a:xfrm rot="16200000">
            <a:off x="3757972" y="1218691"/>
            <a:ext cx="92772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fr-FR" sz="1400" i="1" dirty="0" smtClean="0">
                <a:latin typeface="Cambria" pitchFamily="18" charset="0"/>
              </a:rPr>
              <a:t>Intertidal</a:t>
            </a:r>
          </a:p>
        </p:txBody>
      </p:sp>
      <p:sp>
        <p:nvSpPr>
          <p:cNvPr id="9" name="ZoneTexte 8"/>
          <p:cNvSpPr txBox="1"/>
          <p:nvPr/>
        </p:nvSpPr>
        <p:spPr>
          <a:xfrm>
            <a:off x="3347864" y="1700808"/>
            <a:ext cx="92772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fr-FR" sz="1400" i="1" dirty="0" err="1" smtClean="0">
                <a:latin typeface="Cambria" pitchFamily="18" charset="0"/>
              </a:rPr>
              <a:t>Subtidal</a:t>
            </a:r>
            <a:endParaRPr lang="fr-FR" sz="1400" i="1" dirty="0" smtClean="0">
              <a:latin typeface="Cambria" pitchFamily="18" charset="0"/>
            </a:endParaRPr>
          </a:p>
        </p:txBody>
      </p:sp>
      <p:sp>
        <p:nvSpPr>
          <p:cNvPr id="10" name="ZoneTexte 9"/>
          <p:cNvSpPr txBox="1"/>
          <p:nvPr/>
        </p:nvSpPr>
        <p:spPr>
          <a:xfrm rot="16200000">
            <a:off x="3933510" y="2123275"/>
            <a:ext cx="10801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fr-FR" sz="1400" i="1" dirty="0" smtClean="0">
                <a:latin typeface="Cambria" pitchFamily="18" charset="0"/>
              </a:rPr>
              <a:t>Plateau continental</a:t>
            </a:r>
          </a:p>
        </p:txBody>
      </p:sp>
      <p:sp>
        <p:nvSpPr>
          <p:cNvPr id="11" name="ZoneTexte 10"/>
          <p:cNvSpPr txBox="1"/>
          <p:nvPr/>
        </p:nvSpPr>
        <p:spPr>
          <a:xfrm>
            <a:off x="3563888" y="2636912"/>
            <a:ext cx="9277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fr-FR" sz="1400" i="1" dirty="0" smtClean="0">
                <a:latin typeface="Cambria" pitchFamily="18" charset="0"/>
              </a:rPr>
              <a:t>Domaine profond</a:t>
            </a:r>
          </a:p>
        </p:txBody>
      </p:sp>
      <p:sp>
        <p:nvSpPr>
          <p:cNvPr id="12" name="ZoneTexte 11"/>
          <p:cNvSpPr txBox="1"/>
          <p:nvPr/>
        </p:nvSpPr>
        <p:spPr>
          <a:xfrm rot="16200000">
            <a:off x="5445678" y="2195282"/>
            <a:ext cx="10801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400" i="1" dirty="0" smtClean="0">
                <a:latin typeface="Cambria" pitchFamily="18" charset="0"/>
              </a:rPr>
              <a:t>Roche</a:t>
            </a:r>
          </a:p>
          <a:p>
            <a:pPr algn="ctr"/>
            <a:r>
              <a:rPr lang="fr-FR" sz="1400" i="1" dirty="0">
                <a:latin typeface="Cambria" pitchFamily="18" charset="0"/>
              </a:rPr>
              <a:t>(</a:t>
            </a:r>
            <a:r>
              <a:rPr lang="fr-FR" sz="1400" i="1" dirty="0" smtClean="0">
                <a:latin typeface="Cambria" pitchFamily="18" charset="0"/>
              </a:rPr>
              <a:t>immobile)</a:t>
            </a:r>
          </a:p>
        </p:txBody>
      </p:sp>
      <p:sp>
        <p:nvSpPr>
          <p:cNvPr id="13" name="ZoneTexte 12"/>
          <p:cNvSpPr txBox="1"/>
          <p:nvPr/>
        </p:nvSpPr>
        <p:spPr>
          <a:xfrm>
            <a:off x="4644008" y="2780927"/>
            <a:ext cx="17281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fr-FR" sz="1400" i="1" dirty="0" smtClean="0">
                <a:latin typeface="Cambria" pitchFamily="18" charset="0"/>
              </a:rPr>
              <a:t>Meuble (mobile)</a:t>
            </a:r>
          </a:p>
        </p:txBody>
      </p:sp>
      <p:sp>
        <p:nvSpPr>
          <p:cNvPr id="14" name="ZoneTexte 13"/>
          <p:cNvSpPr txBox="1"/>
          <p:nvPr/>
        </p:nvSpPr>
        <p:spPr>
          <a:xfrm>
            <a:off x="5508104" y="476672"/>
            <a:ext cx="10801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400" i="1" dirty="0" smtClean="0">
                <a:latin typeface="Cambria" pitchFamily="18" charset="0"/>
              </a:rPr>
              <a:t>Roche</a:t>
            </a:r>
          </a:p>
          <a:p>
            <a:pPr algn="ctr"/>
            <a:r>
              <a:rPr lang="fr-FR" sz="1400" i="1" dirty="0">
                <a:latin typeface="Cambria" pitchFamily="18" charset="0"/>
              </a:rPr>
              <a:t>(</a:t>
            </a:r>
            <a:r>
              <a:rPr lang="fr-FR" sz="1400" i="1" dirty="0" smtClean="0">
                <a:latin typeface="Cambria" pitchFamily="18" charset="0"/>
              </a:rPr>
              <a:t>immobile)</a:t>
            </a:r>
          </a:p>
        </p:txBody>
      </p:sp>
      <p:sp>
        <p:nvSpPr>
          <p:cNvPr id="15" name="ZoneTexte 14"/>
          <p:cNvSpPr txBox="1"/>
          <p:nvPr/>
        </p:nvSpPr>
        <p:spPr>
          <a:xfrm>
            <a:off x="5220072" y="1681063"/>
            <a:ext cx="17281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fr-FR" sz="1400" i="1" dirty="0" smtClean="0">
                <a:latin typeface="Cambria" pitchFamily="18" charset="0"/>
              </a:rPr>
              <a:t>Meuble (mobile)</a:t>
            </a:r>
          </a:p>
        </p:txBody>
      </p:sp>
      <p:sp>
        <p:nvSpPr>
          <p:cNvPr id="16" name="Rectangle 15"/>
          <p:cNvSpPr/>
          <p:nvPr/>
        </p:nvSpPr>
        <p:spPr>
          <a:xfrm>
            <a:off x="6717323" y="1512277"/>
            <a:ext cx="949570" cy="38686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/>
          <p:cNvSpPr/>
          <p:nvPr/>
        </p:nvSpPr>
        <p:spPr>
          <a:xfrm>
            <a:off x="6409592" y="4229100"/>
            <a:ext cx="888023" cy="46599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e 1"/>
          <p:cNvGrpSpPr/>
          <p:nvPr/>
        </p:nvGrpSpPr>
        <p:grpSpPr>
          <a:xfrm>
            <a:off x="0" y="-99392"/>
            <a:ext cx="369335" cy="6957392"/>
            <a:chOff x="0" y="-99392"/>
            <a:chExt cx="369335" cy="6957392"/>
          </a:xfrm>
        </p:grpSpPr>
        <p:sp>
          <p:nvSpPr>
            <p:cNvPr id="3" name="Rectangle 2"/>
            <p:cNvSpPr/>
            <p:nvPr/>
          </p:nvSpPr>
          <p:spPr>
            <a:xfrm>
              <a:off x="0" y="0"/>
              <a:ext cx="323528" cy="6858000"/>
            </a:xfrm>
            <a:prstGeom prst="rect">
              <a:avLst/>
            </a:prstGeom>
            <a:gradFill flip="none" rotWithShape="1">
              <a:gsLst>
                <a:gs pos="0">
                  <a:schemeClr val="accent6">
                    <a:lumMod val="75000"/>
                    <a:shade val="30000"/>
                    <a:satMod val="115000"/>
                  </a:schemeClr>
                </a:gs>
                <a:gs pos="50000">
                  <a:schemeClr val="accent6">
                    <a:lumMod val="75000"/>
                    <a:shade val="67500"/>
                    <a:satMod val="115000"/>
                  </a:schemeClr>
                </a:gs>
                <a:gs pos="100000">
                  <a:schemeClr val="accent6">
                    <a:lumMod val="75000"/>
                    <a:shade val="100000"/>
                    <a:satMod val="11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" name="ZoneTexte 3"/>
            <p:cNvSpPr txBox="1"/>
            <p:nvPr/>
          </p:nvSpPr>
          <p:spPr>
            <a:xfrm rot="16200000">
              <a:off x="-1438468" y="1339079"/>
              <a:ext cx="324627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dirty="0" smtClean="0">
                  <a:solidFill>
                    <a:schemeClr val="accent6">
                      <a:lumMod val="20000"/>
                      <a:lumOff val="80000"/>
                    </a:schemeClr>
                  </a:solidFill>
                  <a:latin typeface="Cambria" pitchFamily="18" charset="0"/>
                </a:rPr>
                <a:t>Master Océanographie UE GIZC</a:t>
              </a:r>
              <a:endParaRPr lang="fr-FR" dirty="0">
                <a:solidFill>
                  <a:schemeClr val="accent6">
                    <a:lumMod val="20000"/>
                    <a:lumOff val="80000"/>
                  </a:schemeClr>
                </a:solidFill>
                <a:latin typeface="Cambria" pitchFamily="18" charset="0"/>
              </a:endParaRPr>
            </a:p>
          </p:txBody>
        </p:sp>
      </p:grpSp>
      <p:sp>
        <p:nvSpPr>
          <p:cNvPr id="5" name="ZoneTexte 4"/>
          <p:cNvSpPr txBox="1"/>
          <p:nvPr/>
        </p:nvSpPr>
        <p:spPr>
          <a:xfrm>
            <a:off x="6874661" y="0"/>
            <a:ext cx="2269339" cy="707886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75000"/>
                  <a:shade val="30000"/>
                  <a:satMod val="115000"/>
                </a:schemeClr>
              </a:gs>
              <a:gs pos="50000">
                <a:schemeClr val="accent6">
                  <a:lumMod val="75000"/>
                  <a:shade val="67500"/>
                  <a:satMod val="115000"/>
                </a:schemeClr>
              </a:gs>
              <a:gs pos="100000">
                <a:schemeClr val="accent6">
                  <a:lumMod val="75000"/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txBody>
          <a:bodyPr wrap="none" rtlCol="0">
            <a:spAutoFit/>
          </a:bodyPr>
          <a:lstStyle/>
          <a:p>
            <a:pPr algn="r"/>
            <a:r>
              <a:rPr lang="fr-FR" sz="2000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Cambria" pitchFamily="18" charset="0"/>
              </a:rPr>
              <a:t>Niveau 3</a:t>
            </a:r>
          </a:p>
          <a:p>
            <a:pPr algn="r"/>
            <a:r>
              <a:rPr lang="fr-FR" sz="2000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Cambria" pitchFamily="18" charset="0"/>
              </a:rPr>
              <a:t>Littoral (intertidal)</a:t>
            </a:r>
            <a:endParaRPr lang="fr-FR" sz="2000" dirty="0">
              <a:solidFill>
                <a:schemeClr val="accent6">
                  <a:lumMod val="20000"/>
                  <a:lumOff val="80000"/>
                </a:schemeClr>
              </a:solidFill>
              <a:latin typeface="Cambria" pitchFamily="18" charset="0"/>
            </a:endParaRPr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print"/>
          <a:srcRect l="10445" t="16617" r="5046" b="22850"/>
          <a:stretch>
            <a:fillRect/>
          </a:stretch>
        </p:blipFill>
        <p:spPr bwMode="auto">
          <a:xfrm>
            <a:off x="395536" y="692696"/>
            <a:ext cx="8670610" cy="4968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ZoneTexte 6"/>
          <p:cNvSpPr txBox="1"/>
          <p:nvPr/>
        </p:nvSpPr>
        <p:spPr>
          <a:xfrm>
            <a:off x="395536" y="5949280"/>
            <a:ext cx="85689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i="1" dirty="0" err="1" smtClean="0">
                <a:latin typeface="Cambria" pitchFamily="18" charset="0"/>
              </a:rPr>
              <a:t>biogenic</a:t>
            </a:r>
            <a:r>
              <a:rPr lang="fr-FR" dirty="0" smtClean="0">
                <a:latin typeface="Cambria" pitchFamily="18" charset="0"/>
              </a:rPr>
              <a:t> : généré par des organismes vivants (ex : récifs coralliens, ou récifs d’huîtres, de moules…)</a:t>
            </a:r>
            <a:endParaRPr lang="fr-FR" dirty="0">
              <a:latin typeface="Cambria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331640" y="2348880"/>
            <a:ext cx="3024336" cy="23042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Rectangle 8"/>
          <p:cNvSpPr/>
          <p:nvPr/>
        </p:nvSpPr>
        <p:spPr>
          <a:xfrm>
            <a:off x="3707904" y="2492896"/>
            <a:ext cx="1080120" cy="7116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11" name="Connecteur droit 10"/>
          <p:cNvCxnSpPr/>
          <p:nvPr/>
        </p:nvCxnSpPr>
        <p:spPr>
          <a:xfrm>
            <a:off x="1115616" y="2852936"/>
            <a:ext cx="367240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ZoneTexte 12"/>
          <p:cNvSpPr txBox="1"/>
          <p:nvPr/>
        </p:nvSpPr>
        <p:spPr>
          <a:xfrm>
            <a:off x="395536" y="3284984"/>
            <a:ext cx="3672408" cy="1477328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r>
              <a:rPr lang="fr-FR" dirty="0" smtClean="0">
                <a:latin typeface="Cambria" pitchFamily="18" charset="0"/>
              </a:rPr>
              <a:t>Présence d’angiospermes (plantes marines formant des herbiers  ou des prés salés)</a:t>
            </a:r>
          </a:p>
          <a:p>
            <a:r>
              <a:rPr lang="fr-FR" dirty="0" smtClean="0">
                <a:latin typeface="Cambria" pitchFamily="18" charset="0"/>
              </a:rPr>
              <a:t>Type de substrat (vase (</a:t>
            </a:r>
            <a:r>
              <a:rPr lang="fr-FR" dirty="0" err="1" smtClean="0">
                <a:latin typeface="Cambria" pitchFamily="18" charset="0"/>
              </a:rPr>
              <a:t>mud</a:t>
            </a:r>
            <a:r>
              <a:rPr lang="fr-FR" dirty="0" smtClean="0">
                <a:latin typeface="Cambria" pitchFamily="18" charset="0"/>
              </a:rPr>
              <a:t>), sables (</a:t>
            </a:r>
            <a:r>
              <a:rPr lang="fr-FR" dirty="0" err="1" smtClean="0">
                <a:latin typeface="Cambria" pitchFamily="18" charset="0"/>
              </a:rPr>
              <a:t>sand</a:t>
            </a:r>
            <a:r>
              <a:rPr lang="fr-FR" dirty="0" smtClean="0">
                <a:latin typeface="Cambria" pitchFamily="18" charset="0"/>
              </a:rPr>
              <a:t>), gravies (</a:t>
            </a:r>
            <a:r>
              <a:rPr lang="fr-FR" dirty="0" err="1" smtClean="0">
                <a:latin typeface="Cambria" pitchFamily="18" charset="0"/>
              </a:rPr>
              <a:t>gravel</a:t>
            </a:r>
            <a:r>
              <a:rPr lang="fr-FR" dirty="0" smtClean="0">
                <a:latin typeface="Cambria" pitchFamily="18" charset="0"/>
              </a:rPr>
              <a:t>)…)</a:t>
            </a:r>
            <a:endParaRPr lang="fr-FR" dirty="0">
              <a:latin typeface="Cambria" pitchFamily="18" charset="0"/>
            </a:endParaRPr>
          </a:p>
        </p:txBody>
      </p:sp>
      <p:sp>
        <p:nvSpPr>
          <p:cNvPr id="14" name="ZoneTexte 13"/>
          <p:cNvSpPr txBox="1"/>
          <p:nvPr/>
        </p:nvSpPr>
        <p:spPr>
          <a:xfrm>
            <a:off x="1845307" y="5085184"/>
            <a:ext cx="206774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r-FR" sz="1400" dirty="0" smtClean="0">
                <a:latin typeface="Cambria" pitchFamily="18" charset="0"/>
              </a:rPr>
              <a:t>Prés salés ou « Schorre »</a:t>
            </a:r>
            <a:endParaRPr lang="fr-FR" sz="1400" dirty="0">
              <a:latin typeface="Cambria" pitchFamily="18" charset="0"/>
            </a:endParaRPr>
          </a:p>
        </p:txBody>
      </p:sp>
      <p:sp>
        <p:nvSpPr>
          <p:cNvPr id="15" name="ZoneTexte 14"/>
          <p:cNvSpPr txBox="1"/>
          <p:nvPr/>
        </p:nvSpPr>
        <p:spPr>
          <a:xfrm>
            <a:off x="6804248" y="5085184"/>
            <a:ext cx="85542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dirty="0" smtClean="0">
                <a:latin typeface="Cambria" pitchFamily="18" charset="0"/>
              </a:rPr>
              <a:t>Herbiers</a:t>
            </a:r>
            <a:endParaRPr lang="fr-FR" sz="1400" dirty="0">
              <a:latin typeface="Cambria" pitchFamily="18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3903785" y="4985237"/>
            <a:ext cx="1151792" cy="51874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/>
          <p:cNvSpPr/>
          <p:nvPr/>
        </p:nvSpPr>
        <p:spPr>
          <a:xfrm>
            <a:off x="5586046" y="4988168"/>
            <a:ext cx="1201615" cy="62132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Rectangle 17"/>
          <p:cNvSpPr/>
          <p:nvPr/>
        </p:nvSpPr>
        <p:spPr>
          <a:xfrm>
            <a:off x="7901353" y="1333498"/>
            <a:ext cx="961293" cy="46892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9" name="Rectangle 18"/>
          <p:cNvSpPr/>
          <p:nvPr/>
        </p:nvSpPr>
        <p:spPr>
          <a:xfrm>
            <a:off x="7895491" y="1987060"/>
            <a:ext cx="961293" cy="46892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" name="Rectangle 19"/>
          <p:cNvSpPr/>
          <p:nvPr/>
        </p:nvSpPr>
        <p:spPr>
          <a:xfrm>
            <a:off x="7907214" y="3238498"/>
            <a:ext cx="961293" cy="46892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1" name="Rectangle 20"/>
          <p:cNvSpPr/>
          <p:nvPr/>
        </p:nvSpPr>
        <p:spPr>
          <a:xfrm>
            <a:off x="7901353" y="2652345"/>
            <a:ext cx="961293" cy="42496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2" name="Rectangle 21"/>
          <p:cNvSpPr/>
          <p:nvPr/>
        </p:nvSpPr>
        <p:spPr>
          <a:xfrm>
            <a:off x="7901353" y="3883267"/>
            <a:ext cx="961293" cy="52167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e 1"/>
          <p:cNvGrpSpPr/>
          <p:nvPr/>
        </p:nvGrpSpPr>
        <p:grpSpPr>
          <a:xfrm>
            <a:off x="0" y="-99392"/>
            <a:ext cx="369335" cy="6957392"/>
            <a:chOff x="0" y="-99392"/>
            <a:chExt cx="369335" cy="6957392"/>
          </a:xfrm>
        </p:grpSpPr>
        <p:sp>
          <p:nvSpPr>
            <p:cNvPr id="3" name="Rectangle 2"/>
            <p:cNvSpPr/>
            <p:nvPr/>
          </p:nvSpPr>
          <p:spPr>
            <a:xfrm>
              <a:off x="0" y="0"/>
              <a:ext cx="323528" cy="6858000"/>
            </a:xfrm>
            <a:prstGeom prst="rect">
              <a:avLst/>
            </a:prstGeom>
            <a:gradFill flip="none" rotWithShape="1">
              <a:gsLst>
                <a:gs pos="0">
                  <a:schemeClr val="accent6">
                    <a:lumMod val="75000"/>
                    <a:shade val="30000"/>
                    <a:satMod val="115000"/>
                  </a:schemeClr>
                </a:gs>
                <a:gs pos="50000">
                  <a:schemeClr val="accent6">
                    <a:lumMod val="75000"/>
                    <a:shade val="67500"/>
                    <a:satMod val="115000"/>
                  </a:schemeClr>
                </a:gs>
                <a:gs pos="100000">
                  <a:schemeClr val="accent6">
                    <a:lumMod val="75000"/>
                    <a:shade val="100000"/>
                    <a:satMod val="11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" name="ZoneTexte 3"/>
            <p:cNvSpPr txBox="1"/>
            <p:nvPr/>
          </p:nvSpPr>
          <p:spPr>
            <a:xfrm rot="16200000">
              <a:off x="-1438468" y="1339079"/>
              <a:ext cx="324627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dirty="0" smtClean="0">
                  <a:solidFill>
                    <a:schemeClr val="accent6">
                      <a:lumMod val="20000"/>
                      <a:lumOff val="80000"/>
                    </a:schemeClr>
                  </a:solidFill>
                  <a:latin typeface="Cambria" pitchFamily="18" charset="0"/>
                </a:rPr>
                <a:t>Master Océanographie UE GIZC</a:t>
              </a:r>
              <a:endParaRPr lang="fr-FR" dirty="0">
                <a:solidFill>
                  <a:schemeClr val="accent6">
                    <a:lumMod val="20000"/>
                    <a:lumOff val="80000"/>
                  </a:schemeClr>
                </a:solidFill>
                <a:latin typeface="Cambria" pitchFamily="18" charset="0"/>
              </a:endParaRPr>
            </a:p>
          </p:txBody>
        </p:sp>
      </p:grpSp>
      <p:sp>
        <p:nvSpPr>
          <p:cNvPr id="5" name="ZoneTexte 4"/>
          <p:cNvSpPr txBox="1"/>
          <p:nvPr/>
        </p:nvSpPr>
        <p:spPr>
          <a:xfrm>
            <a:off x="8004457" y="0"/>
            <a:ext cx="1139543" cy="400110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75000"/>
                  <a:shade val="30000"/>
                  <a:satMod val="115000"/>
                </a:schemeClr>
              </a:gs>
              <a:gs pos="50000">
                <a:schemeClr val="accent6">
                  <a:lumMod val="75000"/>
                  <a:shade val="67500"/>
                  <a:satMod val="115000"/>
                </a:schemeClr>
              </a:gs>
              <a:gs pos="100000">
                <a:schemeClr val="accent6">
                  <a:lumMod val="75000"/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txBody>
          <a:bodyPr wrap="none" rtlCol="0">
            <a:spAutoFit/>
          </a:bodyPr>
          <a:lstStyle/>
          <a:p>
            <a:pPr algn="r"/>
            <a:r>
              <a:rPr lang="fr-FR" sz="2000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Cambria" pitchFamily="18" charset="0"/>
              </a:rPr>
              <a:t>Niveau 4</a:t>
            </a:r>
            <a:endParaRPr lang="fr-FR" sz="2000" dirty="0">
              <a:solidFill>
                <a:schemeClr val="accent6">
                  <a:lumMod val="20000"/>
                  <a:lumOff val="80000"/>
                </a:schemeClr>
              </a:solidFill>
              <a:latin typeface="Cambria" pitchFamily="18" charset="0"/>
            </a:endParaRPr>
          </a:p>
        </p:txBody>
      </p:sp>
      <p:sp>
        <p:nvSpPr>
          <p:cNvPr id="6" name="ZoneTexte 5"/>
          <p:cNvSpPr txBox="1"/>
          <p:nvPr/>
        </p:nvSpPr>
        <p:spPr>
          <a:xfrm>
            <a:off x="8004457" y="0"/>
            <a:ext cx="1139543" cy="707886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75000"/>
                  <a:shade val="30000"/>
                  <a:satMod val="115000"/>
                </a:schemeClr>
              </a:gs>
              <a:gs pos="50000">
                <a:schemeClr val="accent6">
                  <a:lumMod val="75000"/>
                  <a:shade val="67500"/>
                  <a:satMod val="115000"/>
                </a:schemeClr>
              </a:gs>
              <a:gs pos="100000">
                <a:schemeClr val="accent6">
                  <a:lumMod val="75000"/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txBody>
          <a:bodyPr wrap="none" rtlCol="0">
            <a:spAutoFit/>
          </a:bodyPr>
          <a:lstStyle/>
          <a:p>
            <a:pPr algn="r"/>
            <a:r>
              <a:rPr lang="fr-FR" sz="2000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Cambria" pitchFamily="18" charset="0"/>
              </a:rPr>
              <a:t>Niveau 3</a:t>
            </a:r>
          </a:p>
          <a:p>
            <a:pPr algn="r"/>
            <a:r>
              <a:rPr lang="fr-FR" sz="2000" dirty="0" err="1" smtClean="0">
                <a:solidFill>
                  <a:schemeClr val="accent6">
                    <a:lumMod val="20000"/>
                    <a:lumOff val="80000"/>
                  </a:schemeClr>
                </a:solidFill>
                <a:latin typeface="Cambria" pitchFamily="18" charset="0"/>
              </a:rPr>
              <a:t>Subtidal</a:t>
            </a:r>
            <a:endParaRPr lang="fr-FR" sz="2000" dirty="0">
              <a:solidFill>
                <a:schemeClr val="accent6">
                  <a:lumMod val="20000"/>
                  <a:lumOff val="80000"/>
                </a:schemeClr>
              </a:solidFill>
              <a:latin typeface="Cambria" pitchFamily="18" charset="0"/>
            </a:endParaRPr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 cstate="print"/>
          <a:srcRect l="7422" t="30483" r="4315" b="24783"/>
          <a:stretch>
            <a:fillRect/>
          </a:stretch>
        </p:blipFill>
        <p:spPr bwMode="auto">
          <a:xfrm>
            <a:off x="323528" y="980728"/>
            <a:ext cx="8702253" cy="3528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7"/>
          <p:cNvSpPr/>
          <p:nvPr/>
        </p:nvSpPr>
        <p:spPr>
          <a:xfrm>
            <a:off x="2051720" y="2780928"/>
            <a:ext cx="2232248" cy="18722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10" name="Connecteur droit 9"/>
          <p:cNvCxnSpPr/>
          <p:nvPr/>
        </p:nvCxnSpPr>
        <p:spPr>
          <a:xfrm>
            <a:off x="1835696" y="3212976"/>
            <a:ext cx="2448272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ZoneTexte 10"/>
          <p:cNvSpPr txBox="1"/>
          <p:nvPr/>
        </p:nvSpPr>
        <p:spPr>
          <a:xfrm>
            <a:off x="755576" y="4509120"/>
            <a:ext cx="3672408" cy="369332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r>
              <a:rPr lang="fr-FR" dirty="0" smtClean="0">
                <a:latin typeface="Cambria" pitchFamily="18" charset="0"/>
              </a:rPr>
              <a:t>Mêmes critères…</a:t>
            </a:r>
            <a:endParaRPr lang="fr-FR" dirty="0">
              <a:latin typeface="Cambria" pitchFamily="18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4295437" y="1988840"/>
            <a:ext cx="1023909" cy="64885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Rectangle 12"/>
          <p:cNvSpPr/>
          <p:nvPr/>
        </p:nvSpPr>
        <p:spPr>
          <a:xfrm>
            <a:off x="6470068" y="1341140"/>
            <a:ext cx="1108901" cy="55799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Rectangle 13"/>
          <p:cNvSpPr/>
          <p:nvPr/>
        </p:nvSpPr>
        <p:spPr>
          <a:xfrm>
            <a:off x="7730299" y="3577316"/>
            <a:ext cx="1185101" cy="54627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Rectangle 14"/>
          <p:cNvSpPr/>
          <p:nvPr/>
        </p:nvSpPr>
        <p:spPr>
          <a:xfrm>
            <a:off x="7996491" y="2842846"/>
            <a:ext cx="1024418" cy="45426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 15"/>
          <p:cNvSpPr/>
          <p:nvPr/>
        </p:nvSpPr>
        <p:spPr>
          <a:xfrm>
            <a:off x="7823574" y="2098431"/>
            <a:ext cx="1100617" cy="45426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/>
          <p:cNvSpPr/>
          <p:nvPr/>
        </p:nvSpPr>
        <p:spPr>
          <a:xfrm>
            <a:off x="6410944" y="3974124"/>
            <a:ext cx="1044934" cy="46599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/>
          <p:cNvSpPr txBox="1"/>
          <p:nvPr/>
        </p:nvSpPr>
        <p:spPr>
          <a:xfrm>
            <a:off x="8004457" y="0"/>
            <a:ext cx="1139543" cy="400110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75000"/>
                  <a:shade val="30000"/>
                  <a:satMod val="115000"/>
                </a:schemeClr>
              </a:gs>
              <a:gs pos="50000">
                <a:schemeClr val="accent6">
                  <a:lumMod val="75000"/>
                  <a:shade val="67500"/>
                  <a:satMod val="115000"/>
                </a:schemeClr>
              </a:gs>
              <a:gs pos="100000">
                <a:schemeClr val="accent6">
                  <a:lumMod val="75000"/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txBody>
          <a:bodyPr wrap="none" rtlCol="0">
            <a:spAutoFit/>
          </a:bodyPr>
          <a:lstStyle/>
          <a:p>
            <a:pPr algn="r"/>
            <a:r>
              <a:rPr lang="fr-FR" sz="2000" dirty="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Cambria" pitchFamily="18" charset="0"/>
              </a:rPr>
              <a:t>Niveau 4</a:t>
            </a:r>
            <a:endParaRPr lang="fr-FR" sz="2000" dirty="0">
              <a:solidFill>
                <a:schemeClr val="accent6">
                  <a:lumMod val="20000"/>
                  <a:lumOff val="80000"/>
                </a:schemeClr>
              </a:solidFill>
              <a:latin typeface="Cambria" pitchFamily="18" charset="0"/>
            </a:endParaRPr>
          </a:p>
        </p:txBody>
      </p:sp>
      <p:grpSp>
        <p:nvGrpSpPr>
          <p:cNvPr id="3" name="Groupe 2"/>
          <p:cNvGrpSpPr/>
          <p:nvPr/>
        </p:nvGrpSpPr>
        <p:grpSpPr>
          <a:xfrm>
            <a:off x="0" y="-99392"/>
            <a:ext cx="369335" cy="6957392"/>
            <a:chOff x="0" y="-99392"/>
            <a:chExt cx="369335" cy="6957392"/>
          </a:xfrm>
        </p:grpSpPr>
        <p:sp>
          <p:nvSpPr>
            <p:cNvPr id="4" name="Rectangle 3"/>
            <p:cNvSpPr/>
            <p:nvPr/>
          </p:nvSpPr>
          <p:spPr>
            <a:xfrm>
              <a:off x="0" y="0"/>
              <a:ext cx="323528" cy="6858000"/>
            </a:xfrm>
            <a:prstGeom prst="rect">
              <a:avLst/>
            </a:prstGeom>
            <a:gradFill flip="none" rotWithShape="1">
              <a:gsLst>
                <a:gs pos="0">
                  <a:schemeClr val="accent6">
                    <a:lumMod val="75000"/>
                    <a:shade val="30000"/>
                    <a:satMod val="115000"/>
                  </a:schemeClr>
                </a:gs>
                <a:gs pos="50000">
                  <a:schemeClr val="accent6">
                    <a:lumMod val="75000"/>
                    <a:shade val="67500"/>
                    <a:satMod val="115000"/>
                  </a:schemeClr>
                </a:gs>
                <a:gs pos="100000">
                  <a:schemeClr val="accent6">
                    <a:lumMod val="75000"/>
                    <a:shade val="100000"/>
                    <a:satMod val="11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" name="ZoneTexte 4"/>
            <p:cNvSpPr txBox="1"/>
            <p:nvPr/>
          </p:nvSpPr>
          <p:spPr>
            <a:xfrm rot="16200000">
              <a:off x="-1438468" y="1339079"/>
              <a:ext cx="324627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dirty="0" smtClean="0">
                  <a:solidFill>
                    <a:schemeClr val="accent6">
                      <a:lumMod val="20000"/>
                      <a:lumOff val="80000"/>
                    </a:schemeClr>
                  </a:solidFill>
                  <a:latin typeface="Cambria" pitchFamily="18" charset="0"/>
                </a:rPr>
                <a:t>Master Océanographie UE GIZC</a:t>
              </a:r>
              <a:endParaRPr lang="fr-FR" dirty="0">
                <a:solidFill>
                  <a:schemeClr val="accent6">
                    <a:lumMod val="20000"/>
                    <a:lumOff val="80000"/>
                  </a:schemeClr>
                </a:solidFill>
                <a:latin typeface="Cambria" pitchFamily="18" charset="0"/>
              </a:endParaRPr>
            </a:p>
          </p:txBody>
        </p:sp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21726" t="8416" r="22801" b="26832"/>
          <a:stretch>
            <a:fillRect/>
          </a:stretch>
        </p:blipFill>
        <p:spPr bwMode="auto">
          <a:xfrm>
            <a:off x="395536" y="737320"/>
            <a:ext cx="6554429" cy="61206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ZoneTexte 6"/>
          <p:cNvSpPr txBox="1"/>
          <p:nvPr/>
        </p:nvSpPr>
        <p:spPr>
          <a:xfrm>
            <a:off x="755576" y="116632"/>
            <a:ext cx="6840760" cy="646331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r>
              <a:rPr lang="fr-FR" dirty="0" smtClean="0">
                <a:latin typeface="Cambria" pitchFamily="18" charset="0"/>
              </a:rPr>
              <a:t>Critères basés sur la faune benthique</a:t>
            </a:r>
          </a:p>
          <a:p>
            <a:r>
              <a:rPr lang="fr-FR" dirty="0" smtClean="0">
                <a:latin typeface="Cambria" pitchFamily="18" charset="0"/>
              </a:rPr>
              <a:t>Travail de spécialiste, nécessitant d’importantes bases de données</a:t>
            </a:r>
            <a:endParaRPr lang="fr-FR" dirty="0">
              <a:latin typeface="Cambria" pitchFamily="18" charset="0"/>
            </a:endParaRPr>
          </a:p>
        </p:txBody>
      </p:sp>
      <p:cxnSp>
        <p:nvCxnSpPr>
          <p:cNvPr id="9" name="Connecteur droit 8"/>
          <p:cNvCxnSpPr/>
          <p:nvPr/>
        </p:nvCxnSpPr>
        <p:spPr>
          <a:xfrm>
            <a:off x="4211960" y="2204864"/>
            <a:ext cx="2376264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Connecteur droit 9"/>
          <p:cNvCxnSpPr/>
          <p:nvPr/>
        </p:nvCxnSpPr>
        <p:spPr>
          <a:xfrm>
            <a:off x="827584" y="2348880"/>
            <a:ext cx="5913040" cy="8384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necteur droit 11"/>
          <p:cNvCxnSpPr/>
          <p:nvPr/>
        </p:nvCxnSpPr>
        <p:spPr>
          <a:xfrm flipV="1">
            <a:off x="899592" y="2492896"/>
            <a:ext cx="2799928" cy="8384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</TotalTime>
  <Words>274</Words>
  <Application>Microsoft Office PowerPoint</Application>
  <PresentationFormat>Affichage à l'écran (4:3)</PresentationFormat>
  <Paragraphs>63</Paragraphs>
  <Slides>8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8</vt:i4>
      </vt:variant>
    </vt:vector>
  </HeadingPairs>
  <TitlesOfParts>
    <vt:vector size="9" baseType="lpstr"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>Hewlett-Packard Company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1</dc:title>
  <dc:creator>hblanchet</dc:creator>
  <cp:lastModifiedBy>seb</cp:lastModifiedBy>
  <cp:revision>14</cp:revision>
  <dcterms:created xsi:type="dcterms:W3CDTF">2012-10-24T15:18:16Z</dcterms:created>
  <dcterms:modified xsi:type="dcterms:W3CDTF">2013-11-15T15:00:10Z</dcterms:modified>
</cp:coreProperties>
</file>