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D7DF-1A79-42B0-8295-C5E74FA227FB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AF66-CC87-4B9E-8E4E-A1E95EC68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77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D7DF-1A79-42B0-8295-C5E74FA227FB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AF66-CC87-4B9E-8E4E-A1E95EC68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36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D7DF-1A79-42B0-8295-C5E74FA227FB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AF66-CC87-4B9E-8E4E-A1E95EC68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4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D7DF-1A79-42B0-8295-C5E74FA227FB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AF66-CC87-4B9E-8E4E-A1E95EC68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26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D7DF-1A79-42B0-8295-C5E74FA227FB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AF66-CC87-4B9E-8E4E-A1E95EC68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3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D7DF-1A79-42B0-8295-C5E74FA227FB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AF66-CC87-4B9E-8E4E-A1E95EC68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10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D7DF-1A79-42B0-8295-C5E74FA227FB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AF66-CC87-4B9E-8E4E-A1E95EC68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36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D7DF-1A79-42B0-8295-C5E74FA227FB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AF66-CC87-4B9E-8E4E-A1E95EC68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74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D7DF-1A79-42B0-8295-C5E74FA227FB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AF66-CC87-4B9E-8E4E-A1E95EC68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94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D7DF-1A79-42B0-8295-C5E74FA227FB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AF66-CC87-4B9E-8E4E-A1E95EC68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28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D7DF-1A79-42B0-8295-C5E74FA227FB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AF66-CC87-4B9E-8E4E-A1E95EC68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49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D7DF-1A79-42B0-8295-C5E74FA227FB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5AF66-CC87-4B9E-8E4E-A1E95EC68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51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DA1EC-9D58-44F4-BDC3-DE0AE705A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photogrammétrie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F79FC6-8976-4414-979E-EC0A66739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Kelly </a:t>
            </a:r>
            <a:r>
              <a:rPr lang="fr-FR" dirty="0" err="1"/>
              <a:t>Fauquembergue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518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8676F-DC7D-46EB-B1F0-49604135F4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Qu’est-ce que c’est?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6F60C5-0E69-488F-B667-6323CC852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Définition : </a:t>
            </a:r>
            <a:r>
              <a:rPr lang="fr-FR" dirty="0"/>
              <a:t>Détermination de la dimension des objets, au moyen de mesures faites sur des perspectives photographiques de ces objets.</a:t>
            </a:r>
          </a:p>
        </p:txBody>
      </p:sp>
    </p:spTree>
    <p:extLst>
      <p:ext uri="{BB962C8B-B14F-4D97-AF65-F5344CB8AC3E}">
        <p14:creationId xmlns:p14="http://schemas.microsoft.com/office/powerpoint/2010/main" val="311160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8676F-DC7D-46EB-B1F0-49604135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6F60C5-0E69-488F-B667-6323CC852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Définition : </a:t>
            </a:r>
            <a:r>
              <a:rPr lang="fr-FR" dirty="0"/>
              <a:t>Détermination de la dimension des objets, au moyen de mesures faites sur des perspectives photographiques de ces objets.</a:t>
            </a:r>
          </a:p>
        </p:txBody>
      </p:sp>
      <p:sp>
        <p:nvSpPr>
          <p:cNvPr id="4" name="Flèche : courbe vers la droite 3">
            <a:extLst>
              <a:ext uri="{FF2B5EF4-FFF2-40B4-BE49-F238E27FC236}">
                <a16:creationId xmlns:a16="http://schemas.microsoft.com/office/drawing/2014/main" id="{54EC4DB7-B5B1-4E92-BFD4-E4616C95E76A}"/>
              </a:ext>
            </a:extLst>
          </p:cNvPr>
          <p:cNvSpPr/>
          <p:nvPr/>
        </p:nvSpPr>
        <p:spPr>
          <a:xfrm>
            <a:off x="118533" y="2820924"/>
            <a:ext cx="731520" cy="1216152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2537F9-E15E-4A6E-B3FA-DCAF4DA627C6}"/>
              </a:ext>
            </a:extLst>
          </p:cNvPr>
          <p:cNvSpPr txBox="1"/>
          <p:nvPr/>
        </p:nvSpPr>
        <p:spPr>
          <a:xfrm>
            <a:off x="850053" y="3648792"/>
            <a:ext cx="7860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On part d’une série d’images pour créer un objet 3D.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59E8452-3D99-4835-B021-AF8E521EF0F6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</a:rPr>
              <a:t>Qu’est-ce que c’est?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5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8676F-DC7D-46EB-B1F0-49604135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6F60C5-0E69-488F-B667-6323CC852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fr-FR" u="sng" dirty="0"/>
              <a:t>Définition : </a:t>
            </a:r>
            <a:r>
              <a:rPr lang="fr-FR" dirty="0"/>
              <a:t>Détermination de la dimension des objets, au moyen de mesures faites sur des perspectives photographiques de ces objets.</a:t>
            </a:r>
          </a:p>
        </p:txBody>
      </p:sp>
      <p:sp>
        <p:nvSpPr>
          <p:cNvPr id="4" name="Flèche : courbe vers la droite 3">
            <a:extLst>
              <a:ext uri="{FF2B5EF4-FFF2-40B4-BE49-F238E27FC236}">
                <a16:creationId xmlns:a16="http://schemas.microsoft.com/office/drawing/2014/main" id="{54EC4DB7-B5B1-4E92-BFD4-E4616C95E76A}"/>
              </a:ext>
            </a:extLst>
          </p:cNvPr>
          <p:cNvSpPr/>
          <p:nvPr/>
        </p:nvSpPr>
        <p:spPr>
          <a:xfrm>
            <a:off x="118533" y="2820924"/>
            <a:ext cx="731520" cy="1216152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2537F9-E15E-4A6E-B3FA-DCAF4DA627C6}"/>
              </a:ext>
            </a:extLst>
          </p:cNvPr>
          <p:cNvSpPr txBox="1"/>
          <p:nvPr/>
        </p:nvSpPr>
        <p:spPr>
          <a:xfrm>
            <a:off x="850053" y="3648792"/>
            <a:ext cx="7860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On part d’une série d’images pour créer un objet 3D.</a:t>
            </a:r>
          </a:p>
        </p:txBody>
      </p:sp>
      <p:pic>
        <p:nvPicPr>
          <p:cNvPr id="1026" name="Picture 2" descr="https://www.virtuapix.fr/wp-content/uploads/2021/10/capture-de%CC%81cran-2021-10-21-a%CC%80-09.57.12-scaled.jpg">
            <a:extLst>
              <a:ext uri="{FF2B5EF4-FFF2-40B4-BE49-F238E27FC236}">
                <a16:creationId xmlns:a16="http://schemas.microsoft.com/office/drawing/2014/main" id="{A19F72C9-20E9-476A-8E26-84E1C440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9" y="4206127"/>
            <a:ext cx="4978400" cy="25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34D64FF-82DD-47E1-A4D9-9A546D95438C}"/>
              </a:ext>
            </a:extLst>
          </p:cNvPr>
          <p:cNvSpPr txBox="1"/>
          <p:nvPr/>
        </p:nvSpPr>
        <p:spPr>
          <a:xfrm>
            <a:off x="1151545" y="6311899"/>
            <a:ext cx="36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Modèle numérique de la ville de Dax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9E68A46-F4BF-4377-AA47-AC7A7251D5D0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</a:rPr>
              <a:t>Qu’est-ce que c’est?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0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8676F-DC7D-46EB-B1F0-49604135F4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1- Echelles des différents outils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60E6F9-025A-43AB-A841-650750187ABF}"/>
              </a:ext>
            </a:extLst>
          </p:cNvPr>
          <p:cNvSpPr/>
          <p:nvPr/>
        </p:nvSpPr>
        <p:spPr>
          <a:xfrm>
            <a:off x="6968944" y="6309268"/>
            <a:ext cx="139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>
                <a:solidFill>
                  <a:srgbClr val="212529"/>
                </a:solidFill>
                <a:latin typeface="Marianne"/>
              </a:rPr>
              <a:t>(Source : DEAL Guyane)</a:t>
            </a:r>
            <a:endParaRPr lang="fr-FR" sz="1000" i="1" dirty="0"/>
          </a:p>
        </p:txBody>
      </p:sp>
      <p:pic>
        <p:nvPicPr>
          <p:cNvPr id="1026" name="Picture 2" descr="Illustration de la complémentarité entre différents vecteurs : drone, avion et satellite  (Source : DEAL Guyane)">
            <a:extLst>
              <a:ext uri="{FF2B5EF4-FFF2-40B4-BE49-F238E27FC236}">
                <a16:creationId xmlns:a16="http://schemas.microsoft.com/office/drawing/2014/main" id="{7A536F47-E176-4A26-90E7-BF523E39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0995"/>
            <a:ext cx="6510867" cy="46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4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8676F-DC7D-46EB-B1F0-49604135F4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2 - Applications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3B2828-7B9C-4D3C-84FF-7CDAA3099E2C}"/>
              </a:ext>
            </a:extLst>
          </p:cNvPr>
          <p:cNvSpPr txBox="1"/>
          <p:nvPr/>
        </p:nvSpPr>
        <p:spPr>
          <a:xfrm>
            <a:off x="628650" y="2243667"/>
            <a:ext cx="7990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Archéologie : Reconstitutions</a:t>
            </a:r>
          </a:p>
          <a:p>
            <a:endParaRPr lang="fr-FR" dirty="0"/>
          </a:p>
          <a:p>
            <a:r>
              <a:rPr lang="fr-FR" dirty="0"/>
              <a:t>Géosciences : Reconstitution d’affleurement (évolution sur mesures à différents timings, observations pour « ne pas revenir » etc…) </a:t>
            </a:r>
          </a:p>
          <a:p>
            <a:endParaRPr lang="fr-FR" dirty="0"/>
          </a:p>
          <a:p>
            <a:r>
              <a:rPr lang="fr-FR" dirty="0"/>
              <a:t>Génie civil : Bâtiments</a:t>
            </a:r>
          </a:p>
          <a:p>
            <a:endParaRPr lang="fr-FR" dirty="0"/>
          </a:p>
          <a:p>
            <a:r>
              <a:rPr lang="fr-FR" dirty="0"/>
              <a:t>Etc…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DA9E57-C32B-4A40-853D-B22E87747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4" y="3429000"/>
            <a:ext cx="4512733" cy="296490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B3AE66-3135-4DA7-B04B-2CA558DCBC66}"/>
              </a:ext>
            </a:extLst>
          </p:cNvPr>
          <p:cNvSpPr txBox="1"/>
          <p:nvPr/>
        </p:nvSpPr>
        <p:spPr>
          <a:xfrm>
            <a:off x="4213714" y="6393906"/>
            <a:ext cx="42979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u="sng" dirty="0"/>
              <a:t>Illustration: </a:t>
            </a:r>
            <a:r>
              <a:rPr lang="fr-FR" sz="900" i="1" dirty="0"/>
              <a:t>stage de M1 de Paul </a:t>
            </a:r>
            <a:r>
              <a:rPr lang="fr-FR" sz="900" i="1" dirty="0" err="1"/>
              <a:t>Brichard</a:t>
            </a:r>
            <a:r>
              <a:rPr lang="fr-FR" sz="900" i="1" dirty="0"/>
              <a:t> , plongée nautile n°2, Mission DIADEM (2023)</a:t>
            </a:r>
          </a:p>
        </p:txBody>
      </p:sp>
    </p:spTree>
    <p:extLst>
      <p:ext uri="{BB962C8B-B14F-4D97-AF65-F5344CB8AC3E}">
        <p14:creationId xmlns:p14="http://schemas.microsoft.com/office/powerpoint/2010/main" val="116052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24565-AB2B-4486-8422-6F5F78BE21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3 – Différence avec le LIDAR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D002B-CE09-4471-8665-CE4ADCEF0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Attention ! Photogrammétrie différente du LIDAR !</a:t>
            </a:r>
          </a:p>
        </p:txBody>
      </p:sp>
      <p:pic>
        <p:nvPicPr>
          <p:cNvPr id="2050" name="Picture 2" descr="Drone-based photogrammetry vs. LIDAR">
            <a:extLst>
              <a:ext uri="{FF2B5EF4-FFF2-40B4-BE49-F238E27FC236}">
                <a16:creationId xmlns:a16="http://schemas.microsoft.com/office/drawing/2014/main" id="{113DBD72-32FF-4F43-A436-531F13B73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226733"/>
            <a:ext cx="7374467" cy="36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9BD5E2D-6B59-48DF-B9B5-BAAD94BBC2C4}"/>
              </a:ext>
            </a:extLst>
          </p:cNvPr>
          <p:cNvSpPr txBox="1"/>
          <p:nvPr/>
        </p:nvSpPr>
        <p:spPr>
          <a:xfrm>
            <a:off x="169333" y="541077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/>
              <a:t>Photog</a:t>
            </a:r>
            <a:r>
              <a:rPr lang="fr-FR" b="1" u="sng" dirty="0"/>
              <a:t>. :</a:t>
            </a:r>
            <a:r>
              <a:rPr lang="fr-FR" dirty="0"/>
              <a:t> Plusieurs images se recoupent sous différents angles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L</a:t>
            </a:r>
            <a:r>
              <a:rPr lang="fr-FR" dirty="0"/>
              <a:t>e recoupement de ces images permet la réalisation d’un modèle 3D (et 2D si on regarde uniquement la surface verticalement)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097FC-769C-4B4A-BC71-80F1FE0E90A9}"/>
              </a:ext>
            </a:extLst>
          </p:cNvPr>
          <p:cNvSpPr/>
          <p:nvPr/>
        </p:nvSpPr>
        <p:spPr>
          <a:xfrm>
            <a:off x="6611520" y="4906505"/>
            <a:ext cx="23631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/>
              <a:t>wingtra.com/drone-</a:t>
            </a:r>
            <a:r>
              <a:rPr lang="fr-FR" sz="900" i="1" dirty="0" err="1"/>
              <a:t>photogrammetry</a:t>
            </a:r>
            <a:r>
              <a:rPr lang="fr-FR" sz="900" i="1" dirty="0"/>
              <a:t>-vs-lidar/</a:t>
            </a:r>
          </a:p>
        </p:txBody>
      </p:sp>
    </p:spTree>
    <p:extLst>
      <p:ext uri="{BB962C8B-B14F-4D97-AF65-F5344CB8AC3E}">
        <p14:creationId xmlns:p14="http://schemas.microsoft.com/office/powerpoint/2010/main" val="262585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D002B-CE09-4471-8665-CE4ADCEF0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Attention ! Photogrammétrie différente du LIDAR !</a:t>
            </a:r>
          </a:p>
        </p:txBody>
      </p:sp>
      <p:pic>
        <p:nvPicPr>
          <p:cNvPr id="7" name="Picture 2" descr="Drone-based photogrammetry vs. LIDAR">
            <a:extLst>
              <a:ext uri="{FF2B5EF4-FFF2-40B4-BE49-F238E27FC236}">
                <a16:creationId xmlns:a16="http://schemas.microsoft.com/office/drawing/2014/main" id="{66631434-22A2-45B9-898F-AACEAFEE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226733"/>
            <a:ext cx="7374467" cy="36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347A425-B9CE-4662-B43D-13DC50A6180F}"/>
              </a:ext>
            </a:extLst>
          </p:cNvPr>
          <p:cNvSpPr txBox="1"/>
          <p:nvPr/>
        </p:nvSpPr>
        <p:spPr>
          <a:xfrm>
            <a:off x="169333" y="5272273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/>
              <a:t>Photog</a:t>
            </a:r>
            <a:r>
              <a:rPr lang="fr-FR" b="1" u="sng" dirty="0"/>
              <a:t>. :</a:t>
            </a:r>
            <a:r>
              <a:rPr lang="fr-FR" dirty="0"/>
              <a:t> Plusieurs images se recoupent sous différents angles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L</a:t>
            </a:r>
            <a:r>
              <a:rPr lang="fr-FR" dirty="0"/>
              <a:t>e recoupement de ces images permet la réalisation d’un modèle 3D (et 2D si on regarde uniquement la surface verticalement)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/>
              <a:t>Cela nécessite que chaque image a été géolocalisée avec soin en amont (position de l’image mauvaise = déformation = erreur dans le modèle numérique en 3D)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BC853F-505C-42E8-ADB5-8C5003C880F4}"/>
              </a:ext>
            </a:extLst>
          </p:cNvPr>
          <p:cNvSpPr/>
          <p:nvPr/>
        </p:nvSpPr>
        <p:spPr>
          <a:xfrm>
            <a:off x="6611520" y="4906505"/>
            <a:ext cx="23631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/>
              <a:t>wingtra.com/drone-</a:t>
            </a:r>
            <a:r>
              <a:rPr lang="fr-FR" sz="900" i="1" dirty="0" err="1"/>
              <a:t>photogrammetry</a:t>
            </a:r>
            <a:r>
              <a:rPr lang="fr-FR" sz="900" i="1" dirty="0"/>
              <a:t>-vs-lidar/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051CC40-6411-4985-8FFB-2C3B73E9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3 – Différence avec le LIDAR </a:t>
            </a:r>
          </a:p>
        </p:txBody>
      </p:sp>
    </p:spTree>
    <p:extLst>
      <p:ext uri="{BB962C8B-B14F-4D97-AF65-F5344CB8AC3E}">
        <p14:creationId xmlns:p14="http://schemas.microsoft.com/office/powerpoint/2010/main" val="36926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D002B-CE09-4471-8665-CE4ADCEF0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Attention ! Photogrammétrie différente du LIDAR !</a:t>
            </a:r>
          </a:p>
        </p:txBody>
      </p:sp>
      <p:pic>
        <p:nvPicPr>
          <p:cNvPr id="9" name="Picture 2" descr="Drone-based photogrammetry vs. LIDAR">
            <a:extLst>
              <a:ext uri="{FF2B5EF4-FFF2-40B4-BE49-F238E27FC236}">
                <a16:creationId xmlns:a16="http://schemas.microsoft.com/office/drawing/2014/main" id="{788CB7F8-23F5-4787-9033-0D35655D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226733"/>
            <a:ext cx="7374467" cy="36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3547588-D0DF-4BF9-BDFF-C3334BC5F9BC}"/>
              </a:ext>
            </a:extLst>
          </p:cNvPr>
          <p:cNvSpPr txBox="1"/>
          <p:nvPr/>
        </p:nvSpPr>
        <p:spPr>
          <a:xfrm>
            <a:off x="169333" y="527227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LIDAR :</a:t>
            </a:r>
            <a:r>
              <a:rPr lang="fr-FR" dirty="0"/>
              <a:t> « </a:t>
            </a:r>
            <a:r>
              <a:rPr lang="fr-FR" dirty="0" err="1"/>
              <a:t>LIght</a:t>
            </a:r>
            <a:r>
              <a:rPr lang="fr-FR" dirty="0"/>
              <a:t> </a:t>
            </a:r>
            <a:r>
              <a:rPr lang="fr-FR" dirty="0" err="1"/>
              <a:t>Detection</a:t>
            </a:r>
            <a:r>
              <a:rPr lang="fr-FR" dirty="0"/>
              <a:t> And </a:t>
            </a:r>
            <a:r>
              <a:rPr lang="fr-FR" dirty="0" err="1"/>
              <a:t>Ranging</a:t>
            </a:r>
            <a:r>
              <a:rPr lang="fr-FR" dirty="0"/>
              <a:t> ». On déduit ici la forme d’une surface en envoyant une onde laser sur le sol et en mesurant son temps de retour. En fonction du post-traitement et notamment du traitement du pixel, on peut décider de retirer la végétation etc..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1909F0-C234-4049-A50C-FDE7FEC180ED}"/>
              </a:ext>
            </a:extLst>
          </p:cNvPr>
          <p:cNvSpPr/>
          <p:nvPr/>
        </p:nvSpPr>
        <p:spPr>
          <a:xfrm>
            <a:off x="6611520" y="4906505"/>
            <a:ext cx="23631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/>
              <a:t>wingtra.com/drone-</a:t>
            </a:r>
            <a:r>
              <a:rPr lang="fr-FR" sz="900" i="1" dirty="0" err="1"/>
              <a:t>photogrammetry</a:t>
            </a:r>
            <a:r>
              <a:rPr lang="fr-FR" sz="900" i="1" dirty="0"/>
              <a:t>-vs-lidar/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1B872B6-59CC-4AF5-8950-82508955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3 – Différence avec le LIDAR </a:t>
            </a:r>
          </a:p>
        </p:txBody>
      </p:sp>
    </p:spTree>
    <p:extLst>
      <p:ext uri="{BB962C8B-B14F-4D97-AF65-F5344CB8AC3E}">
        <p14:creationId xmlns:p14="http://schemas.microsoft.com/office/powerpoint/2010/main" val="39763851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379</Words>
  <Application>Microsoft Office PowerPoint</Application>
  <PresentationFormat>Affichage à l'écran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Marianne</vt:lpstr>
      <vt:lpstr>Wingdings</vt:lpstr>
      <vt:lpstr>Thème Office</vt:lpstr>
      <vt:lpstr>La photogrammétrie</vt:lpstr>
      <vt:lpstr>Qu’est-ce que c’est?</vt:lpstr>
      <vt:lpstr>Présentation PowerPoint</vt:lpstr>
      <vt:lpstr>Présentation PowerPoint</vt:lpstr>
      <vt:lpstr>1- Echelles des différents outils</vt:lpstr>
      <vt:lpstr>2 - Applications</vt:lpstr>
      <vt:lpstr>3 – Différence avec le LIDAR </vt:lpstr>
      <vt:lpstr>3 – Différence avec le LIDAR </vt:lpstr>
      <vt:lpstr>3 – Différence avec le LIDAR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photogrammétrie</dc:title>
  <dc:creator>Kelly FAUQUEMBERGUE</dc:creator>
  <cp:lastModifiedBy>Kelly FAUQUEMBERGUE</cp:lastModifiedBy>
  <cp:revision>13</cp:revision>
  <dcterms:created xsi:type="dcterms:W3CDTF">2023-09-16T14:23:02Z</dcterms:created>
  <dcterms:modified xsi:type="dcterms:W3CDTF">2023-09-18T10:37:35Z</dcterms:modified>
</cp:coreProperties>
</file>