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93" r:id="rId2"/>
    <p:sldId id="1390" r:id="rId3"/>
    <p:sldId id="1399" r:id="rId4"/>
    <p:sldId id="258" r:id="rId5"/>
    <p:sldId id="272" r:id="rId6"/>
    <p:sldId id="260" r:id="rId7"/>
    <p:sldId id="274" r:id="rId8"/>
    <p:sldId id="259" r:id="rId9"/>
    <p:sldId id="273" r:id="rId10"/>
    <p:sldId id="278" r:id="rId11"/>
    <p:sldId id="277" r:id="rId12"/>
    <p:sldId id="261" r:id="rId13"/>
    <p:sldId id="276" r:id="rId14"/>
    <p:sldId id="262" r:id="rId15"/>
    <p:sldId id="263" r:id="rId16"/>
    <p:sldId id="264" r:id="rId17"/>
    <p:sldId id="275" r:id="rId18"/>
    <p:sldId id="265" r:id="rId19"/>
    <p:sldId id="266" r:id="rId20"/>
    <p:sldId id="267" r:id="rId21"/>
    <p:sldId id="281" r:id="rId22"/>
    <p:sldId id="294" r:id="rId23"/>
    <p:sldId id="295" r:id="rId24"/>
    <p:sldId id="1391" r:id="rId25"/>
    <p:sldId id="1393" r:id="rId26"/>
    <p:sldId id="1392" r:id="rId27"/>
    <p:sldId id="1400" r:id="rId28"/>
    <p:sldId id="1401" r:id="rId29"/>
    <p:sldId id="318" r:id="rId30"/>
    <p:sldId id="495" r:id="rId31"/>
    <p:sldId id="496" r:id="rId32"/>
    <p:sldId id="503" r:id="rId33"/>
    <p:sldId id="502" r:id="rId34"/>
    <p:sldId id="766" r:id="rId35"/>
    <p:sldId id="1394" r:id="rId36"/>
    <p:sldId id="400" r:id="rId37"/>
    <p:sldId id="401" r:id="rId38"/>
    <p:sldId id="1395" r:id="rId39"/>
    <p:sldId id="402" r:id="rId40"/>
    <p:sldId id="1402" r:id="rId41"/>
    <p:sldId id="1403" r:id="rId42"/>
    <p:sldId id="303" r:id="rId43"/>
    <p:sldId id="1405" r:id="rId44"/>
    <p:sldId id="1404" r:id="rId45"/>
    <p:sldId id="1406" r:id="rId46"/>
    <p:sldId id="304" r:id="rId47"/>
    <p:sldId id="1396" r:id="rId48"/>
    <p:sldId id="1398" r:id="rId49"/>
    <p:sldId id="505" r:id="rId50"/>
    <p:sldId id="1397" r:id="rId51"/>
    <p:sldId id="767" r:id="rId52"/>
    <p:sldId id="403" r:id="rId53"/>
    <p:sldId id="311" r:id="rId54"/>
  </p:sldIdLst>
  <p:sldSz cx="9144000" cy="6858000" type="screen4x3"/>
  <p:notesSz cx="6858000" cy="9144000"/>
  <p:defaultTextStyle>
    <a:defPPr>
      <a:defRPr lang="fr-FR"/>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22A2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47" d="100"/>
          <a:sy n="147" d="100"/>
        </p:scale>
        <p:origin x="4644" y="114"/>
      </p:cViewPr>
      <p:guideLst>
        <p:guide orient="horz" pos="2160"/>
        <p:guide pos="2880"/>
      </p:guideLst>
    </p:cSldViewPr>
  </p:slideViewPr>
  <p:notesTextViewPr>
    <p:cViewPr>
      <p:scale>
        <a:sx n="100" d="100"/>
        <a:sy n="100" d="100"/>
      </p:scale>
      <p:origin x="0" y="0"/>
    </p:cViewPr>
  </p:notesTextViewPr>
  <p:sorterViewPr>
    <p:cViewPr>
      <p:scale>
        <a:sx n="190" d="100"/>
        <a:sy n="190" d="100"/>
      </p:scale>
      <p:origin x="0" y="-1650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ED9B6BA0-7DAE-4783-86DF-46D3F15690FD}" type="datetimeFigureOut">
              <a:rPr lang="fr-FR"/>
              <a:pPr>
                <a:defRPr/>
              </a:pPr>
              <a:t>10/09/2026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fr-FR"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noProof="0"/>
              <a:t>Modifiez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84745F93-8F65-4939-9B7A-3233EFD24250}" type="slidenum">
              <a:rPr lang="fr-FR"/>
              <a:pPr>
                <a:defRPr/>
              </a:pPr>
              <a:t>‹N°›</a:t>
            </a:fld>
            <a:endParaRPr lang="fr-FR"/>
          </a:p>
        </p:txBody>
      </p:sp>
    </p:spTree>
    <p:extLst>
      <p:ext uri="{BB962C8B-B14F-4D97-AF65-F5344CB8AC3E}">
        <p14:creationId xmlns:p14="http://schemas.microsoft.com/office/powerpoint/2010/main" val="127810041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FR" altLang="fr-FR"/>
          </a:p>
        </p:txBody>
      </p:sp>
    </p:spTree>
    <p:extLst>
      <p:ext uri="{BB962C8B-B14F-4D97-AF65-F5344CB8AC3E}">
        <p14:creationId xmlns:p14="http://schemas.microsoft.com/office/powerpoint/2010/main" val="3631578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Cliquez pour modifier le style du titre</a:t>
            </a:r>
            <a:endParaRPr lang="fr-BE"/>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BE"/>
          </a:p>
        </p:txBody>
      </p:sp>
      <p:sp>
        <p:nvSpPr>
          <p:cNvPr id="4" name="Espace réservé de la date 3"/>
          <p:cNvSpPr>
            <a:spLocks noGrp="1"/>
          </p:cNvSpPr>
          <p:nvPr>
            <p:ph type="dt" sz="half" idx="10"/>
          </p:nvPr>
        </p:nvSpPr>
        <p:spPr/>
        <p:txBody>
          <a:bodyPr/>
          <a:lstStyle>
            <a:lvl1pPr>
              <a:defRPr/>
            </a:lvl1pPr>
          </a:lstStyle>
          <a:p>
            <a:pPr>
              <a:defRPr/>
            </a:pPr>
            <a:fld id="{C2BAF1DD-4901-46D4-A79F-8AC26E4224D3}" type="datetimeFigureOut">
              <a:rPr lang="fr-FR"/>
              <a:pPr>
                <a:defRPr/>
              </a:pPr>
              <a:t>10/09/2026</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74B0AA72-2A25-4733-91FF-D727F75B276E}" type="slidenum">
              <a:rPr lang="fr-BE"/>
              <a:pPr>
                <a:defRPr/>
              </a:pPr>
              <a:t>‹N°›</a:t>
            </a:fld>
            <a:endParaRPr lang="fr-BE"/>
          </a:p>
        </p:txBody>
      </p:sp>
    </p:spTree>
    <p:extLst>
      <p:ext uri="{BB962C8B-B14F-4D97-AF65-F5344CB8AC3E}">
        <p14:creationId xmlns:p14="http://schemas.microsoft.com/office/powerpoint/2010/main" val="321284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8E90C044-D760-4EE3-A873-13D971699DDB}" type="datetimeFigureOut">
              <a:rPr lang="fr-FR"/>
              <a:pPr>
                <a:defRPr/>
              </a:pPr>
              <a:t>10/09/2026</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28373434-F650-43D7-B300-0B93994DB0B6}" type="slidenum">
              <a:rPr lang="fr-BE"/>
              <a:pPr>
                <a:defRPr/>
              </a:pPr>
              <a:t>‹N°›</a:t>
            </a:fld>
            <a:endParaRPr lang="fr-BE"/>
          </a:p>
        </p:txBody>
      </p:sp>
    </p:spTree>
    <p:extLst>
      <p:ext uri="{BB962C8B-B14F-4D97-AF65-F5344CB8AC3E}">
        <p14:creationId xmlns:p14="http://schemas.microsoft.com/office/powerpoint/2010/main" val="243546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Cliquez pour modifier le style du titre</a:t>
            </a:r>
            <a:endParaRPr lang="fr-BE"/>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8F2EF67F-DD92-41CC-83C3-397C3E9FB315}" type="datetimeFigureOut">
              <a:rPr lang="fr-FR"/>
              <a:pPr>
                <a:defRPr/>
              </a:pPr>
              <a:t>10/09/2026</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D9C48D17-0826-4E58-A0B1-729CBDF1B675}" type="slidenum">
              <a:rPr lang="fr-BE"/>
              <a:pPr>
                <a:defRPr/>
              </a:pPr>
              <a:t>‹N°›</a:t>
            </a:fld>
            <a:endParaRPr lang="fr-BE"/>
          </a:p>
        </p:txBody>
      </p:sp>
    </p:spTree>
    <p:extLst>
      <p:ext uri="{BB962C8B-B14F-4D97-AF65-F5344CB8AC3E}">
        <p14:creationId xmlns:p14="http://schemas.microsoft.com/office/powerpoint/2010/main" val="2507302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3"/>
          <p:cNvSpPr>
            <a:spLocks noGrp="1"/>
          </p:cNvSpPr>
          <p:nvPr>
            <p:ph type="dt" sz="half" idx="10"/>
          </p:nvPr>
        </p:nvSpPr>
        <p:spPr/>
        <p:txBody>
          <a:bodyPr/>
          <a:lstStyle>
            <a:lvl1pPr>
              <a:defRPr/>
            </a:lvl1pPr>
          </a:lstStyle>
          <a:p>
            <a:pPr>
              <a:defRPr/>
            </a:pPr>
            <a:fld id="{F5C0B01E-B75F-463F-BB43-5020331E990B}" type="datetimeFigureOut">
              <a:rPr lang="fr-FR"/>
              <a:pPr>
                <a:defRPr/>
              </a:pPr>
              <a:t>10/09/2026</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C0DC170A-DBEA-4EF3-B003-A71C68797D07}" type="slidenum">
              <a:rPr lang="fr-BE"/>
              <a:pPr>
                <a:defRPr/>
              </a:pPr>
              <a:t>‹N°›</a:t>
            </a:fld>
            <a:endParaRPr lang="fr-BE"/>
          </a:p>
        </p:txBody>
      </p:sp>
    </p:spTree>
    <p:extLst>
      <p:ext uri="{BB962C8B-B14F-4D97-AF65-F5344CB8AC3E}">
        <p14:creationId xmlns:p14="http://schemas.microsoft.com/office/powerpoint/2010/main" val="36662621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BE"/>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3"/>
          <p:cNvSpPr>
            <a:spLocks noGrp="1"/>
          </p:cNvSpPr>
          <p:nvPr>
            <p:ph type="dt" sz="half" idx="10"/>
          </p:nvPr>
        </p:nvSpPr>
        <p:spPr/>
        <p:txBody>
          <a:bodyPr/>
          <a:lstStyle>
            <a:lvl1pPr>
              <a:defRPr/>
            </a:lvl1pPr>
          </a:lstStyle>
          <a:p>
            <a:pPr>
              <a:defRPr/>
            </a:pPr>
            <a:fld id="{D1372B2A-DB39-41BA-860F-56DE71280571}" type="datetimeFigureOut">
              <a:rPr lang="fr-FR"/>
              <a:pPr>
                <a:defRPr/>
              </a:pPr>
              <a:t>10/09/2026</a:t>
            </a:fld>
            <a:endParaRPr lang="fr-BE"/>
          </a:p>
        </p:txBody>
      </p:sp>
      <p:sp>
        <p:nvSpPr>
          <p:cNvPr id="8" name="Espace réservé du pied de page 4"/>
          <p:cNvSpPr>
            <a:spLocks noGrp="1"/>
          </p:cNvSpPr>
          <p:nvPr>
            <p:ph type="ftr" sz="quarter" idx="11"/>
          </p:nvPr>
        </p:nvSpPr>
        <p:spPr/>
        <p:txBody>
          <a:bodyPr/>
          <a:lstStyle>
            <a:lvl1pPr>
              <a:defRPr/>
            </a:lvl1pPr>
          </a:lstStyle>
          <a:p>
            <a:pPr>
              <a:defRPr/>
            </a:pPr>
            <a:endParaRPr lang="fr-BE"/>
          </a:p>
        </p:txBody>
      </p:sp>
      <p:sp>
        <p:nvSpPr>
          <p:cNvPr id="9" name="Espace réservé du numéro de diapositive 5"/>
          <p:cNvSpPr>
            <a:spLocks noGrp="1"/>
          </p:cNvSpPr>
          <p:nvPr>
            <p:ph type="sldNum" sz="quarter" idx="12"/>
          </p:nvPr>
        </p:nvSpPr>
        <p:spPr/>
        <p:txBody>
          <a:bodyPr/>
          <a:lstStyle>
            <a:lvl1pPr>
              <a:defRPr/>
            </a:lvl1pPr>
          </a:lstStyle>
          <a:p>
            <a:pPr>
              <a:defRPr/>
            </a:pPr>
            <a:fld id="{9B254CD5-4344-47AA-B7C5-C953D48D73A4}" type="slidenum">
              <a:rPr lang="fr-BE"/>
              <a:pPr>
                <a:defRPr/>
              </a:pPr>
              <a:t>‹N°›</a:t>
            </a:fld>
            <a:endParaRPr lang="fr-BE"/>
          </a:p>
        </p:txBody>
      </p:sp>
    </p:spTree>
    <p:extLst>
      <p:ext uri="{BB962C8B-B14F-4D97-AF65-F5344CB8AC3E}">
        <p14:creationId xmlns:p14="http://schemas.microsoft.com/office/powerpoint/2010/main" val="755856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e la date 3"/>
          <p:cNvSpPr>
            <a:spLocks noGrp="1"/>
          </p:cNvSpPr>
          <p:nvPr>
            <p:ph type="dt" sz="half" idx="10"/>
          </p:nvPr>
        </p:nvSpPr>
        <p:spPr/>
        <p:txBody>
          <a:bodyPr/>
          <a:lstStyle>
            <a:lvl1pPr>
              <a:defRPr/>
            </a:lvl1pPr>
          </a:lstStyle>
          <a:p>
            <a:pPr>
              <a:defRPr/>
            </a:pPr>
            <a:fld id="{5F90DCCB-2843-48D6-8F34-12BB067D750F}" type="datetimeFigureOut">
              <a:rPr lang="fr-FR"/>
              <a:pPr>
                <a:defRPr/>
              </a:pPr>
              <a:t>10/09/2026</a:t>
            </a:fld>
            <a:endParaRPr lang="fr-BE"/>
          </a:p>
        </p:txBody>
      </p:sp>
      <p:sp>
        <p:nvSpPr>
          <p:cNvPr id="4" name="Espace réservé du pied de page 4"/>
          <p:cNvSpPr>
            <a:spLocks noGrp="1"/>
          </p:cNvSpPr>
          <p:nvPr>
            <p:ph type="ftr" sz="quarter" idx="11"/>
          </p:nvPr>
        </p:nvSpPr>
        <p:spPr/>
        <p:txBody>
          <a:bodyPr/>
          <a:lstStyle>
            <a:lvl1pPr>
              <a:defRPr/>
            </a:lvl1pPr>
          </a:lstStyle>
          <a:p>
            <a:pPr>
              <a:defRPr/>
            </a:pPr>
            <a:endParaRPr lang="fr-BE"/>
          </a:p>
        </p:txBody>
      </p:sp>
      <p:sp>
        <p:nvSpPr>
          <p:cNvPr id="5" name="Espace réservé du numéro de diapositive 5"/>
          <p:cNvSpPr>
            <a:spLocks noGrp="1"/>
          </p:cNvSpPr>
          <p:nvPr>
            <p:ph type="sldNum" sz="quarter" idx="12"/>
          </p:nvPr>
        </p:nvSpPr>
        <p:spPr/>
        <p:txBody>
          <a:bodyPr/>
          <a:lstStyle>
            <a:lvl1pPr>
              <a:defRPr/>
            </a:lvl1pPr>
          </a:lstStyle>
          <a:p>
            <a:pPr>
              <a:defRPr/>
            </a:pPr>
            <a:fld id="{81A06215-68FB-4032-83FA-C6CF5DA67E77}" type="slidenum">
              <a:rPr lang="fr-BE"/>
              <a:pPr>
                <a:defRPr/>
              </a:pPr>
              <a:t>‹N°›</a:t>
            </a:fld>
            <a:endParaRPr lang="fr-BE"/>
          </a:p>
        </p:txBody>
      </p:sp>
    </p:spTree>
    <p:extLst>
      <p:ext uri="{BB962C8B-B14F-4D97-AF65-F5344CB8AC3E}">
        <p14:creationId xmlns:p14="http://schemas.microsoft.com/office/powerpoint/2010/main" val="35333087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AB439DBE-861A-4014-A44A-8447906366E5}" type="datetimeFigureOut">
              <a:rPr lang="fr-FR"/>
              <a:pPr>
                <a:defRPr/>
              </a:pPr>
              <a:t>10/09/2026</a:t>
            </a:fld>
            <a:endParaRPr lang="fr-BE"/>
          </a:p>
        </p:txBody>
      </p:sp>
      <p:sp>
        <p:nvSpPr>
          <p:cNvPr id="3" name="Espace réservé du pied de page 4"/>
          <p:cNvSpPr>
            <a:spLocks noGrp="1"/>
          </p:cNvSpPr>
          <p:nvPr>
            <p:ph type="ftr" sz="quarter" idx="11"/>
          </p:nvPr>
        </p:nvSpPr>
        <p:spPr/>
        <p:txBody>
          <a:bodyPr/>
          <a:lstStyle>
            <a:lvl1pPr>
              <a:defRPr/>
            </a:lvl1pPr>
          </a:lstStyle>
          <a:p>
            <a:pPr>
              <a:defRPr/>
            </a:pPr>
            <a:endParaRPr lang="fr-BE"/>
          </a:p>
        </p:txBody>
      </p:sp>
      <p:sp>
        <p:nvSpPr>
          <p:cNvPr id="4" name="Espace réservé du numéro de diapositive 5"/>
          <p:cNvSpPr>
            <a:spLocks noGrp="1"/>
          </p:cNvSpPr>
          <p:nvPr>
            <p:ph type="sldNum" sz="quarter" idx="12"/>
          </p:nvPr>
        </p:nvSpPr>
        <p:spPr/>
        <p:txBody>
          <a:bodyPr/>
          <a:lstStyle>
            <a:lvl1pPr>
              <a:defRPr/>
            </a:lvl1pPr>
          </a:lstStyle>
          <a:p>
            <a:pPr>
              <a:defRPr/>
            </a:pPr>
            <a:fld id="{566D37EB-1776-44E3-8DDC-45B3E991F015}" type="slidenum">
              <a:rPr lang="fr-BE"/>
              <a:pPr>
                <a:defRPr/>
              </a:pPr>
              <a:t>‹N°›</a:t>
            </a:fld>
            <a:endParaRPr lang="fr-BE"/>
          </a:p>
        </p:txBody>
      </p:sp>
    </p:spTree>
    <p:extLst>
      <p:ext uri="{BB962C8B-B14F-4D97-AF65-F5344CB8AC3E}">
        <p14:creationId xmlns:p14="http://schemas.microsoft.com/office/powerpoint/2010/main" val="24021846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Cliquez pour modifier le style du titre</a:t>
            </a:r>
            <a:endParaRPr lang="fr-BE"/>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61C0DAE-ED7C-43B9-BD43-0CBB2B326B6A}" type="datetimeFigureOut">
              <a:rPr lang="fr-FR"/>
              <a:pPr>
                <a:defRPr/>
              </a:pPr>
              <a:t>10/09/2026</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1F4B5845-532C-4331-96E3-795E007F5701}" type="slidenum">
              <a:rPr lang="fr-BE"/>
              <a:pPr>
                <a:defRPr/>
              </a:pPr>
              <a:t>‹N°›</a:t>
            </a:fld>
            <a:endParaRPr lang="fr-BE"/>
          </a:p>
        </p:txBody>
      </p:sp>
    </p:spTree>
    <p:extLst>
      <p:ext uri="{BB962C8B-B14F-4D97-AF65-F5344CB8AC3E}">
        <p14:creationId xmlns:p14="http://schemas.microsoft.com/office/powerpoint/2010/main" val="2316978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Cliquez pour modifier le style du titre</a:t>
            </a:r>
            <a:endParaRPr lang="fr-BE"/>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BE"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695B2A8E-0FEB-40B2-9D1A-1899402C91A6}" type="datetimeFigureOut">
              <a:rPr lang="fr-FR"/>
              <a:pPr>
                <a:defRPr/>
              </a:pPr>
              <a:t>10/09/2026</a:t>
            </a:fld>
            <a:endParaRPr lang="fr-BE"/>
          </a:p>
        </p:txBody>
      </p:sp>
      <p:sp>
        <p:nvSpPr>
          <p:cNvPr id="6" name="Espace réservé du pied de page 4"/>
          <p:cNvSpPr>
            <a:spLocks noGrp="1"/>
          </p:cNvSpPr>
          <p:nvPr>
            <p:ph type="ftr" sz="quarter" idx="11"/>
          </p:nvPr>
        </p:nvSpPr>
        <p:spPr/>
        <p:txBody>
          <a:bodyPr/>
          <a:lstStyle>
            <a:lvl1pPr>
              <a:defRPr/>
            </a:lvl1pPr>
          </a:lstStyle>
          <a:p>
            <a:pPr>
              <a:defRPr/>
            </a:pPr>
            <a:endParaRPr lang="fr-BE"/>
          </a:p>
        </p:txBody>
      </p:sp>
      <p:sp>
        <p:nvSpPr>
          <p:cNvPr id="7" name="Espace réservé du numéro de diapositive 5"/>
          <p:cNvSpPr>
            <a:spLocks noGrp="1"/>
          </p:cNvSpPr>
          <p:nvPr>
            <p:ph type="sldNum" sz="quarter" idx="12"/>
          </p:nvPr>
        </p:nvSpPr>
        <p:spPr/>
        <p:txBody>
          <a:bodyPr/>
          <a:lstStyle>
            <a:lvl1pPr>
              <a:defRPr/>
            </a:lvl1pPr>
          </a:lstStyle>
          <a:p>
            <a:pPr>
              <a:defRPr/>
            </a:pPr>
            <a:fld id="{733E5CAD-6759-4817-8AA0-6E460A849FF0}" type="slidenum">
              <a:rPr lang="fr-BE"/>
              <a:pPr>
                <a:defRPr/>
              </a:pPr>
              <a:t>‹N°›</a:t>
            </a:fld>
            <a:endParaRPr lang="fr-BE"/>
          </a:p>
        </p:txBody>
      </p:sp>
    </p:spTree>
    <p:extLst>
      <p:ext uri="{BB962C8B-B14F-4D97-AF65-F5344CB8AC3E}">
        <p14:creationId xmlns:p14="http://schemas.microsoft.com/office/powerpoint/2010/main" val="1581601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BE"/>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C1635222-1F62-4F77-A484-D3537863348A}" type="datetimeFigureOut">
              <a:rPr lang="fr-FR"/>
              <a:pPr>
                <a:defRPr/>
              </a:pPr>
              <a:t>10/09/2026</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C3859E49-0EAB-464F-8B47-847F361EA3EB}" type="slidenum">
              <a:rPr lang="fr-BE"/>
              <a:pPr>
                <a:defRPr/>
              </a:pPr>
              <a:t>‹N°›</a:t>
            </a:fld>
            <a:endParaRPr lang="fr-BE"/>
          </a:p>
        </p:txBody>
      </p:sp>
    </p:spTree>
    <p:extLst>
      <p:ext uri="{BB962C8B-B14F-4D97-AF65-F5344CB8AC3E}">
        <p14:creationId xmlns:p14="http://schemas.microsoft.com/office/powerpoint/2010/main" val="19468829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Cliquez pour modifier le style du titre</a:t>
            </a:r>
            <a:endParaRPr lang="fr-BE"/>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p:cNvSpPr>
            <a:spLocks noGrp="1"/>
          </p:cNvSpPr>
          <p:nvPr>
            <p:ph type="dt" sz="half" idx="10"/>
          </p:nvPr>
        </p:nvSpPr>
        <p:spPr/>
        <p:txBody>
          <a:bodyPr/>
          <a:lstStyle>
            <a:lvl1pPr>
              <a:defRPr/>
            </a:lvl1pPr>
          </a:lstStyle>
          <a:p>
            <a:pPr>
              <a:defRPr/>
            </a:pPr>
            <a:fld id="{273BC9CF-2050-4CA1-A49A-7268B6F42D9B}" type="datetimeFigureOut">
              <a:rPr lang="fr-FR"/>
              <a:pPr>
                <a:defRPr/>
              </a:pPr>
              <a:t>10/09/2026</a:t>
            </a:fld>
            <a:endParaRPr lang="fr-BE"/>
          </a:p>
        </p:txBody>
      </p:sp>
      <p:sp>
        <p:nvSpPr>
          <p:cNvPr id="5" name="Espace réservé du pied de page 4"/>
          <p:cNvSpPr>
            <a:spLocks noGrp="1"/>
          </p:cNvSpPr>
          <p:nvPr>
            <p:ph type="ftr" sz="quarter" idx="11"/>
          </p:nvPr>
        </p:nvSpPr>
        <p:spPr/>
        <p:txBody>
          <a:bodyPr/>
          <a:lstStyle>
            <a:lvl1pPr>
              <a:defRPr/>
            </a:lvl1pPr>
          </a:lstStyle>
          <a:p>
            <a:pPr>
              <a:defRPr/>
            </a:pPr>
            <a:endParaRPr lang="fr-BE"/>
          </a:p>
        </p:txBody>
      </p:sp>
      <p:sp>
        <p:nvSpPr>
          <p:cNvPr id="6" name="Espace réservé du numéro de diapositive 5"/>
          <p:cNvSpPr>
            <a:spLocks noGrp="1"/>
          </p:cNvSpPr>
          <p:nvPr>
            <p:ph type="sldNum" sz="quarter" idx="12"/>
          </p:nvPr>
        </p:nvSpPr>
        <p:spPr/>
        <p:txBody>
          <a:bodyPr/>
          <a:lstStyle>
            <a:lvl1pPr>
              <a:defRPr/>
            </a:lvl1pPr>
          </a:lstStyle>
          <a:p>
            <a:pPr>
              <a:defRPr/>
            </a:pPr>
            <a:fld id="{B1B858F3-FADB-49A1-BF62-2862156CE232}" type="slidenum">
              <a:rPr lang="fr-BE"/>
              <a:pPr>
                <a:defRPr/>
              </a:pPr>
              <a:t>‹N°›</a:t>
            </a:fld>
            <a:endParaRPr lang="fr-BE"/>
          </a:p>
        </p:txBody>
      </p:sp>
    </p:spTree>
    <p:extLst>
      <p:ext uri="{BB962C8B-B14F-4D97-AF65-F5344CB8AC3E}">
        <p14:creationId xmlns:p14="http://schemas.microsoft.com/office/powerpoint/2010/main" val="2090654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re et contenu">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9781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Diapositive de titr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72259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ltLang="fr-FR"/>
              <a:t>Cliquez pour modifier le style du titre</a:t>
            </a:r>
            <a:endParaRPr lang="fr-BE" altLang="fr-FR"/>
          </a:p>
        </p:txBody>
      </p:sp>
      <p:sp>
        <p:nvSpPr>
          <p:cNvPr id="1027" name="Espace réservé du texte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fr-FR"/>
              <a:t>Cliquez pour 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endParaRPr lang="fr-BE" alt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068A4D84-362D-4316-B671-D237D26E7D5F}" type="datetimeFigureOut">
              <a:rPr lang="fr-FR"/>
              <a:pPr>
                <a:defRPr/>
              </a:pPr>
              <a:t>10/09/2026</a:t>
            </a:fld>
            <a:endParaRPr lang="fr-BE"/>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fr-BE"/>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4E75309B-D2A9-4540-83EC-A34A39D128B7}" type="slidenum">
              <a:rPr lang="fr-BE"/>
              <a:pPr>
                <a:defRPr/>
              </a:pPr>
              <a:t>‹N°›</a:t>
            </a:fld>
            <a:endParaRPr lang="fr-B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37.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3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1.png"/><Relationship Id="rId1" Type="http://schemas.openxmlformats.org/officeDocument/2006/relationships/slideLayout" Target="../slideLayouts/slideLayout7.xml"/><Relationship Id="rId6" Type="http://schemas.openxmlformats.org/officeDocument/2006/relationships/image" Target="../media/image190.png"/><Relationship Id="rId5" Type="http://schemas.openxmlformats.org/officeDocument/2006/relationships/image" Target="../media/image180.png"/><Relationship Id="rId4" Type="http://schemas.openxmlformats.org/officeDocument/2006/relationships/image" Target="../media/image35.png"/></Relationships>
</file>

<file path=ppt/slides/_rels/slide4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3.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8.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4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4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0.png"/><Relationship Id="rId1" Type="http://schemas.openxmlformats.org/officeDocument/2006/relationships/slideLayout" Target="../slideLayouts/slideLayout7.xml"/><Relationship Id="rId5" Type="http://schemas.openxmlformats.org/officeDocument/2006/relationships/image" Target="../media/image51.png"/><Relationship Id="rId4" Type="http://schemas.openxmlformats.org/officeDocument/2006/relationships/image" Target="../media/image35.png"/></Relationships>
</file>

<file path=ppt/slides/_rels/slide5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52.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 descr="C:\Users\seb\Desktop\LogoUniversiteBordeaux.png"/>
          <p:cNvPicPr>
            <a:picLocks noChangeAspect="1" noChangeArrowheads="1"/>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6328130" y="116632"/>
            <a:ext cx="2668017" cy="825446"/>
          </a:xfrm>
          <a:prstGeom prst="rect">
            <a:avLst/>
          </a:prstGeom>
          <a:noFill/>
          <a:extLst>
            <a:ext uri="{909E8E84-426E-40DD-AFC4-6F175D3DCCD1}">
              <a14:hiddenFill xmlns:a14="http://schemas.microsoft.com/office/drawing/2010/main">
                <a:solidFill>
                  <a:srgbClr val="FFFFFF"/>
                </a:solidFill>
              </a14:hiddenFill>
            </a:ext>
          </a:extLst>
        </p:spPr>
      </p:pic>
      <p:pic>
        <p:nvPicPr>
          <p:cNvPr id="2" name="Image 1">
            <a:extLst>
              <a:ext uri="{FF2B5EF4-FFF2-40B4-BE49-F238E27FC236}">
                <a16:creationId xmlns:a16="http://schemas.microsoft.com/office/drawing/2014/main" id="{A37B209D-FE5A-97A3-E99D-40591BE22CE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3" name="Picture 3" descr="C:\Users\seb\Desktop\Sans titre-1.png">
            <a:extLst>
              <a:ext uri="{FF2B5EF4-FFF2-40B4-BE49-F238E27FC236}">
                <a16:creationId xmlns:a16="http://schemas.microsoft.com/office/drawing/2014/main" id="{49611CFF-3683-7552-E292-6A9FE096B13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35375" y="1198563"/>
            <a:ext cx="5373688" cy="535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1031">
            <a:extLst>
              <a:ext uri="{FF2B5EF4-FFF2-40B4-BE49-F238E27FC236}">
                <a16:creationId xmlns:a16="http://schemas.microsoft.com/office/drawing/2014/main" id="{FC1FBDDA-5DAB-D6C3-73A0-BF1155A1F6C1}"/>
              </a:ext>
            </a:extLst>
          </p:cNvPr>
          <p:cNvGrpSpPr>
            <a:grpSpLocks/>
          </p:cNvGrpSpPr>
          <p:nvPr/>
        </p:nvGrpSpPr>
        <p:grpSpPr bwMode="auto">
          <a:xfrm>
            <a:off x="134737" y="1676037"/>
            <a:ext cx="4339013" cy="1752386"/>
            <a:chOff x="-427" y="-51"/>
            <a:chExt cx="5662" cy="169"/>
          </a:xfrm>
        </p:grpSpPr>
        <p:sp>
          <p:nvSpPr>
            <p:cNvPr id="5" name="Rectangle 1029">
              <a:extLst>
                <a:ext uri="{FF2B5EF4-FFF2-40B4-BE49-F238E27FC236}">
                  <a16:creationId xmlns:a16="http://schemas.microsoft.com/office/drawing/2014/main" id="{3A25AD83-E705-9BBC-2EA3-DE8EF7026B95}"/>
                </a:ext>
              </a:extLst>
            </p:cNvPr>
            <p:cNvSpPr>
              <a:spLocks noChangeArrowheads="1"/>
            </p:cNvSpPr>
            <p:nvPr/>
          </p:nvSpPr>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fr-FR" altLang="fr-FR"/>
            </a:p>
          </p:txBody>
        </p:sp>
        <p:sp>
          <p:nvSpPr>
            <p:cNvPr id="6" name="Rectangle 1030">
              <a:extLst>
                <a:ext uri="{FF2B5EF4-FFF2-40B4-BE49-F238E27FC236}">
                  <a16:creationId xmlns:a16="http://schemas.microsoft.com/office/drawing/2014/main" id="{F89BE1F0-40E8-7CA6-36E0-ED576089DB38}"/>
                </a:ext>
              </a:extLst>
            </p:cNvPr>
            <p:cNvSpPr>
              <a:spLocks noChangeArrowheads="1"/>
            </p:cNvSpPr>
            <p:nvPr/>
          </p:nvSpPr>
          <p:spPr bwMode="auto">
            <a:xfrm>
              <a:off x="-427" y="-51"/>
              <a:ext cx="5662"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dirty="0">
                  <a:solidFill>
                    <a:srgbClr val="422A22"/>
                  </a:solidFill>
                  <a:latin typeface="Arial Black" panose="020B0A04020102020204" pitchFamily="34" charset="0"/>
                </a:rPr>
                <a:t>Discipline pluridisciplinaire :</a:t>
              </a:r>
            </a:p>
            <a:p>
              <a:pPr algn="just" eaLnBrk="1" hangingPunct="1"/>
              <a:r>
                <a:rPr lang="fr-FR" altLang="fr-FR" dirty="0">
                  <a:solidFill>
                    <a:srgbClr val="422A22"/>
                  </a:solidFill>
                  <a:latin typeface="Arial Black" panose="020B0A04020102020204" pitchFamily="34" charset="0"/>
                </a:rPr>
                <a:t>	- Astronomie</a:t>
              </a:r>
            </a:p>
            <a:p>
              <a:pPr algn="just" eaLnBrk="1" hangingPunct="1"/>
              <a:r>
                <a:rPr lang="fr-FR" altLang="fr-FR" dirty="0">
                  <a:solidFill>
                    <a:srgbClr val="422A22"/>
                  </a:solidFill>
                  <a:latin typeface="Arial Black" panose="020B0A04020102020204" pitchFamily="34" charset="0"/>
                </a:rPr>
                <a:t>	- Géophysique</a:t>
              </a:r>
            </a:p>
            <a:p>
              <a:pPr algn="just" eaLnBrk="1" hangingPunct="1"/>
              <a:r>
                <a:rPr lang="fr-FR" altLang="fr-FR" dirty="0">
                  <a:solidFill>
                    <a:srgbClr val="422A22"/>
                  </a:solidFill>
                  <a:latin typeface="Arial Black" panose="020B0A04020102020204" pitchFamily="34" charset="0"/>
                </a:rPr>
                <a:t>	- Océanographie</a:t>
              </a:r>
            </a:p>
            <a:p>
              <a:pPr algn="just" eaLnBrk="1" hangingPunct="1"/>
              <a:r>
                <a:rPr lang="fr-FR" altLang="fr-FR" dirty="0">
                  <a:solidFill>
                    <a:srgbClr val="422A22"/>
                  </a:solidFill>
                  <a:latin typeface="Arial Black" panose="020B0A04020102020204" pitchFamily="34" charset="0"/>
                </a:rPr>
                <a:t>	- …</a:t>
              </a:r>
            </a:p>
            <a:p>
              <a:pPr algn="just"/>
              <a:endParaRPr lang="fr-FR" altLang="fr-FR" dirty="0">
                <a:latin typeface="Arial" panose="020B0604020202020204" pitchFamily="34" charset="0"/>
              </a:endParaRPr>
            </a:p>
          </p:txBody>
        </p:sp>
      </p:grpSp>
      <p:sp>
        <p:nvSpPr>
          <p:cNvPr id="11" name="ZoneTexte 10">
            <a:extLst>
              <a:ext uri="{FF2B5EF4-FFF2-40B4-BE49-F238E27FC236}">
                <a16:creationId xmlns:a16="http://schemas.microsoft.com/office/drawing/2014/main" id="{DECF6D81-A988-A36B-0B75-58BA2398261F}"/>
              </a:ext>
            </a:extLst>
          </p:cNvPr>
          <p:cNvSpPr txBox="1"/>
          <p:nvPr/>
        </p:nvSpPr>
        <p:spPr>
          <a:xfrm>
            <a:off x="251520" y="268792"/>
            <a:ext cx="5626802" cy="646331"/>
          </a:xfrm>
          <a:prstGeom prst="rect">
            <a:avLst/>
          </a:prstGeom>
          <a:noFill/>
        </p:spPr>
        <p:txBody>
          <a:bodyPr wrap="square">
            <a:spAutoFit/>
          </a:bodyPr>
          <a:lstStyle/>
          <a:p>
            <a:pPr eaLnBrk="1" hangingPunct="1">
              <a:spcBef>
                <a:spcPct val="50000"/>
              </a:spcBef>
            </a:pPr>
            <a:r>
              <a:rPr lang="fr-FR" altLang="fr-FR" sz="3600" dirty="0">
                <a:solidFill>
                  <a:srgbClr val="422A22"/>
                </a:solidFill>
                <a:latin typeface="Arial Black" panose="020B0A04020102020204" pitchFamily="34" charset="0"/>
              </a:rPr>
              <a:t>Notions de géodésie</a:t>
            </a:r>
          </a:p>
        </p:txBody>
      </p:sp>
      <p:sp>
        <p:nvSpPr>
          <p:cNvPr id="12" name="Text Box 4">
            <a:extLst>
              <a:ext uri="{FF2B5EF4-FFF2-40B4-BE49-F238E27FC236}">
                <a16:creationId xmlns:a16="http://schemas.microsoft.com/office/drawing/2014/main" id="{48A80A0C-2843-9EC7-9109-79D7C53A52AA}"/>
              </a:ext>
            </a:extLst>
          </p:cNvPr>
          <p:cNvSpPr txBox="1">
            <a:spLocks noChangeArrowheads="1"/>
          </p:cNvSpPr>
          <p:nvPr/>
        </p:nvSpPr>
        <p:spPr bwMode="auto">
          <a:xfrm>
            <a:off x="52578" y="5991246"/>
            <a:ext cx="3672408" cy="830997"/>
          </a:xfrm>
          <a:prstGeom prst="rect">
            <a:avLst/>
          </a:prstGeom>
          <a:noFill/>
          <a:ln w="9525">
            <a:noFill/>
            <a:miter lim="800000"/>
            <a:headEnd/>
            <a:tailEnd/>
          </a:ln>
        </p:spPr>
        <p:txBody>
          <a:bodyPr wrap="square">
            <a:spAutoFit/>
          </a:bodyPr>
          <a:lstStyle/>
          <a:p>
            <a:pPr>
              <a:spcBef>
                <a:spcPct val="50000"/>
              </a:spcBef>
            </a:pPr>
            <a:r>
              <a:rPr lang="fr-FR" sz="1200" b="1" dirty="0">
                <a:solidFill>
                  <a:srgbClr val="3A1B0B"/>
                </a:solidFill>
                <a:latin typeface="Arial Black" panose="020B0A04020102020204" pitchFamily="34" charset="0"/>
                <a:cs typeface="Arial" panose="020B0604020202020204" pitchFamily="34" charset="0"/>
              </a:rPr>
              <a:t>Sébastien </a:t>
            </a:r>
            <a:r>
              <a:rPr lang="fr-FR" sz="1200" b="1" dirty="0" err="1">
                <a:solidFill>
                  <a:srgbClr val="3A1B0B"/>
                </a:solidFill>
                <a:latin typeface="Arial Black" panose="020B0A04020102020204" pitchFamily="34" charset="0"/>
                <a:cs typeface="Arial" panose="020B0604020202020204" pitchFamily="34" charset="0"/>
              </a:rPr>
              <a:t>Zaragosi</a:t>
            </a:r>
            <a:endParaRPr lang="fr-FR" sz="1200" b="1" dirty="0">
              <a:solidFill>
                <a:srgbClr val="3A1B0B"/>
              </a:solidFill>
              <a:latin typeface="Arial Black" panose="020B0A04020102020204" pitchFamily="34" charset="0"/>
              <a:cs typeface="Arial" panose="020B0604020202020204" pitchFamily="34" charset="0"/>
            </a:endParaRPr>
          </a:p>
          <a:p>
            <a:pPr>
              <a:spcBef>
                <a:spcPct val="50000"/>
              </a:spcBef>
            </a:pPr>
            <a:r>
              <a:rPr lang="fr-FR" sz="1200" b="1" dirty="0">
                <a:solidFill>
                  <a:srgbClr val="3A1B0B"/>
                </a:solidFill>
                <a:latin typeface="Arial Black" panose="020B0A04020102020204" pitchFamily="34" charset="0"/>
                <a:cs typeface="Arial" panose="020B0604020202020204" pitchFamily="34" charset="0"/>
              </a:rPr>
              <a:t>Université de Bordeaux</a:t>
            </a:r>
          </a:p>
          <a:p>
            <a:pPr lvl="0">
              <a:spcBef>
                <a:spcPct val="50000"/>
              </a:spcBef>
            </a:pPr>
            <a:r>
              <a:rPr lang="fr-FR" sz="1200" b="1" dirty="0">
                <a:solidFill>
                  <a:srgbClr val="3A1B0B"/>
                </a:solidFill>
                <a:latin typeface="Arial Black" panose="020B0A04020102020204" pitchFamily="34" charset="0"/>
                <a:cs typeface="Arial" panose="020B0604020202020204" pitchFamily="34" charset="0"/>
              </a:rPr>
              <a:t>https://www.geocean.net</a:t>
            </a:r>
            <a:endParaRPr lang="fr-FR" sz="1200" b="1" dirty="0">
              <a:solidFill>
                <a:srgbClr val="3A1B0B"/>
              </a:solidFill>
              <a:latin typeface="Arial Black" panose="020B0A040201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835370D7-B97B-B76A-F635-9C35BD39A4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5330" y="883840"/>
            <a:ext cx="4919892" cy="2824860"/>
          </a:xfrm>
          <a:prstGeom prst="rect">
            <a:avLst/>
          </a:prstGeom>
        </p:spPr>
      </p:pic>
      <p:pic>
        <p:nvPicPr>
          <p:cNvPr id="7" name="Image 6">
            <a:extLst>
              <a:ext uri="{FF2B5EF4-FFF2-40B4-BE49-F238E27FC236}">
                <a16:creationId xmlns:a16="http://schemas.microsoft.com/office/drawing/2014/main" id="{8BB0877E-6D8B-8DEE-1B02-F4B7ACD59A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5330" y="3611949"/>
            <a:ext cx="4878093" cy="1707979"/>
          </a:xfrm>
          <a:prstGeom prst="rect">
            <a:avLst/>
          </a:prstGeom>
        </p:spPr>
      </p:pic>
      <p:pic>
        <p:nvPicPr>
          <p:cNvPr id="8" name="Image 7">
            <a:extLst>
              <a:ext uri="{FF2B5EF4-FFF2-40B4-BE49-F238E27FC236}">
                <a16:creationId xmlns:a16="http://schemas.microsoft.com/office/drawing/2014/main" id="{9073573D-3BFF-812D-6BB7-46867DA64D3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76186" y="4158075"/>
            <a:ext cx="3607680" cy="2221460"/>
          </a:xfrm>
          <a:prstGeom prst="rect">
            <a:avLst/>
          </a:prstGeom>
        </p:spPr>
      </p:pic>
      <p:pic>
        <p:nvPicPr>
          <p:cNvPr id="9" name="Image 8">
            <a:extLst>
              <a:ext uri="{FF2B5EF4-FFF2-40B4-BE49-F238E27FC236}">
                <a16:creationId xmlns:a16="http://schemas.microsoft.com/office/drawing/2014/main" id="{5ED11D47-E256-72D9-BDE1-515FD10EEB1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86400" y="2144038"/>
            <a:ext cx="3541404" cy="2057891"/>
          </a:xfrm>
          <a:prstGeom prst="rect">
            <a:avLst/>
          </a:prstGeom>
        </p:spPr>
      </p:pic>
      <p:pic>
        <p:nvPicPr>
          <p:cNvPr id="10" name="Image 9">
            <a:extLst>
              <a:ext uri="{FF2B5EF4-FFF2-40B4-BE49-F238E27FC236}">
                <a16:creationId xmlns:a16="http://schemas.microsoft.com/office/drawing/2014/main" id="{20CC9E69-EC35-DAC1-3948-A43427F2F860}"/>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52129" y="69665"/>
            <a:ext cx="3632345" cy="2085235"/>
          </a:xfrm>
          <a:prstGeom prst="rect">
            <a:avLst/>
          </a:prstGeom>
        </p:spPr>
      </p:pic>
      <p:sp>
        <p:nvSpPr>
          <p:cNvPr id="11" name="ZoneTexte 10">
            <a:extLst>
              <a:ext uri="{FF2B5EF4-FFF2-40B4-BE49-F238E27FC236}">
                <a16:creationId xmlns:a16="http://schemas.microsoft.com/office/drawing/2014/main" id="{DDF0E926-AE72-C407-A0A8-A1A03F5AFBE9}"/>
              </a:ext>
            </a:extLst>
          </p:cNvPr>
          <p:cNvSpPr txBox="1"/>
          <p:nvPr/>
        </p:nvSpPr>
        <p:spPr>
          <a:xfrm>
            <a:off x="2468160" y="459130"/>
            <a:ext cx="5874870" cy="400110"/>
          </a:xfrm>
          <a:prstGeom prst="rect">
            <a:avLst/>
          </a:prstGeom>
          <a:noFill/>
        </p:spPr>
        <p:txBody>
          <a:bodyPr wrap="square" rtlCol="0">
            <a:spAutoFit/>
          </a:bodyPr>
          <a:lstStyle/>
          <a:p>
            <a:r>
              <a:rPr lang="fr-FR" sz="2000" dirty="0"/>
              <a:t>Le déplacement du sol</a:t>
            </a:r>
          </a:p>
        </p:txBody>
      </p:sp>
      <p:sp>
        <p:nvSpPr>
          <p:cNvPr id="12" name="ZoneTexte 11">
            <a:extLst>
              <a:ext uri="{FF2B5EF4-FFF2-40B4-BE49-F238E27FC236}">
                <a16:creationId xmlns:a16="http://schemas.microsoft.com/office/drawing/2014/main" id="{C5707251-048F-10E7-0B98-F0E67A0E4F5F}"/>
              </a:ext>
            </a:extLst>
          </p:cNvPr>
          <p:cNvSpPr txBox="1"/>
          <p:nvPr/>
        </p:nvSpPr>
        <p:spPr>
          <a:xfrm>
            <a:off x="179512" y="428353"/>
            <a:ext cx="2707417" cy="461665"/>
          </a:xfrm>
          <a:prstGeom prst="rect">
            <a:avLst/>
          </a:prstGeom>
          <a:noFill/>
        </p:spPr>
        <p:txBody>
          <a:bodyPr wrap="square" rtlCol="0">
            <a:spAutoFit/>
          </a:bodyPr>
          <a:lstStyle/>
          <a:p>
            <a:r>
              <a:rPr lang="fr-FR" dirty="0"/>
              <a:t>Station GPS IGN</a:t>
            </a:r>
          </a:p>
        </p:txBody>
      </p:sp>
      <p:sp>
        <p:nvSpPr>
          <p:cNvPr id="2" name="ZoneTexte 1">
            <a:extLst>
              <a:ext uri="{FF2B5EF4-FFF2-40B4-BE49-F238E27FC236}">
                <a16:creationId xmlns:a16="http://schemas.microsoft.com/office/drawing/2014/main" id="{89486ECB-A678-95BB-5AFF-A62E16B8876A}"/>
              </a:ext>
            </a:extLst>
          </p:cNvPr>
          <p:cNvSpPr txBox="1"/>
          <p:nvPr/>
        </p:nvSpPr>
        <p:spPr>
          <a:xfrm>
            <a:off x="11938" y="6525891"/>
            <a:ext cx="9664922" cy="246221"/>
          </a:xfrm>
          <a:prstGeom prst="rect">
            <a:avLst/>
          </a:prstGeom>
          <a:noFill/>
        </p:spPr>
        <p:txBody>
          <a:bodyPr wrap="square">
            <a:spAutoFit/>
          </a:bodyPr>
          <a:lstStyle/>
          <a:p>
            <a:r>
              <a:rPr lang="en-US" sz="1000" dirty="0">
                <a:effectLst/>
              </a:rPr>
              <a:t>Lemoine, A., </a:t>
            </a:r>
            <a:r>
              <a:rPr lang="en-US" sz="1000" dirty="0" err="1">
                <a:effectLst/>
              </a:rPr>
              <a:t>Bertil</a:t>
            </a:r>
            <a:r>
              <a:rPr lang="en-US" sz="1000" dirty="0">
                <a:effectLst/>
              </a:rPr>
              <a:t>, D., </a:t>
            </a:r>
            <a:r>
              <a:rPr lang="en-US" sz="1000" dirty="0" err="1">
                <a:effectLst/>
              </a:rPr>
              <a:t>Roullé</a:t>
            </a:r>
            <a:r>
              <a:rPr lang="en-US" sz="1000" dirty="0">
                <a:effectLst/>
              </a:rPr>
              <a:t>, A., </a:t>
            </a:r>
            <a:r>
              <a:rPr lang="en-US" sz="1000" dirty="0" err="1">
                <a:effectLst/>
              </a:rPr>
              <a:t>Briole</a:t>
            </a:r>
            <a:r>
              <a:rPr lang="en-US" sz="1000" dirty="0">
                <a:effectLst/>
              </a:rPr>
              <a:t>, P., 2019. The volcano-tectonic crisis of 2018 east of Mayotte, Comoros islands.</a:t>
            </a:r>
          </a:p>
        </p:txBody>
      </p:sp>
      <p:sp>
        <p:nvSpPr>
          <p:cNvPr id="4" name="ZoneTexte 3">
            <a:extLst>
              <a:ext uri="{FF2B5EF4-FFF2-40B4-BE49-F238E27FC236}">
                <a16:creationId xmlns:a16="http://schemas.microsoft.com/office/drawing/2014/main" id="{182021E0-C9E2-AC2D-D96D-318534342DF2}"/>
              </a:ext>
            </a:extLst>
          </p:cNvPr>
          <p:cNvSpPr txBox="1"/>
          <p:nvPr/>
        </p:nvSpPr>
        <p:spPr>
          <a:xfrm>
            <a:off x="125348" y="145529"/>
            <a:ext cx="9612152" cy="369332"/>
          </a:xfrm>
          <a:prstGeom prst="rect">
            <a:avLst/>
          </a:prstGeom>
          <a:noFill/>
        </p:spPr>
        <p:txBody>
          <a:bodyPr wrap="square" rtlCol="0">
            <a:spAutoFit/>
          </a:bodyPr>
          <a:lstStyle/>
          <a:p>
            <a:r>
              <a:rPr lang="fr-FR" sz="1800" b="1" cap="all" spc="-23" dirty="0">
                <a:latin typeface="Arial" pitchFamily="34" charset="0"/>
              </a:rPr>
              <a:t>Crise sismo-volcanique de Mayotte</a:t>
            </a:r>
            <a:endParaRPr lang="fr-FR" sz="1800" b="1" dirty="0">
              <a:solidFill>
                <a:schemeClr val="accent2"/>
              </a:solidFill>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CCE80C22-7B27-499B-906C-658B6E3EB29E}"/>
              </a:ext>
            </a:extLst>
          </p:cNvPr>
          <p:cNvSpPr txBox="1"/>
          <p:nvPr/>
        </p:nvSpPr>
        <p:spPr>
          <a:xfrm>
            <a:off x="0" y="5407892"/>
            <a:ext cx="5874870" cy="646331"/>
          </a:xfrm>
          <a:prstGeom prst="rect">
            <a:avLst/>
          </a:prstGeom>
          <a:noFill/>
        </p:spPr>
        <p:txBody>
          <a:bodyPr wrap="square" rtlCol="0">
            <a:spAutoFit/>
          </a:bodyPr>
          <a:lstStyle/>
          <a:p>
            <a:r>
              <a:rPr lang="fr-FR" sz="1800" dirty="0"/>
              <a:t>Depuis Juillet 2018, l’île s’est déplacée vers l’est de </a:t>
            </a:r>
            <a:r>
              <a:rPr lang="fr-FR" sz="1800" b="1" dirty="0"/>
              <a:t>~21 cm</a:t>
            </a:r>
          </a:p>
          <a:p>
            <a:r>
              <a:rPr lang="fr-FR" sz="1800" dirty="0"/>
              <a:t>et elle s’est enfoncée de </a:t>
            </a:r>
            <a:r>
              <a:rPr lang="fr-FR" sz="1800" b="1" dirty="0"/>
              <a:t>~16 cm </a:t>
            </a:r>
            <a:r>
              <a:rPr lang="fr-FR" sz="1800" dirty="0"/>
              <a:t>(situation au 3/12/19)</a:t>
            </a:r>
          </a:p>
        </p:txBody>
      </p:sp>
      <p:sp>
        <p:nvSpPr>
          <p:cNvPr id="3" name="ZoneTexte 2">
            <a:extLst>
              <a:ext uri="{FF2B5EF4-FFF2-40B4-BE49-F238E27FC236}">
                <a16:creationId xmlns:a16="http://schemas.microsoft.com/office/drawing/2014/main" id="{B0313DF9-9527-D320-9D70-FCEF74C25ED0}"/>
              </a:ext>
            </a:extLst>
          </p:cNvPr>
          <p:cNvSpPr txBox="1"/>
          <p:nvPr/>
        </p:nvSpPr>
        <p:spPr>
          <a:xfrm rot="16200000">
            <a:off x="5081559" y="1116006"/>
            <a:ext cx="648072" cy="369332"/>
          </a:xfrm>
          <a:prstGeom prst="rect">
            <a:avLst/>
          </a:prstGeom>
          <a:noFill/>
        </p:spPr>
        <p:txBody>
          <a:bodyPr wrap="square" rtlCol="0">
            <a:spAutoFit/>
          </a:bodyPr>
          <a:lstStyle/>
          <a:p>
            <a:r>
              <a:rPr lang="fr-FR" dirty="0"/>
              <a:t>mm</a:t>
            </a:r>
          </a:p>
        </p:txBody>
      </p:sp>
      <p:sp>
        <p:nvSpPr>
          <p:cNvPr id="13" name="ZoneTexte 12">
            <a:extLst>
              <a:ext uri="{FF2B5EF4-FFF2-40B4-BE49-F238E27FC236}">
                <a16:creationId xmlns:a16="http://schemas.microsoft.com/office/drawing/2014/main" id="{5B2D49E4-B24E-2DCF-0CAD-DDAD176F9AB1}"/>
              </a:ext>
            </a:extLst>
          </p:cNvPr>
          <p:cNvSpPr txBox="1"/>
          <p:nvPr/>
        </p:nvSpPr>
        <p:spPr>
          <a:xfrm rot="16200000">
            <a:off x="5038582" y="2995726"/>
            <a:ext cx="648072" cy="369332"/>
          </a:xfrm>
          <a:prstGeom prst="rect">
            <a:avLst/>
          </a:prstGeom>
          <a:noFill/>
        </p:spPr>
        <p:txBody>
          <a:bodyPr wrap="square" rtlCol="0">
            <a:spAutoFit/>
          </a:bodyPr>
          <a:lstStyle/>
          <a:p>
            <a:r>
              <a:rPr lang="fr-FR" dirty="0"/>
              <a:t>mm</a:t>
            </a:r>
          </a:p>
        </p:txBody>
      </p:sp>
      <p:sp>
        <p:nvSpPr>
          <p:cNvPr id="14" name="ZoneTexte 13">
            <a:extLst>
              <a:ext uri="{FF2B5EF4-FFF2-40B4-BE49-F238E27FC236}">
                <a16:creationId xmlns:a16="http://schemas.microsoft.com/office/drawing/2014/main" id="{0437530F-0205-38E9-FACE-DB9916F11972}"/>
              </a:ext>
            </a:extLst>
          </p:cNvPr>
          <p:cNvSpPr txBox="1"/>
          <p:nvPr/>
        </p:nvSpPr>
        <p:spPr>
          <a:xfrm rot="16200000">
            <a:off x="5038582" y="4670910"/>
            <a:ext cx="648072" cy="369332"/>
          </a:xfrm>
          <a:prstGeom prst="rect">
            <a:avLst/>
          </a:prstGeom>
          <a:noFill/>
        </p:spPr>
        <p:txBody>
          <a:bodyPr wrap="square" rtlCol="0">
            <a:spAutoFit/>
          </a:bodyPr>
          <a:lstStyle/>
          <a:p>
            <a:r>
              <a:rPr lang="fr-FR" dirty="0"/>
              <a:t>mm</a:t>
            </a:r>
          </a:p>
        </p:txBody>
      </p:sp>
    </p:spTree>
    <p:extLst>
      <p:ext uri="{BB962C8B-B14F-4D97-AF65-F5344CB8AC3E}">
        <p14:creationId xmlns:p14="http://schemas.microsoft.com/office/powerpoint/2010/main" val="12484768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A37B209D-FE5A-97A3-E99D-40591BE22CE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3" name="Picture 3" descr="C:\Users\seb\Desktop\Sans titre-1.png">
            <a:extLst>
              <a:ext uri="{FF2B5EF4-FFF2-40B4-BE49-F238E27FC236}">
                <a16:creationId xmlns:a16="http://schemas.microsoft.com/office/drawing/2014/main" id="{49611CFF-3683-7552-E292-6A9FE096B1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35375" y="1198563"/>
            <a:ext cx="5373688" cy="535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1031">
            <a:extLst>
              <a:ext uri="{FF2B5EF4-FFF2-40B4-BE49-F238E27FC236}">
                <a16:creationId xmlns:a16="http://schemas.microsoft.com/office/drawing/2014/main" id="{FC1FBDDA-5DAB-D6C3-73A0-BF1155A1F6C1}"/>
              </a:ext>
            </a:extLst>
          </p:cNvPr>
          <p:cNvGrpSpPr>
            <a:grpSpLocks/>
          </p:cNvGrpSpPr>
          <p:nvPr/>
        </p:nvGrpSpPr>
        <p:grpSpPr bwMode="auto">
          <a:xfrm>
            <a:off x="137067" y="273119"/>
            <a:ext cx="6741487" cy="922854"/>
            <a:chOff x="-427" y="-12"/>
            <a:chExt cx="8797" cy="89"/>
          </a:xfrm>
        </p:grpSpPr>
        <p:sp>
          <p:nvSpPr>
            <p:cNvPr id="5" name="Rectangle 1029">
              <a:extLst>
                <a:ext uri="{FF2B5EF4-FFF2-40B4-BE49-F238E27FC236}">
                  <a16:creationId xmlns:a16="http://schemas.microsoft.com/office/drawing/2014/main" id="{3A25AD83-E705-9BBC-2EA3-DE8EF7026B95}"/>
                </a:ext>
              </a:extLst>
            </p:cNvPr>
            <p:cNvSpPr>
              <a:spLocks noChangeArrowheads="1"/>
            </p:cNvSpPr>
            <p:nvPr/>
          </p:nvSpPr>
          <p:spPr bwMode="auto">
            <a:xfrm>
              <a:off x="0" y="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endParaRPr lang="fr-FR" altLang="fr-FR"/>
            </a:p>
          </p:txBody>
        </p:sp>
        <p:sp>
          <p:nvSpPr>
            <p:cNvPr id="6" name="Rectangle 1030">
              <a:extLst>
                <a:ext uri="{FF2B5EF4-FFF2-40B4-BE49-F238E27FC236}">
                  <a16:creationId xmlns:a16="http://schemas.microsoft.com/office/drawing/2014/main" id="{F89BE1F0-40E8-7CA6-36E0-ED576089DB38}"/>
                </a:ext>
              </a:extLst>
            </p:cNvPr>
            <p:cNvSpPr>
              <a:spLocks noChangeArrowheads="1"/>
            </p:cNvSpPr>
            <p:nvPr/>
          </p:nvSpPr>
          <p:spPr bwMode="auto">
            <a:xfrm>
              <a:off x="-427" y="-12"/>
              <a:ext cx="8797" cy="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dirty="0">
                  <a:solidFill>
                    <a:srgbClr val="422A22"/>
                  </a:solidFill>
                  <a:latin typeface="Arial Black" panose="020B0A04020102020204" pitchFamily="34" charset="0"/>
                </a:rPr>
                <a:t>Comment se positionner précisément sur une surface aussi complexe que la Terre ?</a:t>
              </a:r>
            </a:p>
            <a:p>
              <a:pPr algn="just"/>
              <a:endParaRPr lang="fr-FR" altLang="fr-FR" dirty="0">
                <a:latin typeface="Arial" panose="020B0604020202020204" pitchFamily="34" charset="0"/>
              </a:endParaRPr>
            </a:p>
          </p:txBody>
        </p:sp>
      </p:grpSp>
      <p:sp>
        <p:nvSpPr>
          <p:cNvPr id="7" name="ZoneTexte 6">
            <a:extLst>
              <a:ext uri="{FF2B5EF4-FFF2-40B4-BE49-F238E27FC236}">
                <a16:creationId xmlns:a16="http://schemas.microsoft.com/office/drawing/2014/main" id="{3193FF13-D409-3B4B-51A7-8237B4C711A6}"/>
              </a:ext>
            </a:extLst>
          </p:cNvPr>
          <p:cNvSpPr txBox="1"/>
          <p:nvPr/>
        </p:nvSpPr>
        <p:spPr>
          <a:xfrm>
            <a:off x="323528" y="1772816"/>
            <a:ext cx="3600400" cy="646331"/>
          </a:xfrm>
          <a:prstGeom prst="rect">
            <a:avLst/>
          </a:prstGeom>
          <a:noFill/>
        </p:spPr>
        <p:txBody>
          <a:bodyPr wrap="square">
            <a:spAutoFit/>
          </a:bodyPr>
          <a:lstStyle/>
          <a:p>
            <a:pPr eaLnBrk="1" hangingPunct="1">
              <a:spcBef>
                <a:spcPct val="50000"/>
              </a:spcBef>
            </a:pPr>
            <a:r>
              <a:rPr lang="fr-FR" altLang="fr-FR" sz="3600" dirty="0">
                <a:solidFill>
                  <a:srgbClr val="422A22"/>
                </a:solidFill>
                <a:latin typeface="Arial Black" panose="020B0A04020102020204" pitchFamily="34" charset="0"/>
              </a:rPr>
              <a:t>=&gt; Géodésie</a:t>
            </a:r>
          </a:p>
        </p:txBody>
      </p:sp>
      <p:sp>
        <p:nvSpPr>
          <p:cNvPr id="10" name="ZoneTexte 9">
            <a:extLst>
              <a:ext uri="{FF2B5EF4-FFF2-40B4-BE49-F238E27FC236}">
                <a16:creationId xmlns:a16="http://schemas.microsoft.com/office/drawing/2014/main" id="{C608051F-0175-DDB5-C814-C7CA2E0ED0F1}"/>
              </a:ext>
            </a:extLst>
          </p:cNvPr>
          <p:cNvSpPr txBox="1"/>
          <p:nvPr/>
        </p:nvSpPr>
        <p:spPr>
          <a:xfrm>
            <a:off x="251520" y="2852936"/>
            <a:ext cx="3131840" cy="1477328"/>
          </a:xfrm>
          <a:prstGeom prst="rect">
            <a:avLst/>
          </a:prstGeom>
          <a:noFill/>
        </p:spPr>
        <p:txBody>
          <a:bodyPr wrap="square">
            <a:spAutoFit/>
          </a:bodyPr>
          <a:lstStyle/>
          <a:p>
            <a:r>
              <a:rPr lang="fr-FR" dirty="0">
                <a:solidFill>
                  <a:srgbClr val="422A22"/>
                </a:solidFill>
                <a:latin typeface="Arial Black" panose="020B0A04020102020204" pitchFamily="34" charset="0"/>
              </a:rPr>
              <a:t>Science qui mesure et représente la forme, les dimensions et le champ de gravité de la Terre.</a:t>
            </a:r>
          </a:p>
        </p:txBody>
      </p:sp>
    </p:spTree>
    <p:extLst>
      <p:ext uri="{BB962C8B-B14F-4D97-AF65-F5344CB8AC3E}">
        <p14:creationId xmlns:p14="http://schemas.microsoft.com/office/powerpoint/2010/main" val="38184956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501152"/>
            <a:ext cx="4572000" cy="646331"/>
          </a:xfrm>
          <a:prstGeom prst="rect">
            <a:avLst/>
          </a:prstGeom>
          <a:ln w="12700">
            <a:solidFill>
              <a:schemeClr val="tx1"/>
            </a:solidFill>
          </a:ln>
        </p:spPr>
        <p:txBody>
          <a:bodyPr>
            <a:spAutoFit/>
          </a:bodyPr>
          <a:lstStyle/>
          <a:p>
            <a:r>
              <a:rPr lang="fr-FR" b="1" dirty="0"/>
              <a:t>Les coordonnées cartésiennes géocentriques tridimensionnelles : X, Y, Z</a:t>
            </a:r>
          </a:p>
        </p:txBody>
      </p:sp>
      <p:pic>
        <p:nvPicPr>
          <p:cNvPr id="4104" name="Picture 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33031" y="1011560"/>
            <a:ext cx="3640635" cy="2777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473824" y="2858882"/>
            <a:ext cx="4572000" cy="369332"/>
          </a:xfrm>
          <a:prstGeom prst="rect">
            <a:avLst/>
          </a:prstGeom>
        </p:spPr>
        <p:txBody>
          <a:bodyPr>
            <a:spAutoFit/>
          </a:bodyPr>
          <a:lstStyle/>
          <a:p>
            <a:r>
              <a:rPr lang="fr-FR" dirty="0"/>
              <a:t>Avantages : X, Y, Z et la vitesse</a:t>
            </a:r>
          </a:p>
        </p:txBody>
      </p:sp>
      <p:sp>
        <p:nvSpPr>
          <p:cNvPr id="4" name="Rectangle 3"/>
          <p:cNvSpPr/>
          <p:nvPr/>
        </p:nvSpPr>
        <p:spPr>
          <a:xfrm>
            <a:off x="251520" y="1353635"/>
            <a:ext cx="4572000" cy="923330"/>
          </a:xfrm>
          <a:prstGeom prst="rect">
            <a:avLst/>
          </a:prstGeom>
        </p:spPr>
        <p:txBody>
          <a:bodyPr>
            <a:spAutoFit/>
          </a:bodyPr>
          <a:lstStyle/>
          <a:p>
            <a:r>
              <a:rPr lang="fr-FR" dirty="0"/>
              <a:t>Les coordonnées sont alors déclinées en X,Y et Z relatives aux 3 axes d'un repère ayant son origine au centre de masse de la Terre. </a:t>
            </a:r>
          </a:p>
        </p:txBody>
      </p:sp>
      <p:sp>
        <p:nvSpPr>
          <p:cNvPr id="9" name="Rectangle 8"/>
          <p:cNvSpPr/>
          <p:nvPr/>
        </p:nvSpPr>
        <p:spPr>
          <a:xfrm>
            <a:off x="473824" y="3262245"/>
            <a:ext cx="4572000" cy="646331"/>
          </a:xfrm>
          <a:prstGeom prst="rect">
            <a:avLst/>
          </a:prstGeom>
        </p:spPr>
        <p:txBody>
          <a:bodyPr>
            <a:spAutoFit/>
          </a:bodyPr>
          <a:lstStyle/>
          <a:p>
            <a:r>
              <a:rPr lang="fr-FR" dirty="0"/>
              <a:t>Inconvénient : inutilisable pour représenter un point à la surface de la Terre</a:t>
            </a:r>
          </a:p>
        </p:txBody>
      </p:sp>
      <p:sp>
        <p:nvSpPr>
          <p:cNvPr id="10" name="Rectangle 9"/>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sp>
        <p:nvSpPr>
          <p:cNvPr id="13" name="Rectangle 12"/>
          <p:cNvSpPr/>
          <p:nvPr/>
        </p:nvSpPr>
        <p:spPr>
          <a:xfrm>
            <a:off x="3707904" y="4149080"/>
            <a:ext cx="5273491" cy="2031325"/>
          </a:xfrm>
          <a:prstGeom prst="rect">
            <a:avLst/>
          </a:prstGeom>
        </p:spPr>
        <p:txBody>
          <a:bodyPr wrap="square">
            <a:spAutoFit/>
          </a:bodyPr>
          <a:lstStyle/>
          <a:p>
            <a:r>
              <a:rPr lang="fr-FR" dirty="0"/>
              <a:t>L’origine O : proche du centre de gravité de la Terre</a:t>
            </a:r>
          </a:p>
          <a:p>
            <a:endParaRPr lang="fr-FR" dirty="0"/>
          </a:p>
          <a:p>
            <a:r>
              <a:rPr lang="fr-FR" dirty="0"/>
              <a:t>L’axe OZ : proche de l’axe de rotation de la Terre</a:t>
            </a:r>
          </a:p>
          <a:p>
            <a:endParaRPr lang="fr-FR" dirty="0"/>
          </a:p>
          <a:p>
            <a:r>
              <a:rPr lang="fr-FR" dirty="0"/>
              <a:t>OXZ : plan méridien origine</a:t>
            </a:r>
          </a:p>
          <a:p>
            <a:endParaRPr lang="fr-FR" dirty="0"/>
          </a:p>
          <a:p>
            <a:r>
              <a:rPr lang="fr-FR" dirty="0"/>
              <a:t>OXY : plan de l’équateur</a:t>
            </a:r>
          </a:p>
        </p:txBody>
      </p:sp>
      <p:pic>
        <p:nvPicPr>
          <p:cNvPr id="5" name="Image 4">
            <a:extLst>
              <a:ext uri="{FF2B5EF4-FFF2-40B4-BE49-F238E27FC236}">
                <a16:creationId xmlns:a16="http://schemas.microsoft.com/office/drawing/2014/main" id="{EB2FA438-1009-2CDB-35CF-89F951F5D00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7" name="Text Box 7">
            <a:extLst>
              <a:ext uri="{FF2B5EF4-FFF2-40B4-BE49-F238E27FC236}">
                <a16:creationId xmlns:a16="http://schemas.microsoft.com/office/drawing/2014/main" id="{8ED64F1E-6D27-F02B-D5DD-42E320EBBF81}"/>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systèmes de coordonnées</a:t>
            </a:r>
            <a:endParaRPr lang="fr-FR" altLang="fr-FR" sz="800" dirty="0">
              <a:solidFill>
                <a:srgbClr val="331910"/>
              </a:solidFill>
              <a:latin typeface="Arial Black" panose="020B0A040201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2344" y="1463009"/>
            <a:ext cx="3513691" cy="2781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251520" y="527214"/>
            <a:ext cx="6275040" cy="369332"/>
          </a:xfrm>
          <a:prstGeom prst="rect">
            <a:avLst/>
          </a:prstGeom>
          <a:ln w="12700">
            <a:solidFill>
              <a:schemeClr val="tx1"/>
            </a:solidFill>
          </a:ln>
        </p:spPr>
        <p:txBody>
          <a:bodyPr wrap="square">
            <a:spAutoFit/>
          </a:bodyPr>
          <a:lstStyle/>
          <a:p>
            <a:r>
              <a:rPr lang="fr-FR" b="1" dirty="0"/>
              <a:t>Les coordonnées géographiques : longitude, latitude, hauteur</a:t>
            </a:r>
          </a:p>
        </p:txBody>
      </p:sp>
      <p:sp>
        <p:nvSpPr>
          <p:cNvPr id="2" name="Rectangle 1"/>
          <p:cNvSpPr/>
          <p:nvPr/>
        </p:nvSpPr>
        <p:spPr>
          <a:xfrm>
            <a:off x="422379" y="1260918"/>
            <a:ext cx="4572000" cy="923330"/>
          </a:xfrm>
          <a:prstGeom prst="rect">
            <a:avLst/>
          </a:prstGeom>
        </p:spPr>
        <p:txBody>
          <a:bodyPr>
            <a:spAutoFit/>
          </a:bodyPr>
          <a:lstStyle/>
          <a:p>
            <a:r>
              <a:rPr lang="fr-FR" dirty="0"/>
              <a:t>λ  (lambda) : longitude</a:t>
            </a:r>
          </a:p>
          <a:p>
            <a:r>
              <a:rPr lang="fr-FR" dirty="0"/>
              <a:t>φ (phi) : latitude</a:t>
            </a:r>
          </a:p>
          <a:p>
            <a:r>
              <a:rPr lang="fr-FR" dirty="0"/>
              <a:t>h : hauteur au dessus de l’ellipsoïde</a:t>
            </a:r>
          </a:p>
        </p:txBody>
      </p:sp>
      <p:sp>
        <p:nvSpPr>
          <p:cNvPr id="3" name="Rectangle 2"/>
          <p:cNvSpPr/>
          <p:nvPr/>
        </p:nvSpPr>
        <p:spPr>
          <a:xfrm>
            <a:off x="34413" y="2924944"/>
            <a:ext cx="5969551" cy="369332"/>
          </a:xfrm>
          <a:prstGeom prst="rect">
            <a:avLst/>
          </a:prstGeom>
        </p:spPr>
        <p:txBody>
          <a:bodyPr wrap="square">
            <a:spAutoFit/>
          </a:bodyPr>
          <a:lstStyle/>
          <a:p>
            <a:r>
              <a:rPr lang="fr-FR" dirty="0"/>
              <a:t>Attention ne pas confondre hauteur ellipsoïdale et altitude.</a:t>
            </a:r>
          </a:p>
        </p:txBody>
      </p:sp>
      <p:sp>
        <p:nvSpPr>
          <p:cNvPr id="7" name="Rectangle 6"/>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pic>
        <p:nvPicPr>
          <p:cNvPr id="4" name="Image 3">
            <a:extLst>
              <a:ext uri="{FF2B5EF4-FFF2-40B4-BE49-F238E27FC236}">
                <a16:creationId xmlns:a16="http://schemas.microsoft.com/office/drawing/2014/main" id="{9049E0C4-E639-08EB-264B-23DAB8EA66D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5" name="Text Box 7">
            <a:extLst>
              <a:ext uri="{FF2B5EF4-FFF2-40B4-BE49-F238E27FC236}">
                <a16:creationId xmlns:a16="http://schemas.microsoft.com/office/drawing/2014/main" id="{79F26801-21B1-082C-D4AB-7C017FBB3A97}"/>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systèmes de coordonnées</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3840346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107504" y="509587"/>
            <a:ext cx="4824536" cy="2569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sz="1400" b="1" u="sng" dirty="0">
                <a:latin typeface="Arial" panose="020B0604020202020204" pitchFamily="34" charset="0"/>
                <a:cs typeface="Arial" panose="020B0604020202020204" pitchFamily="34" charset="0"/>
              </a:rPr>
              <a:t>Le géoïde :</a:t>
            </a:r>
            <a:r>
              <a:rPr lang="fr-FR" altLang="fr-FR" sz="1400" b="1" dirty="0">
                <a:latin typeface="Arial" panose="020B0604020202020204" pitchFamily="34" charset="0"/>
                <a:cs typeface="Arial" panose="020B0604020202020204" pitchFamily="34" charset="0"/>
              </a:rPr>
              <a:t> </a:t>
            </a:r>
          </a:p>
          <a:p>
            <a:pPr algn="just" eaLnBrk="1" hangingPunct="1">
              <a:spcBef>
                <a:spcPct val="50000"/>
              </a:spcBef>
            </a:pPr>
            <a:r>
              <a:rPr lang="fr-FR" altLang="fr-FR" sz="1400" dirty="0">
                <a:latin typeface="Arial" panose="020B0604020202020204" pitchFamily="34" charset="0"/>
                <a:cs typeface="Arial" panose="020B0604020202020204" pitchFamily="34" charset="0"/>
              </a:rPr>
              <a:t>Les surfaces sur lesquelles le potentiel de pesanteur est constant sont appelées </a:t>
            </a:r>
            <a:r>
              <a:rPr lang="fr-FR" altLang="fr-FR" sz="1400" u="sng" dirty="0">
                <a:latin typeface="Arial" panose="020B0604020202020204" pitchFamily="34" charset="0"/>
                <a:cs typeface="Arial" panose="020B0604020202020204" pitchFamily="34" charset="0"/>
              </a:rPr>
              <a:t>surfaces équipotentielles</a:t>
            </a:r>
            <a:r>
              <a:rPr lang="fr-FR" altLang="fr-FR" sz="1400" dirty="0">
                <a:latin typeface="Arial" panose="020B0604020202020204" pitchFamily="34" charset="0"/>
                <a:cs typeface="Arial" panose="020B0604020202020204" pitchFamily="34" charset="0"/>
              </a:rPr>
              <a:t>. La surface moyenne des océans est une surface équipotentielle. Ainsi le géoïde correspond à la surface moyenne des océans. En fait, cette surface est difficilement accessible. Même sur les océans, où la houle, les marées peuvent être moyennées, les différences de température, de salinité, les vents, peuvent modifier le niveau moyen. Sous les continents, le géoïde n'est défini que d'une façon indirecte. </a:t>
            </a:r>
          </a:p>
        </p:txBody>
      </p:sp>
      <p:sp>
        <p:nvSpPr>
          <p:cNvPr id="6149" name="Rectangle 5"/>
          <p:cNvSpPr>
            <a:spLocks noChangeArrowheads="1"/>
          </p:cNvSpPr>
          <p:nvPr/>
        </p:nvSpPr>
        <p:spPr bwMode="auto">
          <a:xfrm>
            <a:off x="179512" y="3541462"/>
            <a:ext cx="4752528"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spcBef>
                <a:spcPct val="50000"/>
              </a:spcBef>
            </a:pPr>
            <a:r>
              <a:rPr lang="fr-FR" altLang="fr-FR" sz="1400" b="1" u="sng" dirty="0">
                <a:latin typeface="Arial" panose="020B0604020202020204" pitchFamily="34" charset="0"/>
                <a:cs typeface="Arial" panose="020B0604020202020204" pitchFamily="34" charset="0"/>
              </a:rPr>
              <a:t>L'ellipsoïde :</a:t>
            </a:r>
          </a:p>
          <a:p>
            <a:pPr algn="just" eaLnBrk="1" hangingPunct="1">
              <a:spcBef>
                <a:spcPct val="50000"/>
              </a:spcBef>
            </a:pPr>
            <a:r>
              <a:rPr lang="fr-FR" altLang="fr-FR" sz="1400" dirty="0">
                <a:latin typeface="Arial" panose="020B0604020202020204" pitchFamily="34" charset="0"/>
                <a:cs typeface="Arial" panose="020B0604020202020204" pitchFamily="34" charset="0"/>
              </a:rPr>
              <a:t>L'ellipsoïde de révolution ("sphère aplatie aux pôles") est un modèle mathématique que l'on définit pour qu'il soit le plus près possible du géoïde. Il existe de nombreux modèles d'ellipsoïdes. Les </a:t>
            </a:r>
            <a:r>
              <a:rPr lang="fr-FR" altLang="fr-FR" sz="1400" dirty="0">
                <a:solidFill>
                  <a:schemeClr val="accent2"/>
                </a:solidFill>
                <a:latin typeface="Arial" panose="020B0604020202020204" pitchFamily="34" charset="0"/>
                <a:cs typeface="Arial" panose="020B0604020202020204" pitchFamily="34" charset="0"/>
              </a:rPr>
              <a:t>ellipsoïdes globaux</a:t>
            </a:r>
            <a:r>
              <a:rPr lang="fr-FR" altLang="fr-FR" sz="1400" dirty="0">
                <a:latin typeface="Arial" panose="020B0604020202020204" pitchFamily="34" charset="0"/>
                <a:cs typeface="Arial" panose="020B0604020202020204" pitchFamily="34" charset="0"/>
              </a:rPr>
              <a:t> modélisent la totalité du géoïde, leur précision est moyenne à peu près partout ex: </a:t>
            </a:r>
            <a:r>
              <a:rPr lang="fr-FR" altLang="fr-FR" sz="1400" dirty="0">
                <a:solidFill>
                  <a:schemeClr val="accent2"/>
                </a:solidFill>
                <a:latin typeface="Arial" panose="020B0604020202020204" pitchFamily="34" charset="0"/>
                <a:cs typeface="Arial" panose="020B0604020202020204" pitchFamily="34" charset="0"/>
              </a:rPr>
              <a:t>IAG GRS 1980 (WGS84)</a:t>
            </a:r>
            <a:r>
              <a:rPr lang="fr-FR" altLang="fr-FR" sz="1400" dirty="0">
                <a:latin typeface="Arial" panose="020B0604020202020204" pitchFamily="34" charset="0"/>
                <a:cs typeface="Arial" panose="020B0604020202020204" pitchFamily="34" charset="0"/>
              </a:rPr>
              <a:t>. Les </a:t>
            </a:r>
            <a:r>
              <a:rPr lang="fr-FR" altLang="fr-FR" sz="1400" dirty="0">
                <a:solidFill>
                  <a:schemeClr val="accent2"/>
                </a:solidFill>
                <a:latin typeface="Arial" panose="020B0604020202020204" pitchFamily="34" charset="0"/>
                <a:cs typeface="Arial" panose="020B0604020202020204" pitchFamily="34" charset="0"/>
              </a:rPr>
              <a:t>ellipsoïdes locaux</a:t>
            </a:r>
            <a:r>
              <a:rPr lang="fr-FR" altLang="fr-FR" sz="1400" dirty="0">
                <a:latin typeface="Arial" panose="020B0604020202020204" pitchFamily="34" charset="0"/>
                <a:cs typeface="Arial" panose="020B0604020202020204" pitchFamily="34" charset="0"/>
              </a:rPr>
              <a:t> modélisent précisément une zone géographique particulière et ne peuvent pas êtres utilisés en dehors de cette zone ex: </a:t>
            </a:r>
            <a:r>
              <a:rPr lang="fr-FR" altLang="fr-FR" sz="1400" dirty="0">
                <a:solidFill>
                  <a:schemeClr val="accent2"/>
                </a:solidFill>
                <a:latin typeface="Arial" panose="020B0604020202020204" pitchFamily="34" charset="0"/>
                <a:cs typeface="Arial" panose="020B0604020202020204" pitchFamily="34" charset="0"/>
              </a:rPr>
              <a:t>Clarke 1880 IGN (NTF)</a:t>
            </a:r>
            <a:r>
              <a:rPr lang="fr-FR" altLang="fr-FR" sz="1400" dirty="0">
                <a:latin typeface="Arial" panose="020B0604020202020204" pitchFamily="34" charset="0"/>
                <a:cs typeface="Arial" panose="020B0604020202020204" pitchFamily="34" charset="0"/>
              </a:rPr>
              <a:t>.</a:t>
            </a:r>
          </a:p>
        </p:txBody>
      </p:sp>
      <p:pic>
        <p:nvPicPr>
          <p:cNvPr id="6150" name="Picture 6" descr="Sans titre-2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4509120"/>
            <a:ext cx="2209800"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13B0B54E-6843-2D26-5F0E-DE4430D92643}"/>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0C6E09FC-6C88-2082-E2D3-3BC4AF3D8E29}"/>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géoïde et ellipsoïde</a:t>
            </a:r>
          </a:p>
        </p:txBody>
      </p:sp>
      <p:graphicFrame>
        <p:nvGraphicFramePr>
          <p:cNvPr id="4" name="Objet 3">
            <a:extLst>
              <a:ext uri="{FF2B5EF4-FFF2-40B4-BE49-F238E27FC236}">
                <a16:creationId xmlns:a16="http://schemas.microsoft.com/office/drawing/2014/main" id="{4D014991-CF70-9130-AF29-BAB5304A36A1}"/>
              </a:ext>
            </a:extLst>
          </p:cNvPr>
          <p:cNvGraphicFramePr>
            <a:graphicFrameLocks noChangeAspect="1"/>
          </p:cNvGraphicFramePr>
          <p:nvPr>
            <p:extLst>
              <p:ext uri="{D42A27DB-BD31-4B8C-83A1-F6EECF244321}">
                <p14:modId xmlns:p14="http://schemas.microsoft.com/office/powerpoint/2010/main" val="69276021"/>
              </p:ext>
            </p:extLst>
          </p:nvPr>
        </p:nvGraphicFramePr>
        <p:xfrm>
          <a:off x="5364088" y="702117"/>
          <a:ext cx="2929880" cy="2469712"/>
        </p:xfrm>
        <a:graphic>
          <a:graphicData uri="http://schemas.openxmlformats.org/presentationml/2006/ole">
            <mc:AlternateContent xmlns:mc="http://schemas.openxmlformats.org/markup-compatibility/2006">
              <mc:Choice xmlns:v="urn:schemas-microsoft-com:vml" Requires="v">
                <p:oleObj name="CorelDRAW" r:id="rId4" imgW="2202680" imgH="1857375" progId="CorelDraw.Graphic.16">
                  <p:embed/>
                </p:oleObj>
              </mc:Choice>
              <mc:Fallback>
                <p:oleObj name="CorelDRAW" r:id="rId4" imgW="2202680" imgH="1857375" progId="CorelDraw.Graphic.16">
                  <p:embed/>
                  <p:pic>
                    <p:nvPicPr>
                      <p:cNvPr id="0" name=""/>
                      <p:cNvPicPr/>
                      <p:nvPr/>
                    </p:nvPicPr>
                    <p:blipFill>
                      <a:blip r:embed="rId5"/>
                      <a:stretch>
                        <a:fillRect/>
                      </a:stretch>
                    </p:blipFill>
                    <p:spPr>
                      <a:xfrm>
                        <a:off x="5364088" y="702117"/>
                        <a:ext cx="2929880" cy="2469712"/>
                      </a:xfrm>
                      <a:prstGeom prst="rect">
                        <a:avLst/>
                      </a:prstGeom>
                    </p:spPr>
                  </p:pic>
                </p:oleObj>
              </mc:Fallback>
            </mc:AlternateContent>
          </a:graphicData>
        </a:graphic>
      </p:graphicFrame>
      <p:sp>
        <p:nvSpPr>
          <p:cNvPr id="6" name="ZoneTexte 5">
            <a:extLst>
              <a:ext uri="{FF2B5EF4-FFF2-40B4-BE49-F238E27FC236}">
                <a16:creationId xmlns:a16="http://schemas.microsoft.com/office/drawing/2014/main" id="{7D155C6A-7913-1A96-2EBD-909AB5E16F3E}"/>
              </a:ext>
            </a:extLst>
          </p:cNvPr>
          <p:cNvSpPr txBox="1"/>
          <p:nvPr/>
        </p:nvSpPr>
        <p:spPr>
          <a:xfrm>
            <a:off x="6228184" y="1706426"/>
            <a:ext cx="970137" cy="338554"/>
          </a:xfrm>
          <a:prstGeom prst="rect">
            <a:avLst/>
          </a:prstGeom>
          <a:noFill/>
        </p:spPr>
        <p:txBody>
          <a:bodyPr wrap="none" rtlCol="0">
            <a:spAutoFit/>
          </a:bodyPr>
          <a:lstStyle/>
          <a:p>
            <a:r>
              <a:rPr lang="fr-FR" sz="1600" dirty="0">
                <a:latin typeface="Arial Black" panose="020B0A04020102020204" pitchFamily="34" charset="0"/>
              </a:rPr>
              <a:t>Géoïde</a:t>
            </a:r>
          </a:p>
        </p:txBody>
      </p:sp>
      <p:grpSp>
        <p:nvGrpSpPr>
          <p:cNvPr id="9" name="Groupe 8">
            <a:extLst>
              <a:ext uri="{FF2B5EF4-FFF2-40B4-BE49-F238E27FC236}">
                <a16:creationId xmlns:a16="http://schemas.microsoft.com/office/drawing/2014/main" id="{992B748E-8BFC-5052-BF00-76A5EB179441}"/>
              </a:ext>
            </a:extLst>
          </p:cNvPr>
          <p:cNvGrpSpPr/>
          <p:nvPr/>
        </p:nvGrpSpPr>
        <p:grpSpPr>
          <a:xfrm>
            <a:off x="5364088" y="652149"/>
            <a:ext cx="3307111" cy="2869510"/>
            <a:chOff x="5364088" y="652149"/>
            <a:chExt cx="3307111" cy="2869510"/>
          </a:xfrm>
        </p:grpSpPr>
        <p:sp>
          <p:nvSpPr>
            <p:cNvPr id="7" name="Ellipse 6">
              <a:extLst>
                <a:ext uri="{FF2B5EF4-FFF2-40B4-BE49-F238E27FC236}">
                  <a16:creationId xmlns:a16="http://schemas.microsoft.com/office/drawing/2014/main" id="{4C16127C-DFDC-49C7-E7DF-A06BCC7C499A}"/>
                </a:ext>
              </a:extLst>
            </p:cNvPr>
            <p:cNvSpPr/>
            <p:nvPr/>
          </p:nvSpPr>
          <p:spPr>
            <a:xfrm>
              <a:off x="5364088" y="652149"/>
              <a:ext cx="2905100" cy="246791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ZoneTexte 7">
              <a:extLst>
                <a:ext uri="{FF2B5EF4-FFF2-40B4-BE49-F238E27FC236}">
                  <a16:creationId xmlns:a16="http://schemas.microsoft.com/office/drawing/2014/main" id="{E0EB50E3-B0B0-67BA-6A5E-770C9BB07EC8}"/>
                </a:ext>
              </a:extLst>
            </p:cNvPr>
            <p:cNvSpPr txBox="1"/>
            <p:nvPr/>
          </p:nvSpPr>
          <p:spPr>
            <a:xfrm>
              <a:off x="6639489" y="3183105"/>
              <a:ext cx="2031710" cy="338554"/>
            </a:xfrm>
            <a:prstGeom prst="rect">
              <a:avLst/>
            </a:prstGeom>
            <a:noFill/>
          </p:spPr>
          <p:txBody>
            <a:bodyPr wrap="none" rtlCol="0">
              <a:spAutoFit/>
            </a:bodyPr>
            <a:lstStyle/>
            <a:p>
              <a:r>
                <a:rPr lang="fr-FR" sz="1600" dirty="0">
                  <a:solidFill>
                    <a:srgbClr val="FF0000"/>
                  </a:solidFill>
                  <a:latin typeface="Arial Black" panose="020B0A04020102020204" pitchFamily="34" charset="0"/>
                </a:rPr>
                <a:t>Ellipsoïde global</a:t>
              </a:r>
            </a:p>
          </p:txBody>
        </p:sp>
      </p:grpSp>
      <p:grpSp>
        <p:nvGrpSpPr>
          <p:cNvPr id="10" name="Groupe 9">
            <a:extLst>
              <a:ext uri="{FF2B5EF4-FFF2-40B4-BE49-F238E27FC236}">
                <a16:creationId xmlns:a16="http://schemas.microsoft.com/office/drawing/2014/main" id="{6BF0CFC7-00A9-034A-A77C-158B32F04E43}"/>
              </a:ext>
            </a:extLst>
          </p:cNvPr>
          <p:cNvGrpSpPr/>
          <p:nvPr/>
        </p:nvGrpSpPr>
        <p:grpSpPr>
          <a:xfrm>
            <a:off x="6638973" y="741244"/>
            <a:ext cx="1893467" cy="3099231"/>
            <a:chOff x="6569852" y="422428"/>
            <a:chExt cx="1893467" cy="3099231"/>
          </a:xfrm>
        </p:grpSpPr>
        <p:sp>
          <p:nvSpPr>
            <p:cNvPr id="11" name="Ellipse 10">
              <a:extLst>
                <a:ext uri="{FF2B5EF4-FFF2-40B4-BE49-F238E27FC236}">
                  <a16:creationId xmlns:a16="http://schemas.microsoft.com/office/drawing/2014/main" id="{38D7BAB5-E998-AD7E-2E53-4A8C57FB9355}"/>
                </a:ext>
              </a:extLst>
            </p:cNvPr>
            <p:cNvSpPr/>
            <p:nvPr/>
          </p:nvSpPr>
          <p:spPr>
            <a:xfrm>
              <a:off x="6762466" y="422428"/>
              <a:ext cx="1276583" cy="1013730"/>
            </a:xfrm>
            <a:prstGeom prst="ellipse">
              <a:avLst/>
            </a:prstGeom>
            <a:noFill/>
            <a:ln w="3810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E05FB6A4-0F56-6777-CE64-C83078C0225E}"/>
                </a:ext>
              </a:extLst>
            </p:cNvPr>
            <p:cNvSpPr txBox="1"/>
            <p:nvPr/>
          </p:nvSpPr>
          <p:spPr>
            <a:xfrm>
              <a:off x="6569852" y="3183105"/>
              <a:ext cx="1893467" cy="338554"/>
            </a:xfrm>
            <a:prstGeom prst="rect">
              <a:avLst/>
            </a:prstGeom>
            <a:noFill/>
          </p:spPr>
          <p:txBody>
            <a:bodyPr wrap="none" rtlCol="0">
              <a:spAutoFit/>
            </a:bodyPr>
            <a:lstStyle/>
            <a:p>
              <a:r>
                <a:rPr lang="fr-FR" sz="1600" dirty="0">
                  <a:solidFill>
                    <a:schemeClr val="accent3"/>
                  </a:solidFill>
                  <a:latin typeface="Arial Black" panose="020B0A04020102020204" pitchFamily="34" charset="0"/>
                </a:rPr>
                <a:t>Ellipsoïde local</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0142" y="647328"/>
            <a:ext cx="3513691" cy="27816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p:cNvSpPr/>
          <p:nvPr/>
        </p:nvSpPr>
        <p:spPr>
          <a:xfrm>
            <a:off x="179512" y="559186"/>
            <a:ext cx="6275040" cy="369332"/>
          </a:xfrm>
          <a:prstGeom prst="rect">
            <a:avLst/>
          </a:prstGeom>
          <a:ln w="12700">
            <a:solidFill>
              <a:schemeClr val="tx1"/>
            </a:solidFill>
          </a:ln>
        </p:spPr>
        <p:txBody>
          <a:bodyPr wrap="square">
            <a:spAutoFit/>
          </a:bodyPr>
          <a:lstStyle/>
          <a:p>
            <a:r>
              <a:rPr lang="fr-FR" b="1" dirty="0"/>
              <a:t>Les coordonnées géographiques : longitude, latitude, hauteur</a:t>
            </a:r>
          </a:p>
        </p:txBody>
      </p:sp>
      <p:sp>
        <p:nvSpPr>
          <p:cNvPr id="2" name="Rectangle 1"/>
          <p:cNvSpPr/>
          <p:nvPr/>
        </p:nvSpPr>
        <p:spPr>
          <a:xfrm>
            <a:off x="274326" y="1299113"/>
            <a:ext cx="4572000" cy="923330"/>
          </a:xfrm>
          <a:prstGeom prst="rect">
            <a:avLst/>
          </a:prstGeom>
        </p:spPr>
        <p:txBody>
          <a:bodyPr>
            <a:spAutoFit/>
          </a:bodyPr>
          <a:lstStyle/>
          <a:p>
            <a:r>
              <a:rPr lang="fr-FR" dirty="0"/>
              <a:t>λ  (lambda) : longitude</a:t>
            </a:r>
          </a:p>
          <a:p>
            <a:r>
              <a:rPr lang="fr-FR" dirty="0"/>
              <a:t>φ (phi) : latitude</a:t>
            </a:r>
          </a:p>
          <a:p>
            <a:r>
              <a:rPr lang="fr-FR" dirty="0"/>
              <a:t>h : hauteur au dessus de l’ellipsoïde</a:t>
            </a:r>
          </a:p>
        </p:txBody>
      </p:sp>
      <p:sp>
        <p:nvSpPr>
          <p:cNvPr id="12" name="Rectangle 11"/>
          <p:cNvSpPr/>
          <p:nvPr/>
        </p:nvSpPr>
        <p:spPr>
          <a:xfrm>
            <a:off x="539552" y="2546588"/>
            <a:ext cx="4572000" cy="369332"/>
          </a:xfrm>
          <a:prstGeom prst="rect">
            <a:avLst/>
          </a:prstGeom>
        </p:spPr>
        <p:txBody>
          <a:bodyPr>
            <a:spAutoFit/>
          </a:bodyPr>
          <a:lstStyle/>
          <a:p>
            <a:r>
              <a:rPr lang="fr-FR" dirty="0"/>
              <a:t>Avantages : très pratique pour se repérer</a:t>
            </a:r>
          </a:p>
        </p:txBody>
      </p:sp>
      <p:sp>
        <p:nvSpPr>
          <p:cNvPr id="13" name="Rectangle 12"/>
          <p:cNvSpPr/>
          <p:nvPr/>
        </p:nvSpPr>
        <p:spPr>
          <a:xfrm>
            <a:off x="528265" y="2898881"/>
            <a:ext cx="4842792" cy="369332"/>
          </a:xfrm>
          <a:prstGeom prst="rect">
            <a:avLst/>
          </a:prstGeom>
        </p:spPr>
        <p:txBody>
          <a:bodyPr wrap="square">
            <a:spAutoFit/>
          </a:bodyPr>
          <a:lstStyle/>
          <a:p>
            <a:r>
              <a:rPr lang="fr-FR" dirty="0"/>
              <a:t>Inconvénients : impossible de faire des mesures</a:t>
            </a:r>
          </a:p>
        </p:txBody>
      </p:sp>
      <p:pic>
        <p:nvPicPr>
          <p:cNvPr id="501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5743" y="3223554"/>
            <a:ext cx="3028950" cy="276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3490" name="Picture 2" descr="C:\Users\seb\Desktop\Screenpresso\2013-10-11_16h55_0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307" y="3416518"/>
            <a:ext cx="5210175" cy="155257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pic>
        <p:nvPicPr>
          <p:cNvPr id="3" name="Image 2">
            <a:extLst>
              <a:ext uri="{FF2B5EF4-FFF2-40B4-BE49-F238E27FC236}">
                <a16:creationId xmlns:a16="http://schemas.microsoft.com/office/drawing/2014/main" id="{741F55C5-BF42-B351-F566-422F321CEDD9}"/>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4" name="Text Box 7">
            <a:extLst>
              <a:ext uri="{FF2B5EF4-FFF2-40B4-BE49-F238E27FC236}">
                <a16:creationId xmlns:a16="http://schemas.microsoft.com/office/drawing/2014/main" id="{EC9B5689-FA78-331F-7C77-A692DA37D3D2}"/>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systèmes de coordonnées</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907592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251520" y="476672"/>
            <a:ext cx="6912768" cy="3216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fr-FR" altLang="fr-FR" sz="1400" u="sng" dirty="0">
                <a:latin typeface="Arial" panose="020B0604020202020204" pitchFamily="34" charset="0"/>
              </a:rPr>
              <a:t>Coordonnées géographiques :</a:t>
            </a:r>
            <a:r>
              <a:rPr lang="fr-FR" altLang="fr-FR" sz="1400" dirty="0">
                <a:latin typeface="Arial" panose="020B0604020202020204" pitchFamily="34" charset="0"/>
              </a:rPr>
              <a:t> </a:t>
            </a:r>
          </a:p>
          <a:p>
            <a:pPr eaLnBrk="1" hangingPunct="1">
              <a:spcBef>
                <a:spcPct val="50000"/>
              </a:spcBef>
            </a:pPr>
            <a:r>
              <a:rPr lang="fr-FR" altLang="fr-FR" sz="1400" dirty="0">
                <a:latin typeface="Arial" panose="020B0604020202020204" pitchFamily="34" charset="0"/>
              </a:rPr>
              <a:t>Notation des unités angulaires pour les latitudes et longitudes</a:t>
            </a:r>
          </a:p>
          <a:p>
            <a:pPr eaLnBrk="1" hangingPunct="1">
              <a:spcBef>
                <a:spcPct val="50000"/>
              </a:spcBef>
            </a:pPr>
            <a:r>
              <a:rPr lang="fr-FR" altLang="fr-FR" sz="1400" dirty="0">
                <a:latin typeface="Arial" panose="020B0604020202020204" pitchFamily="34" charset="0"/>
              </a:rPr>
              <a:t>degrés, minutes, secondes  (° ´ ")		exemple : 48° 36´ 36" </a:t>
            </a:r>
          </a:p>
          <a:p>
            <a:pPr eaLnBrk="1" hangingPunct="1">
              <a:spcBef>
                <a:spcPct val="50000"/>
              </a:spcBef>
            </a:pPr>
            <a:r>
              <a:rPr lang="fr-FR" altLang="fr-FR" sz="1400" dirty="0">
                <a:latin typeface="Arial" panose="020B0604020202020204" pitchFamily="34" charset="0"/>
              </a:rPr>
              <a:t>degrés, minutes décimales   (° ´)		exemple : 48° 36.6´ </a:t>
            </a:r>
          </a:p>
          <a:p>
            <a:pPr eaLnBrk="1" hangingPunct="1">
              <a:spcBef>
                <a:spcPct val="50000"/>
              </a:spcBef>
            </a:pPr>
            <a:r>
              <a:rPr lang="fr-FR" altLang="fr-FR" sz="1400" dirty="0">
                <a:latin typeface="Arial" panose="020B0604020202020204" pitchFamily="34" charset="0"/>
              </a:rPr>
              <a:t>degrés décimaux   (°)			exemple : 48.61°</a:t>
            </a:r>
          </a:p>
          <a:p>
            <a:pPr eaLnBrk="1" hangingPunct="1">
              <a:spcBef>
                <a:spcPct val="50000"/>
              </a:spcBef>
            </a:pPr>
            <a:endParaRPr lang="fr-FR" altLang="fr-FR" sz="1400" dirty="0">
              <a:latin typeface="Arial" panose="020B0604020202020204" pitchFamily="34" charset="0"/>
            </a:endParaRPr>
          </a:p>
          <a:p>
            <a:pPr eaLnBrk="1" hangingPunct="1">
              <a:spcBef>
                <a:spcPct val="50000"/>
              </a:spcBef>
            </a:pPr>
            <a:r>
              <a:rPr lang="fr-FR" altLang="fr-FR" sz="1400" dirty="0">
                <a:latin typeface="Arial" panose="020B0604020202020204" pitchFamily="34" charset="0"/>
              </a:rPr>
              <a:t>W -	-48.61	</a:t>
            </a:r>
          </a:p>
          <a:p>
            <a:pPr eaLnBrk="1" hangingPunct="1">
              <a:spcBef>
                <a:spcPct val="50000"/>
              </a:spcBef>
            </a:pPr>
            <a:r>
              <a:rPr lang="fr-FR" altLang="fr-FR" sz="1400" dirty="0">
                <a:latin typeface="Arial" panose="020B0604020202020204" pitchFamily="34" charset="0"/>
              </a:rPr>
              <a:t>E +	+30.92</a:t>
            </a:r>
          </a:p>
          <a:p>
            <a:pPr eaLnBrk="1" hangingPunct="1">
              <a:spcBef>
                <a:spcPct val="50000"/>
              </a:spcBef>
            </a:pPr>
            <a:r>
              <a:rPr lang="fr-FR" altLang="fr-FR" sz="1400" dirty="0">
                <a:latin typeface="Arial" panose="020B0604020202020204" pitchFamily="34" charset="0"/>
              </a:rPr>
              <a:t>N +	+20.32</a:t>
            </a:r>
          </a:p>
          <a:p>
            <a:pPr eaLnBrk="1" hangingPunct="1">
              <a:spcBef>
                <a:spcPct val="50000"/>
              </a:spcBef>
            </a:pPr>
            <a:r>
              <a:rPr lang="fr-FR" altLang="fr-FR" sz="1400" dirty="0">
                <a:latin typeface="Arial" panose="020B0604020202020204" pitchFamily="34" charset="0"/>
              </a:rPr>
              <a:t>S -	-60.96</a:t>
            </a:r>
          </a:p>
        </p:txBody>
      </p:sp>
      <p:pic>
        <p:nvPicPr>
          <p:cNvPr id="2" name="Image 1">
            <a:extLst>
              <a:ext uri="{FF2B5EF4-FFF2-40B4-BE49-F238E27FC236}">
                <a16:creationId xmlns:a16="http://schemas.microsoft.com/office/drawing/2014/main" id="{DB63293A-10CA-5ADB-CA90-402F222751EB}"/>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574D9217-3BA1-7337-25AB-91334C66EDDC}"/>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unités</a:t>
            </a:r>
            <a:endParaRPr lang="fr-FR" altLang="fr-FR" sz="800" dirty="0">
              <a:solidFill>
                <a:srgbClr val="331910"/>
              </a:solidFill>
              <a:latin typeface="Arial Black" panose="020B0A040201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2" descr="C:\Users\seb\Desktop\Screenpresso\2013-10-11_17h00_5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31" y="3550952"/>
            <a:ext cx="5353050" cy="161925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71968" y="683718"/>
            <a:ext cx="3140860" cy="48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357998" y="1045335"/>
            <a:ext cx="5410944" cy="2308324"/>
          </a:xfrm>
          <a:prstGeom prst="rect">
            <a:avLst/>
          </a:prstGeom>
        </p:spPr>
        <p:txBody>
          <a:bodyPr wrap="square">
            <a:spAutoFit/>
          </a:bodyPr>
          <a:lstStyle/>
          <a:p>
            <a:r>
              <a:rPr lang="fr-FR" dirty="0"/>
              <a:t>La conversion de positions géographiques d’une surface courbe sur une surface plane nécessite l’utilisation d’une projection cartographique. Une fois cette projection définie, la localisation d'un élément peut alors s'exprimer sous la forme de coordonnées planes à l'aide de deux valeurs linéaires : X, Y exprimées dans différentes unités : Mètres, Kilomètres,  Miles nautiques, ...</a:t>
            </a:r>
          </a:p>
        </p:txBody>
      </p:sp>
      <p:sp>
        <p:nvSpPr>
          <p:cNvPr id="3" name="Rectangle 2"/>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pic>
        <p:nvPicPr>
          <p:cNvPr id="4" name="Image 3">
            <a:extLst>
              <a:ext uri="{FF2B5EF4-FFF2-40B4-BE49-F238E27FC236}">
                <a16:creationId xmlns:a16="http://schemas.microsoft.com/office/drawing/2014/main" id="{14F65CA6-409D-E9B2-B3D1-7C01E2FCAA6E}"/>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5" name="Text Box 7">
            <a:extLst>
              <a:ext uri="{FF2B5EF4-FFF2-40B4-BE49-F238E27FC236}">
                <a16:creationId xmlns:a16="http://schemas.microsoft.com/office/drawing/2014/main" id="{EDA7BD03-9BBB-4C42-B866-B3A3DDA65AA6}"/>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systèmes de coordonnées</a:t>
            </a:r>
            <a:endParaRPr lang="fr-FR" altLang="fr-FR" sz="800" dirty="0">
              <a:solidFill>
                <a:srgbClr val="331910"/>
              </a:solidFill>
              <a:latin typeface="Arial Black" panose="020B0A04020102020204" pitchFamily="34" charset="0"/>
            </a:endParaRPr>
          </a:p>
        </p:txBody>
      </p:sp>
      <p:sp>
        <p:nvSpPr>
          <p:cNvPr id="7" name="Rectangle 6"/>
          <p:cNvSpPr/>
          <p:nvPr/>
        </p:nvSpPr>
        <p:spPr>
          <a:xfrm>
            <a:off x="251520" y="491940"/>
            <a:ext cx="6275040" cy="369332"/>
          </a:xfrm>
          <a:prstGeom prst="rect">
            <a:avLst/>
          </a:prstGeom>
          <a:ln w="12700">
            <a:solidFill>
              <a:schemeClr val="tx1"/>
            </a:solidFill>
          </a:ln>
        </p:spPr>
        <p:txBody>
          <a:bodyPr wrap="square">
            <a:spAutoFit/>
          </a:bodyPr>
          <a:lstStyle/>
          <a:p>
            <a:r>
              <a:rPr lang="fr-FR" b="1" dirty="0"/>
              <a:t>Les coordonnées planes : E, N (coordonnées projetés)</a:t>
            </a:r>
          </a:p>
        </p:txBody>
      </p:sp>
    </p:spTree>
    <p:extLst>
      <p:ext uri="{BB962C8B-B14F-4D97-AF65-F5344CB8AC3E}">
        <p14:creationId xmlns:p14="http://schemas.microsoft.com/office/powerpoint/2010/main" val="235289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91155" y="661890"/>
            <a:ext cx="3140860" cy="489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385192" y="1007343"/>
            <a:ext cx="5410944" cy="2308324"/>
          </a:xfrm>
          <a:prstGeom prst="rect">
            <a:avLst/>
          </a:prstGeom>
        </p:spPr>
        <p:txBody>
          <a:bodyPr wrap="square">
            <a:spAutoFit/>
          </a:bodyPr>
          <a:lstStyle/>
          <a:p>
            <a:r>
              <a:rPr lang="fr-FR" dirty="0"/>
              <a:t>La conversion de positions géographiques d’une surface courbe sur une surface plane nécessite l’utilisation d’une projection cartographique. Une fois cette projection définie, la localisation d'un élément peut alors s'exprimer sous la forme de coordonnées planes à l'aide de deux valeurs linéaires : X, Y exprimées dans différentes unités : Mètres, Kilomètres,  Miles nautiques, ...</a:t>
            </a:r>
          </a:p>
        </p:txBody>
      </p:sp>
      <p:sp>
        <p:nvSpPr>
          <p:cNvPr id="7" name="Rectangle 6"/>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sp>
        <p:nvSpPr>
          <p:cNvPr id="8" name="Rectangle 7"/>
          <p:cNvSpPr/>
          <p:nvPr/>
        </p:nvSpPr>
        <p:spPr>
          <a:xfrm>
            <a:off x="387986" y="3454736"/>
            <a:ext cx="5245006" cy="369332"/>
          </a:xfrm>
          <a:prstGeom prst="rect">
            <a:avLst/>
          </a:prstGeom>
        </p:spPr>
        <p:txBody>
          <a:bodyPr wrap="square">
            <a:spAutoFit/>
          </a:bodyPr>
          <a:lstStyle/>
          <a:p>
            <a:r>
              <a:rPr lang="fr-FR" dirty="0"/>
              <a:t>Avantages : représentation en plan, mesures possibles</a:t>
            </a:r>
          </a:p>
        </p:txBody>
      </p:sp>
      <p:sp>
        <p:nvSpPr>
          <p:cNvPr id="9" name="Rectangle 8"/>
          <p:cNvSpPr/>
          <p:nvPr/>
        </p:nvSpPr>
        <p:spPr>
          <a:xfrm>
            <a:off x="385192" y="3933334"/>
            <a:ext cx="4842792" cy="369332"/>
          </a:xfrm>
          <a:prstGeom prst="rect">
            <a:avLst/>
          </a:prstGeom>
        </p:spPr>
        <p:txBody>
          <a:bodyPr wrap="square">
            <a:spAutoFit/>
          </a:bodyPr>
          <a:lstStyle/>
          <a:p>
            <a:r>
              <a:rPr lang="fr-FR" dirty="0"/>
              <a:t>Inconvénients : perte de l’information d’altitude</a:t>
            </a:r>
          </a:p>
        </p:txBody>
      </p:sp>
      <p:pic>
        <p:nvPicPr>
          <p:cNvPr id="4" name="Image 3">
            <a:extLst>
              <a:ext uri="{FF2B5EF4-FFF2-40B4-BE49-F238E27FC236}">
                <a16:creationId xmlns:a16="http://schemas.microsoft.com/office/drawing/2014/main" id="{F476649D-7B23-7A7D-BD6E-BEAE09440118}"/>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10" name="Text Box 7">
            <a:extLst>
              <a:ext uri="{FF2B5EF4-FFF2-40B4-BE49-F238E27FC236}">
                <a16:creationId xmlns:a16="http://schemas.microsoft.com/office/drawing/2014/main" id="{F6476587-4C3B-34FE-B9B4-26A8CA429E9F}"/>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systèmes de coordonnées</a:t>
            </a:r>
            <a:endParaRPr lang="fr-FR" altLang="fr-FR" sz="800" dirty="0">
              <a:solidFill>
                <a:srgbClr val="331910"/>
              </a:solidFill>
              <a:latin typeface="Arial Black" panose="020B0A04020102020204" pitchFamily="34" charset="0"/>
            </a:endParaRPr>
          </a:p>
        </p:txBody>
      </p:sp>
      <p:sp>
        <p:nvSpPr>
          <p:cNvPr id="3" name="Rectangle 2"/>
          <p:cNvSpPr/>
          <p:nvPr/>
        </p:nvSpPr>
        <p:spPr>
          <a:xfrm>
            <a:off x="251520" y="451112"/>
            <a:ext cx="6275040" cy="369332"/>
          </a:xfrm>
          <a:prstGeom prst="rect">
            <a:avLst/>
          </a:prstGeom>
          <a:ln w="12700">
            <a:solidFill>
              <a:schemeClr val="tx1"/>
            </a:solidFill>
          </a:ln>
        </p:spPr>
        <p:txBody>
          <a:bodyPr wrap="square">
            <a:spAutoFit/>
          </a:bodyPr>
          <a:lstStyle/>
          <a:p>
            <a:r>
              <a:rPr lang="fr-FR" b="1" dirty="0"/>
              <a:t>Les coordonnées planes : E, N (coordonnées projetés)</a:t>
            </a:r>
          </a:p>
        </p:txBody>
      </p:sp>
    </p:spTree>
    <p:extLst>
      <p:ext uri="{BB962C8B-B14F-4D97-AF65-F5344CB8AC3E}">
        <p14:creationId xmlns:p14="http://schemas.microsoft.com/office/powerpoint/2010/main" val="35893249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224799" y="548680"/>
            <a:ext cx="3096344" cy="648072"/>
          </a:xfrm>
          <a:prstGeom prst="rect">
            <a:avLst/>
          </a:prstGeom>
          <a:ln>
            <a:solidFill>
              <a:schemeClr val="tx1"/>
            </a:solidFill>
          </a:ln>
        </p:spPr>
        <p:txBody>
          <a:bodyPr wrap="square">
            <a:spAutoFit/>
          </a:bodyPr>
          <a:lstStyle/>
          <a:p>
            <a:pPr algn="ctr"/>
            <a:r>
              <a:rPr lang="fr-FR" b="1" dirty="0"/>
              <a:t>Les coordonnées cartésiennes X, Y, Z</a:t>
            </a:r>
          </a:p>
        </p:txBody>
      </p:sp>
      <p:sp>
        <p:nvSpPr>
          <p:cNvPr id="5" name="Rectangle 4"/>
          <p:cNvSpPr/>
          <p:nvPr/>
        </p:nvSpPr>
        <p:spPr>
          <a:xfrm>
            <a:off x="6832430" y="1484784"/>
            <a:ext cx="1403648" cy="369332"/>
          </a:xfrm>
          <a:prstGeom prst="rect">
            <a:avLst/>
          </a:prstGeom>
        </p:spPr>
        <p:txBody>
          <a:bodyPr wrap="square">
            <a:spAutoFit/>
          </a:bodyPr>
          <a:lstStyle/>
          <a:p>
            <a:r>
              <a:rPr lang="fr-FR" b="1" dirty="0"/>
              <a:t>+ Ellipsoïde</a:t>
            </a:r>
          </a:p>
        </p:txBody>
      </p:sp>
      <p:sp>
        <p:nvSpPr>
          <p:cNvPr id="6" name="Rectangle 5"/>
          <p:cNvSpPr/>
          <p:nvPr/>
        </p:nvSpPr>
        <p:spPr>
          <a:xfrm>
            <a:off x="5224799" y="2132856"/>
            <a:ext cx="3096344" cy="646331"/>
          </a:xfrm>
          <a:prstGeom prst="rect">
            <a:avLst/>
          </a:prstGeom>
          <a:ln w="12700">
            <a:solidFill>
              <a:schemeClr val="tx1"/>
            </a:solidFill>
          </a:ln>
        </p:spPr>
        <p:txBody>
          <a:bodyPr wrap="square">
            <a:spAutoFit/>
          </a:bodyPr>
          <a:lstStyle/>
          <a:p>
            <a:pPr algn="ctr"/>
            <a:r>
              <a:rPr lang="fr-FR" b="1" dirty="0"/>
              <a:t>Coordonnées géographiques </a:t>
            </a:r>
            <a:r>
              <a:rPr lang="fr-FR" b="1" dirty="0" err="1"/>
              <a:t>lon</a:t>
            </a:r>
            <a:r>
              <a:rPr lang="fr-FR" b="1" dirty="0"/>
              <a:t>.  lat. haut.</a:t>
            </a:r>
          </a:p>
        </p:txBody>
      </p:sp>
      <p:sp>
        <p:nvSpPr>
          <p:cNvPr id="7" name="Rectangle 6"/>
          <p:cNvSpPr/>
          <p:nvPr/>
        </p:nvSpPr>
        <p:spPr>
          <a:xfrm>
            <a:off x="6832430" y="3161502"/>
            <a:ext cx="1403648" cy="369332"/>
          </a:xfrm>
          <a:prstGeom prst="rect">
            <a:avLst/>
          </a:prstGeom>
        </p:spPr>
        <p:txBody>
          <a:bodyPr wrap="square">
            <a:spAutoFit/>
          </a:bodyPr>
          <a:lstStyle/>
          <a:p>
            <a:r>
              <a:rPr lang="fr-FR" b="1" dirty="0"/>
              <a:t>+ Projection</a:t>
            </a:r>
          </a:p>
        </p:txBody>
      </p:sp>
      <p:sp>
        <p:nvSpPr>
          <p:cNvPr id="8" name="Rectangle 7"/>
          <p:cNvSpPr/>
          <p:nvPr/>
        </p:nvSpPr>
        <p:spPr>
          <a:xfrm>
            <a:off x="5220072" y="3789040"/>
            <a:ext cx="3096344" cy="646331"/>
          </a:xfrm>
          <a:prstGeom prst="rect">
            <a:avLst/>
          </a:prstGeom>
          <a:ln w="12700">
            <a:solidFill>
              <a:schemeClr val="tx1"/>
            </a:solidFill>
          </a:ln>
        </p:spPr>
        <p:txBody>
          <a:bodyPr wrap="square">
            <a:spAutoFit/>
          </a:bodyPr>
          <a:lstStyle/>
          <a:p>
            <a:pPr algn="ctr"/>
            <a:r>
              <a:rPr lang="fr-FR" b="1" dirty="0"/>
              <a:t>Les coordonnées planes</a:t>
            </a:r>
          </a:p>
          <a:p>
            <a:pPr algn="ctr"/>
            <a:r>
              <a:rPr lang="fr-FR" b="1" dirty="0"/>
              <a:t>E, N</a:t>
            </a:r>
          </a:p>
        </p:txBody>
      </p:sp>
      <p:sp>
        <p:nvSpPr>
          <p:cNvPr id="3" name="Flèche vers le bas 2"/>
          <p:cNvSpPr/>
          <p:nvPr/>
        </p:nvSpPr>
        <p:spPr>
          <a:xfrm>
            <a:off x="6304919" y="1268760"/>
            <a:ext cx="216024" cy="7920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sp>
        <p:nvSpPr>
          <p:cNvPr id="10" name="Flèche vers le bas 9"/>
          <p:cNvSpPr/>
          <p:nvPr/>
        </p:nvSpPr>
        <p:spPr>
          <a:xfrm>
            <a:off x="6304919" y="2852936"/>
            <a:ext cx="216024" cy="79208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fr-F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548680"/>
            <a:ext cx="3734617" cy="189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Image 3">
            <a:extLst>
              <a:ext uri="{FF2B5EF4-FFF2-40B4-BE49-F238E27FC236}">
                <a16:creationId xmlns:a16="http://schemas.microsoft.com/office/drawing/2014/main" id="{A7795A62-7E1D-48A6-468F-1ADED269A21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9" name="Text Box 7">
            <a:extLst>
              <a:ext uri="{FF2B5EF4-FFF2-40B4-BE49-F238E27FC236}">
                <a16:creationId xmlns:a16="http://schemas.microsoft.com/office/drawing/2014/main" id="{9E85AA84-FA8B-AFE2-3E91-B90943CF567B}"/>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systèmes de coordonnées</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24652495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3"/>
          <p:cNvSpPr>
            <a:spLocks noChangeArrowheads="1"/>
          </p:cNvSpPr>
          <p:nvPr/>
        </p:nvSpPr>
        <p:spPr bwMode="auto">
          <a:xfrm>
            <a:off x="269926" y="1124744"/>
            <a:ext cx="8043542" cy="31393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itchFamily="34" charset="0"/>
                <a:cs typeface="Arial" charset="0"/>
              </a:defRPr>
            </a:lvl1pPr>
            <a:lvl2pPr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r>
              <a:rPr lang="fr-FR" altLang="fr-FR" dirty="0"/>
              <a:t>Il est important de définir le type et les paramètres d'une projection dans le but de:</a:t>
            </a:r>
          </a:p>
          <a:p>
            <a:pPr algn="just" eaLnBrk="1" hangingPunct="1"/>
            <a:endParaRPr lang="fr-FR" altLang="fr-FR" dirty="0"/>
          </a:p>
          <a:p>
            <a:pPr lvl="1" algn="just" eaLnBrk="1" hangingPunct="1">
              <a:buFont typeface="Wingdings" pitchFamily="2" charset="2"/>
              <a:buChar char="ü"/>
            </a:pPr>
            <a:r>
              <a:rPr lang="fr-FR" altLang="fr-FR" dirty="0"/>
              <a:t>soit de conserver les surfaces (</a:t>
            </a:r>
            <a:r>
              <a:rPr lang="fr-FR" altLang="fr-FR" dirty="0">
                <a:solidFill>
                  <a:schemeClr val="accent2"/>
                </a:solidFill>
              </a:rPr>
              <a:t>projections équivalentes</a:t>
            </a:r>
            <a:r>
              <a:rPr lang="fr-FR" altLang="fr-FR" dirty="0"/>
              <a:t>).</a:t>
            </a:r>
          </a:p>
          <a:p>
            <a:pPr lvl="1" algn="just" eaLnBrk="1" hangingPunct="1"/>
            <a:r>
              <a:rPr lang="fr-FR" altLang="fr-FR" dirty="0"/>
              <a:t> </a:t>
            </a:r>
          </a:p>
          <a:p>
            <a:pPr lvl="1" algn="just" eaLnBrk="1" hangingPunct="1">
              <a:buFont typeface="Wingdings" pitchFamily="2" charset="2"/>
              <a:buChar char="ü"/>
            </a:pPr>
            <a:r>
              <a:rPr lang="fr-FR" altLang="fr-FR" dirty="0"/>
              <a:t>soit de conserver localement les angles (</a:t>
            </a:r>
            <a:r>
              <a:rPr lang="fr-FR" altLang="fr-FR" dirty="0">
                <a:solidFill>
                  <a:schemeClr val="accent2"/>
                </a:solidFill>
              </a:rPr>
              <a:t>projections conformes</a:t>
            </a:r>
            <a:r>
              <a:rPr lang="fr-FR" altLang="fr-FR" dirty="0"/>
              <a:t>).</a:t>
            </a:r>
          </a:p>
          <a:p>
            <a:pPr lvl="1" algn="just" eaLnBrk="1" hangingPunct="1">
              <a:buFont typeface="Wingdings" pitchFamily="2" charset="2"/>
              <a:buChar char="ü"/>
            </a:pPr>
            <a:endParaRPr lang="fr-FR" altLang="fr-FR" dirty="0"/>
          </a:p>
          <a:p>
            <a:pPr lvl="1" algn="just" eaLnBrk="1" hangingPunct="1">
              <a:buFont typeface="Wingdings" pitchFamily="2" charset="2"/>
              <a:buChar char="ü"/>
            </a:pPr>
            <a:r>
              <a:rPr lang="fr-FR" altLang="fr-FR" dirty="0"/>
              <a:t>soit d'opter pour une représentation ne conservant ni les angles ni les surfaces (</a:t>
            </a:r>
            <a:r>
              <a:rPr lang="fr-FR" altLang="fr-FR" dirty="0">
                <a:solidFill>
                  <a:schemeClr val="accent2"/>
                </a:solidFill>
              </a:rPr>
              <a:t>projections dites "</a:t>
            </a:r>
            <a:r>
              <a:rPr lang="fr-FR" altLang="fr-FR" dirty="0" err="1">
                <a:solidFill>
                  <a:schemeClr val="accent2"/>
                </a:solidFill>
              </a:rPr>
              <a:t>aphylactiques</a:t>
            </a:r>
            <a:r>
              <a:rPr lang="fr-FR" altLang="fr-FR" dirty="0">
                <a:solidFill>
                  <a:schemeClr val="accent2"/>
                </a:solidFill>
              </a:rPr>
              <a:t>"</a:t>
            </a:r>
            <a:r>
              <a:rPr lang="fr-FR" altLang="fr-FR" dirty="0"/>
              <a:t>). </a:t>
            </a:r>
          </a:p>
          <a:p>
            <a:pPr lvl="1" algn="just" eaLnBrk="1" hangingPunct="1">
              <a:buFont typeface="Wingdings" pitchFamily="2" charset="2"/>
              <a:buChar char="ü"/>
            </a:pPr>
            <a:endParaRPr lang="fr-FR" altLang="fr-FR" dirty="0"/>
          </a:p>
          <a:p>
            <a:pPr algn="just" eaLnBrk="1" hangingPunct="1"/>
            <a:r>
              <a:rPr lang="fr-FR" altLang="fr-FR" dirty="0"/>
              <a:t>La plupart des projections utilisées en océanographie sont conformes. La cartographie à petite échelle utilise souvent des projections équivalentes</a:t>
            </a:r>
            <a:r>
              <a:rPr lang="fr-FR" altLang="fr-FR" sz="1400" dirty="0"/>
              <a:t>.</a:t>
            </a:r>
          </a:p>
        </p:txBody>
      </p:sp>
      <p:sp>
        <p:nvSpPr>
          <p:cNvPr id="2" name="Rectangle 1"/>
          <p:cNvSpPr/>
          <p:nvPr/>
        </p:nvSpPr>
        <p:spPr>
          <a:xfrm>
            <a:off x="251520" y="476672"/>
            <a:ext cx="6213752" cy="369332"/>
          </a:xfrm>
          <a:prstGeom prst="rect">
            <a:avLst/>
          </a:prstGeom>
        </p:spPr>
        <p:txBody>
          <a:bodyPr wrap="none">
            <a:spAutoFit/>
          </a:bodyPr>
          <a:lstStyle/>
          <a:p>
            <a:r>
              <a:rPr lang="fr-FR" dirty="0"/>
              <a:t>Processus de "mise à plat  "  des éléments situés sur l’ellipsoïde.</a:t>
            </a:r>
          </a:p>
        </p:txBody>
      </p:sp>
      <p:pic>
        <p:nvPicPr>
          <p:cNvPr id="3" name="Image 2">
            <a:extLst>
              <a:ext uri="{FF2B5EF4-FFF2-40B4-BE49-F238E27FC236}">
                <a16:creationId xmlns:a16="http://schemas.microsoft.com/office/drawing/2014/main" id="{B43F8A96-24A9-9143-0461-594CC0D263D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4" name="Text Box 7">
            <a:extLst>
              <a:ext uri="{FF2B5EF4-FFF2-40B4-BE49-F238E27FC236}">
                <a16:creationId xmlns:a16="http://schemas.microsoft.com/office/drawing/2014/main" id="{DC1BC4D6-F477-7792-49C2-C3FE402D4566}"/>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projections</a:t>
            </a:r>
            <a:endParaRPr lang="fr-FR" altLang="fr-FR" sz="800" dirty="0">
              <a:solidFill>
                <a:srgbClr val="331910"/>
              </a:solidFill>
              <a:latin typeface="Arial Black" panose="020B0A040201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2" descr="C:\Users\seb\Desktop\Screenpresso\2013-10-11_17h04_4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18903"/>
            <a:ext cx="7462273" cy="3600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79512" y="4255332"/>
            <a:ext cx="8784976" cy="2062103"/>
          </a:xfrm>
          <a:prstGeom prst="rect">
            <a:avLst/>
          </a:prstGeom>
        </p:spPr>
        <p:txBody>
          <a:bodyPr wrap="square">
            <a:spAutoFit/>
          </a:bodyPr>
          <a:lstStyle/>
          <a:p>
            <a:r>
              <a:rPr lang="fr-FR" sz="1600" b="1" dirty="0"/>
              <a:t>Mercator</a:t>
            </a:r>
            <a:r>
              <a:rPr lang="fr-FR" sz="1600" dirty="0"/>
              <a:t> : projection </a:t>
            </a:r>
            <a:r>
              <a:rPr lang="fr-FR" sz="1600" b="1" dirty="0"/>
              <a:t>conforme</a:t>
            </a:r>
            <a:r>
              <a:rPr lang="fr-FR" sz="1600" dirty="0"/>
              <a:t>, qui minimise l’altération de la forme. Les angles sont conservés (utilisation dans le domaine de la navigation maritime  ex. UTM). </a:t>
            </a:r>
          </a:p>
          <a:p>
            <a:r>
              <a:rPr lang="fr-FR" sz="1600" b="1" dirty="0" err="1"/>
              <a:t>Mollweide</a:t>
            </a:r>
            <a:r>
              <a:rPr lang="fr-FR" sz="1600" dirty="0"/>
              <a:t> : projection </a:t>
            </a:r>
            <a:r>
              <a:rPr lang="fr-FR" sz="1600" b="1" dirty="0"/>
              <a:t>équivalente</a:t>
            </a:r>
            <a:r>
              <a:rPr lang="fr-FR" sz="1600" dirty="0"/>
              <a:t>, ce qui veut dire qu’elle respecte les surfaces. </a:t>
            </a:r>
          </a:p>
          <a:p>
            <a:r>
              <a:rPr lang="fr-FR" sz="1600" b="1" dirty="0"/>
              <a:t>Conique Conforme </a:t>
            </a:r>
            <a:r>
              <a:rPr lang="fr-FR" sz="1600" dirty="0"/>
              <a:t>: minimise l'altération des formes et des distances sur des régions limités donc inutilisable pour couvrir l'ensemble de la surface terrestre. (ex. Lambert I, II, III, IV et 93) </a:t>
            </a:r>
          </a:p>
          <a:p>
            <a:r>
              <a:rPr lang="fr-FR" sz="1600" b="1" dirty="0"/>
              <a:t>Robinson</a:t>
            </a:r>
            <a:r>
              <a:rPr lang="fr-FR" sz="1600" dirty="0"/>
              <a:t> : compromis pour une représentation globale de la surface terrestre mais ne préserve ni les distances ni les angles. </a:t>
            </a:r>
          </a:p>
          <a:p>
            <a:r>
              <a:rPr lang="fr-FR" sz="1600" b="1" dirty="0"/>
              <a:t>Projection azimutale</a:t>
            </a:r>
            <a:r>
              <a:rPr lang="fr-FR" sz="1600" dirty="0"/>
              <a:t> est une projection </a:t>
            </a:r>
            <a:r>
              <a:rPr lang="fr-FR" sz="1600" b="1" dirty="0"/>
              <a:t>équidistante</a:t>
            </a:r>
            <a:r>
              <a:rPr lang="fr-FR" sz="1600" dirty="0"/>
              <a:t> utilisée pour représenter les pôles. pôle Nord.</a:t>
            </a:r>
          </a:p>
        </p:txBody>
      </p:sp>
      <p:sp>
        <p:nvSpPr>
          <p:cNvPr id="5" name="Rectangle 4"/>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pic>
        <p:nvPicPr>
          <p:cNvPr id="4" name="Image 3">
            <a:extLst>
              <a:ext uri="{FF2B5EF4-FFF2-40B4-BE49-F238E27FC236}">
                <a16:creationId xmlns:a16="http://schemas.microsoft.com/office/drawing/2014/main" id="{6905E8F2-E576-9015-CE27-EFA372C06725}"/>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6" name="Text Box 7">
            <a:extLst>
              <a:ext uri="{FF2B5EF4-FFF2-40B4-BE49-F238E27FC236}">
                <a16:creationId xmlns:a16="http://schemas.microsoft.com/office/drawing/2014/main" id="{191F0686-1D92-2B49-90C1-7615E31A5C59}"/>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projections</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9938029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ChangeArrowheads="1"/>
          </p:cNvSpPr>
          <p:nvPr/>
        </p:nvSpPr>
        <p:spPr bwMode="auto">
          <a:xfrm>
            <a:off x="467544" y="916335"/>
            <a:ext cx="4572000"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spcBef>
                <a:spcPct val="50000"/>
              </a:spcBef>
            </a:pPr>
            <a:r>
              <a:rPr lang="fr-FR" altLang="fr-FR" u="sng" dirty="0"/>
              <a:t>Projection cylindrique:</a:t>
            </a:r>
          </a:p>
          <a:p>
            <a:pPr algn="just" eaLnBrk="1" hangingPunct="1">
              <a:spcBef>
                <a:spcPct val="50000"/>
              </a:spcBef>
            </a:pPr>
            <a:r>
              <a:rPr lang="fr-FR" altLang="fr-FR" dirty="0"/>
              <a:t>La surface de projection est un cylindre tangent ou sécant au modèle de la Terre. (Exemple : Mercator, UTM, ...).</a:t>
            </a:r>
          </a:p>
        </p:txBody>
      </p:sp>
      <p:pic>
        <p:nvPicPr>
          <p:cNvPr id="8196" name="Picture 4" descr="ic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6744" y="535335"/>
            <a:ext cx="1493838" cy="200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descr="ic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63344" y="2592735"/>
            <a:ext cx="2005013" cy="148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Rectangle 6"/>
          <p:cNvSpPr>
            <a:spLocks noChangeArrowheads="1"/>
          </p:cNvSpPr>
          <p:nvPr/>
        </p:nvSpPr>
        <p:spPr bwMode="auto">
          <a:xfrm>
            <a:off x="6868344" y="840135"/>
            <a:ext cx="1828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fr-FR" altLang="fr-FR" sz="1400" i="1" dirty="0"/>
              <a:t>Représentation cylindrique directe (Mercator)</a:t>
            </a:r>
          </a:p>
        </p:txBody>
      </p:sp>
      <p:sp>
        <p:nvSpPr>
          <p:cNvPr id="8199" name="Rectangle 8"/>
          <p:cNvSpPr>
            <a:spLocks noChangeArrowheads="1"/>
          </p:cNvSpPr>
          <p:nvPr/>
        </p:nvSpPr>
        <p:spPr bwMode="auto">
          <a:xfrm>
            <a:off x="6868344" y="2973735"/>
            <a:ext cx="1828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fr-FR" altLang="fr-FR" sz="1400" i="1" dirty="0"/>
              <a:t>Représentation cylindrique transverse (UTM)</a:t>
            </a:r>
          </a:p>
        </p:txBody>
      </p:sp>
      <p:sp>
        <p:nvSpPr>
          <p:cNvPr id="8200" name="Rectangle 9"/>
          <p:cNvSpPr>
            <a:spLocks noChangeArrowheads="1"/>
          </p:cNvSpPr>
          <p:nvPr/>
        </p:nvSpPr>
        <p:spPr bwMode="auto">
          <a:xfrm>
            <a:off x="467544" y="3354735"/>
            <a:ext cx="457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spcBef>
                <a:spcPct val="50000"/>
              </a:spcBef>
            </a:pPr>
            <a:r>
              <a:rPr lang="fr-FR" altLang="fr-FR" u="sng" dirty="0"/>
              <a:t>Projection conique:</a:t>
            </a:r>
          </a:p>
          <a:p>
            <a:pPr eaLnBrk="1" hangingPunct="1">
              <a:spcBef>
                <a:spcPct val="50000"/>
              </a:spcBef>
            </a:pPr>
            <a:r>
              <a:rPr lang="fr-FR" altLang="fr-FR" dirty="0"/>
              <a:t>La surface de projection est un cône tangent ou sécant. (Exemple : Lambert, ...).</a:t>
            </a:r>
          </a:p>
          <a:p>
            <a:pPr eaLnBrk="1" hangingPunct="1">
              <a:spcBef>
                <a:spcPct val="50000"/>
              </a:spcBef>
            </a:pPr>
            <a:endParaRPr lang="fr-FR" altLang="fr-FR" sz="1400" dirty="0">
              <a:latin typeface="Arial" panose="020B0604020202020204" pitchFamily="34" charset="0"/>
            </a:endParaRPr>
          </a:p>
        </p:txBody>
      </p:sp>
      <p:pic>
        <p:nvPicPr>
          <p:cNvPr id="8201" name="Picture 10" descr="ic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6744" y="4421535"/>
            <a:ext cx="1482725" cy="171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2" name="Rectangle 12"/>
          <p:cNvSpPr>
            <a:spLocks noChangeArrowheads="1"/>
          </p:cNvSpPr>
          <p:nvPr/>
        </p:nvSpPr>
        <p:spPr bwMode="auto">
          <a:xfrm>
            <a:off x="3210744" y="5107335"/>
            <a:ext cx="18288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ctr" eaLnBrk="1" hangingPunct="1">
              <a:spcBef>
                <a:spcPct val="50000"/>
              </a:spcBef>
            </a:pPr>
            <a:r>
              <a:rPr lang="fr-FR" altLang="fr-FR" sz="1400" i="1" dirty="0"/>
              <a:t>Représentation conique directe tangente (Lambert)</a:t>
            </a:r>
          </a:p>
        </p:txBody>
      </p:sp>
      <p:pic>
        <p:nvPicPr>
          <p:cNvPr id="2" name="Image 1">
            <a:extLst>
              <a:ext uri="{FF2B5EF4-FFF2-40B4-BE49-F238E27FC236}">
                <a16:creationId xmlns:a16="http://schemas.microsoft.com/office/drawing/2014/main" id="{67600C4C-F676-060C-C5BF-1F79EC0FBC74}"/>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4E5B0B42-458E-5E46-D8C2-14FD24B068F6}"/>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projections</a:t>
            </a:r>
            <a:endParaRPr lang="fr-FR" altLang="fr-FR" sz="800" dirty="0">
              <a:solidFill>
                <a:srgbClr val="331910"/>
              </a:solidFill>
              <a:latin typeface="Arial Black" panose="020B0A04020102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Picture 4" descr="Lambert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4163" y="990600"/>
            <a:ext cx="34956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Rectangle 6"/>
          <p:cNvSpPr>
            <a:spLocks noChangeArrowheads="1"/>
          </p:cNvSpPr>
          <p:nvPr/>
        </p:nvSpPr>
        <p:spPr bwMode="auto">
          <a:xfrm>
            <a:off x="457200" y="1066800"/>
            <a:ext cx="329930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fr-FR" altLang="fr-FR" sz="1400" u="sng" dirty="0">
                <a:latin typeface="Arial" panose="020B0604020202020204" pitchFamily="34" charset="0"/>
              </a:rPr>
              <a:t>Système géodésique NTF</a:t>
            </a:r>
            <a:r>
              <a:rPr lang="fr-FR" altLang="fr-FR" sz="1400" dirty="0">
                <a:latin typeface="Arial" panose="020B0604020202020204" pitchFamily="34" charset="0"/>
              </a:rPr>
              <a:t>: </a:t>
            </a:r>
          </a:p>
          <a:p>
            <a:pPr eaLnBrk="1" hangingPunct="1">
              <a:spcBef>
                <a:spcPct val="50000"/>
              </a:spcBef>
              <a:buFont typeface="Wingdings" pitchFamily="2" charset="2"/>
              <a:buChar char="ü"/>
            </a:pPr>
            <a:r>
              <a:rPr lang="fr-FR" altLang="fr-FR" sz="1400" dirty="0">
                <a:latin typeface="Arial" panose="020B0604020202020204" pitchFamily="34" charset="0"/>
              </a:rPr>
              <a:t>Projection conique conforme Lambert</a:t>
            </a:r>
          </a:p>
          <a:p>
            <a:pPr eaLnBrk="1" hangingPunct="1">
              <a:spcBef>
                <a:spcPct val="50000"/>
              </a:spcBef>
              <a:buFont typeface="Wingdings" pitchFamily="2" charset="2"/>
              <a:buChar char="ü"/>
            </a:pPr>
            <a:r>
              <a:rPr lang="fr-FR" altLang="fr-FR" sz="1400" dirty="0">
                <a:latin typeface="Arial" panose="020B0604020202020204" pitchFamily="34" charset="0"/>
              </a:rPr>
              <a:t>Ellipsoïde Clarke 1880 IGN</a:t>
            </a:r>
          </a:p>
        </p:txBody>
      </p:sp>
      <p:sp>
        <p:nvSpPr>
          <p:cNvPr id="9221" name="Rectangle 7"/>
          <p:cNvSpPr>
            <a:spLocks noChangeArrowheads="1"/>
          </p:cNvSpPr>
          <p:nvPr/>
        </p:nvSpPr>
        <p:spPr bwMode="auto">
          <a:xfrm>
            <a:off x="457200" y="2286000"/>
            <a:ext cx="45720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spcBef>
                <a:spcPct val="50000"/>
              </a:spcBef>
            </a:pPr>
            <a:r>
              <a:rPr lang="fr-FR" altLang="fr-FR" sz="1400" dirty="0">
                <a:latin typeface="Arial" panose="020B0604020202020204" pitchFamily="34" charset="0"/>
              </a:rPr>
              <a:t>La projection réglementaire en France est une conique conforme de Lambert. Dans le but de minimiser les déformations, la France a été découpée en 4 zones Lambert I, II, III, IV (Corse). Une projection appelée "Lambert II étendu" couvre la France entière pour des besoins d'amplitude nationale.</a:t>
            </a:r>
          </a:p>
        </p:txBody>
      </p:sp>
      <p:pic>
        <p:nvPicPr>
          <p:cNvPr id="2" name="Image 1">
            <a:extLst>
              <a:ext uri="{FF2B5EF4-FFF2-40B4-BE49-F238E27FC236}">
                <a16:creationId xmlns:a16="http://schemas.microsoft.com/office/drawing/2014/main" id="{4CB5249A-68B0-901D-0849-F1FE3C469A21}"/>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C9FBB218-A501-3B21-C942-CE6B8F1F7BD0}"/>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 système LAMBERT</a:t>
            </a:r>
            <a:endParaRPr lang="fr-FR" altLang="fr-FR" sz="800" dirty="0">
              <a:solidFill>
                <a:srgbClr val="331910"/>
              </a:solidFill>
              <a:latin typeface="Arial Black" panose="020B0A04020102020204" pitchFamily="34" charset="0"/>
            </a:endParaRPr>
          </a:p>
        </p:txBody>
      </p:sp>
      <p:sp>
        <p:nvSpPr>
          <p:cNvPr id="4" name="Rectangle 3">
            <a:extLst>
              <a:ext uri="{FF2B5EF4-FFF2-40B4-BE49-F238E27FC236}">
                <a16:creationId xmlns:a16="http://schemas.microsoft.com/office/drawing/2014/main" id="{B33D196E-D966-4A30-FBF8-81B3A0D87068}"/>
              </a:ext>
            </a:extLst>
          </p:cNvPr>
          <p:cNvSpPr/>
          <p:nvPr/>
        </p:nvSpPr>
        <p:spPr>
          <a:xfrm>
            <a:off x="251520" y="451112"/>
            <a:ext cx="2376264" cy="369332"/>
          </a:xfrm>
          <a:prstGeom prst="rect">
            <a:avLst/>
          </a:prstGeom>
          <a:ln w="12700">
            <a:solidFill>
              <a:schemeClr val="tx1"/>
            </a:solidFill>
          </a:ln>
        </p:spPr>
        <p:txBody>
          <a:bodyPr wrap="square">
            <a:spAutoFit/>
          </a:bodyPr>
          <a:lstStyle/>
          <a:p>
            <a:r>
              <a:rPr lang="fr-FR" b="1" dirty="0"/>
              <a:t>Le système LAMBERT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utm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62400" y="990600"/>
            <a:ext cx="5056188" cy="30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Rectangle 5"/>
          <p:cNvSpPr>
            <a:spLocks noChangeArrowheads="1"/>
          </p:cNvSpPr>
          <p:nvPr/>
        </p:nvSpPr>
        <p:spPr bwMode="auto">
          <a:xfrm>
            <a:off x="381000" y="4343400"/>
            <a:ext cx="586740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spcBef>
                <a:spcPct val="50000"/>
              </a:spcBef>
            </a:pPr>
            <a:r>
              <a:rPr lang="fr-FR" altLang="fr-FR" sz="1400" dirty="0">
                <a:latin typeface="Arial" panose="020B0604020202020204" pitchFamily="34" charset="0"/>
              </a:rPr>
              <a:t>La projection cylindrique UTM (</a:t>
            </a:r>
            <a:r>
              <a:rPr lang="fr-FR" altLang="fr-FR" sz="1400" i="1" dirty="0">
                <a:latin typeface="Arial" panose="020B0604020202020204" pitchFamily="34" charset="0"/>
              </a:rPr>
              <a:t>Universal Transverse Mercator</a:t>
            </a:r>
            <a:r>
              <a:rPr lang="fr-FR" altLang="fr-FR" sz="1400" dirty="0">
                <a:latin typeface="Arial" panose="020B0604020202020204" pitchFamily="34" charset="0"/>
              </a:rPr>
              <a:t>) couvre le monde entier et est constituée de 60 fuseaux de 6 degrés d'amplitude en longitude.</a:t>
            </a:r>
          </a:p>
          <a:p>
            <a:pPr algn="just" eaLnBrk="1" hangingPunct="1">
              <a:spcBef>
                <a:spcPct val="50000"/>
              </a:spcBef>
            </a:pPr>
            <a:r>
              <a:rPr lang="fr-FR" altLang="fr-FR" sz="1400" dirty="0">
                <a:latin typeface="Arial" panose="020B0604020202020204" pitchFamily="34" charset="0"/>
              </a:rPr>
              <a:t>La France est sur 3 fuseaux :</a:t>
            </a:r>
          </a:p>
          <a:p>
            <a:pPr algn="just" eaLnBrk="1" hangingPunct="1">
              <a:spcBef>
                <a:spcPct val="50000"/>
              </a:spcBef>
            </a:pPr>
            <a:r>
              <a:rPr lang="fr-FR" altLang="fr-FR" sz="1400" dirty="0">
                <a:latin typeface="Arial" panose="020B0604020202020204" pitchFamily="34" charset="0"/>
              </a:rPr>
              <a:t>UTM Nord fuseau 30 : entre 6 degrés ouest et 0 degré Greenwich </a:t>
            </a:r>
          </a:p>
          <a:p>
            <a:pPr algn="just" eaLnBrk="1" hangingPunct="1">
              <a:spcBef>
                <a:spcPct val="50000"/>
              </a:spcBef>
            </a:pPr>
            <a:r>
              <a:rPr lang="fr-FR" altLang="fr-FR" sz="1400" dirty="0">
                <a:latin typeface="Arial" panose="020B0604020202020204" pitchFamily="34" charset="0"/>
              </a:rPr>
              <a:t>UTM Nord fuseau 31 : entre 0 degré et 6 degrés est Greenwich </a:t>
            </a:r>
          </a:p>
          <a:p>
            <a:pPr algn="just" eaLnBrk="1" hangingPunct="1">
              <a:spcBef>
                <a:spcPct val="50000"/>
              </a:spcBef>
            </a:pPr>
            <a:r>
              <a:rPr lang="fr-FR" altLang="fr-FR" sz="1400" dirty="0">
                <a:latin typeface="Arial" panose="020B0604020202020204" pitchFamily="34" charset="0"/>
              </a:rPr>
              <a:t>UTM Nord fuseau 32 : entre 6 degrés est et 12 degrés est Greenwich </a:t>
            </a:r>
          </a:p>
        </p:txBody>
      </p:sp>
      <p:sp>
        <p:nvSpPr>
          <p:cNvPr id="10245" name="Rectangle 6"/>
          <p:cNvSpPr>
            <a:spLocks noChangeArrowheads="1"/>
          </p:cNvSpPr>
          <p:nvPr/>
        </p:nvSpPr>
        <p:spPr bwMode="auto">
          <a:xfrm>
            <a:off x="242232" y="990600"/>
            <a:ext cx="34724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pPr>
            <a:r>
              <a:rPr lang="fr-FR" altLang="fr-FR" sz="1400" u="sng" dirty="0">
                <a:latin typeface="Arial" panose="020B0604020202020204" pitchFamily="34" charset="0"/>
              </a:rPr>
              <a:t>Système géodésique ED50</a:t>
            </a:r>
            <a:r>
              <a:rPr lang="fr-FR" altLang="fr-FR" sz="1400" dirty="0">
                <a:latin typeface="Arial" panose="020B0604020202020204" pitchFamily="34" charset="0"/>
              </a:rPr>
              <a:t>: </a:t>
            </a:r>
          </a:p>
          <a:p>
            <a:pPr eaLnBrk="1" hangingPunct="1">
              <a:spcBef>
                <a:spcPct val="50000"/>
              </a:spcBef>
              <a:buFont typeface="Wingdings" pitchFamily="2" charset="2"/>
              <a:buChar char="ü"/>
            </a:pPr>
            <a:r>
              <a:rPr lang="fr-FR" altLang="fr-FR" sz="1400" dirty="0">
                <a:latin typeface="Arial" panose="020B0604020202020204" pitchFamily="34" charset="0"/>
              </a:rPr>
              <a:t>Projection UTM </a:t>
            </a:r>
          </a:p>
          <a:p>
            <a:pPr eaLnBrk="1" hangingPunct="1">
              <a:spcBef>
                <a:spcPct val="50000"/>
              </a:spcBef>
              <a:buFont typeface="Wingdings" pitchFamily="2" charset="2"/>
              <a:buChar char="ü"/>
            </a:pPr>
            <a:r>
              <a:rPr lang="fr-FR" altLang="fr-FR" sz="1400" dirty="0">
                <a:latin typeface="Arial" panose="020B0604020202020204" pitchFamily="34" charset="0"/>
              </a:rPr>
              <a:t>Ellipsoïde International (</a:t>
            </a:r>
            <a:r>
              <a:rPr lang="fr-FR" altLang="fr-FR" sz="1400" dirty="0" err="1">
                <a:latin typeface="Arial" panose="020B0604020202020204" pitchFamily="34" charset="0"/>
              </a:rPr>
              <a:t>Hayford</a:t>
            </a:r>
            <a:r>
              <a:rPr lang="fr-FR" altLang="fr-FR" sz="1400" dirty="0">
                <a:latin typeface="Arial" panose="020B0604020202020204" pitchFamily="34" charset="0"/>
              </a:rPr>
              <a:t> 1909)</a:t>
            </a:r>
          </a:p>
        </p:txBody>
      </p:sp>
      <p:pic>
        <p:nvPicPr>
          <p:cNvPr id="2" name="Image 1">
            <a:extLst>
              <a:ext uri="{FF2B5EF4-FFF2-40B4-BE49-F238E27FC236}">
                <a16:creationId xmlns:a16="http://schemas.microsoft.com/office/drawing/2014/main" id="{52C1027C-DBB2-D93F-0592-A6D8AA8A017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CDD832A1-B54D-4810-1F4D-742AC8B88D49}"/>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 système UTM</a:t>
            </a:r>
            <a:endParaRPr lang="fr-FR" altLang="fr-FR" sz="800" dirty="0">
              <a:solidFill>
                <a:srgbClr val="331910"/>
              </a:solidFill>
              <a:latin typeface="Arial Black" panose="020B0A04020102020204" pitchFamily="34" charset="0"/>
            </a:endParaRPr>
          </a:p>
        </p:txBody>
      </p:sp>
      <p:sp>
        <p:nvSpPr>
          <p:cNvPr id="4" name="Rectangle 3">
            <a:extLst>
              <a:ext uri="{FF2B5EF4-FFF2-40B4-BE49-F238E27FC236}">
                <a16:creationId xmlns:a16="http://schemas.microsoft.com/office/drawing/2014/main" id="{4FEC4088-FCFE-F8B8-9E91-CF85935513F7}"/>
              </a:ext>
            </a:extLst>
          </p:cNvPr>
          <p:cNvSpPr/>
          <p:nvPr/>
        </p:nvSpPr>
        <p:spPr>
          <a:xfrm>
            <a:off x="251520" y="451112"/>
            <a:ext cx="2376264" cy="369332"/>
          </a:xfrm>
          <a:prstGeom prst="rect">
            <a:avLst/>
          </a:prstGeom>
          <a:ln w="12700">
            <a:solidFill>
              <a:schemeClr val="tx1"/>
            </a:solidFill>
          </a:ln>
        </p:spPr>
        <p:txBody>
          <a:bodyPr wrap="square">
            <a:spAutoFit/>
          </a:bodyPr>
          <a:lstStyle/>
          <a:p>
            <a:r>
              <a:rPr lang="fr-FR" b="1" dirty="0"/>
              <a:t>Le système UTM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2" descr="C:\Users\seb\Desktop\Screenpresso\2013-10-11_17h03_2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76672"/>
            <a:ext cx="8230426" cy="4464496"/>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9315" y="6317435"/>
            <a:ext cx="5808829" cy="507831"/>
          </a:xfrm>
          <a:prstGeom prst="rect">
            <a:avLst/>
          </a:prstGeom>
        </p:spPr>
        <p:txBody>
          <a:bodyPr wrap="square">
            <a:spAutoFit/>
          </a:bodyPr>
          <a:lstStyle/>
          <a:p>
            <a:r>
              <a:rPr lang="fr-FR" sz="900" dirty="0"/>
              <a:t>Sources : </a:t>
            </a:r>
          </a:p>
          <a:p>
            <a:r>
              <a:rPr lang="fr-FR" sz="900" dirty="0"/>
              <a:t>http://ressources.esrifrance.fr/genl_syst_coord.aspx</a:t>
            </a:r>
          </a:p>
          <a:p>
            <a:r>
              <a:rPr lang="fr-FR" sz="900" dirty="0"/>
              <a:t>http://geodesie.ign.fr/</a:t>
            </a:r>
          </a:p>
        </p:txBody>
      </p:sp>
      <p:sp>
        <p:nvSpPr>
          <p:cNvPr id="2" name="ZoneTexte 1"/>
          <p:cNvSpPr txBox="1"/>
          <p:nvPr/>
        </p:nvSpPr>
        <p:spPr>
          <a:xfrm>
            <a:off x="393404" y="5017159"/>
            <a:ext cx="2664296" cy="369332"/>
          </a:xfrm>
          <a:prstGeom prst="rect">
            <a:avLst/>
          </a:prstGeom>
          <a:noFill/>
        </p:spPr>
        <p:txBody>
          <a:bodyPr wrap="square" rtlCol="0">
            <a:spAutoFit/>
          </a:bodyPr>
          <a:lstStyle/>
          <a:p>
            <a:r>
              <a:rPr lang="fr-FR" dirty="0"/>
              <a:t>Les fuseaux UTM</a:t>
            </a:r>
          </a:p>
        </p:txBody>
      </p:sp>
      <p:pic>
        <p:nvPicPr>
          <p:cNvPr id="5" name="Image 4">
            <a:extLst>
              <a:ext uri="{FF2B5EF4-FFF2-40B4-BE49-F238E27FC236}">
                <a16:creationId xmlns:a16="http://schemas.microsoft.com/office/drawing/2014/main" id="{BF30F50F-2DA7-45D7-5D9C-AB0D9F1F7A1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6" name="Text Box 7">
            <a:extLst>
              <a:ext uri="{FF2B5EF4-FFF2-40B4-BE49-F238E27FC236}">
                <a16:creationId xmlns:a16="http://schemas.microsoft.com/office/drawing/2014/main" id="{2607948F-72B8-5DCF-F085-775AE1596DE3}"/>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 système UTM</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24145029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3"/>
          <p:cNvSpPr>
            <a:spLocks noChangeArrowheads="1"/>
          </p:cNvSpPr>
          <p:nvPr/>
        </p:nvSpPr>
        <p:spPr bwMode="auto">
          <a:xfrm>
            <a:off x="457200" y="1066800"/>
            <a:ext cx="277191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spcBef>
                <a:spcPct val="50000"/>
              </a:spcBef>
              <a:buFont typeface="Wingdings" pitchFamily="2" charset="2"/>
              <a:buChar char="ü"/>
            </a:pPr>
            <a:r>
              <a:rPr lang="fr-FR" altLang="fr-FR" sz="1400" dirty="0">
                <a:latin typeface="Arial" panose="020B0604020202020204" pitchFamily="34" charset="0"/>
              </a:rPr>
              <a:t>Projection Mercator (si projeté)</a:t>
            </a:r>
          </a:p>
          <a:p>
            <a:pPr eaLnBrk="1" hangingPunct="1">
              <a:spcBef>
                <a:spcPct val="50000"/>
              </a:spcBef>
              <a:buFont typeface="Wingdings" pitchFamily="2" charset="2"/>
              <a:buChar char="ü"/>
            </a:pPr>
            <a:r>
              <a:rPr lang="fr-FR" altLang="fr-FR" sz="1400" dirty="0">
                <a:latin typeface="Arial" panose="020B0604020202020204" pitchFamily="34" charset="0"/>
              </a:rPr>
              <a:t>Ellipsoïde IAG GRS 1980</a:t>
            </a:r>
          </a:p>
        </p:txBody>
      </p:sp>
      <p:sp>
        <p:nvSpPr>
          <p:cNvPr id="11268" name="Rectangle 4"/>
          <p:cNvSpPr>
            <a:spLocks noChangeArrowheads="1"/>
          </p:cNvSpPr>
          <p:nvPr/>
        </p:nvSpPr>
        <p:spPr bwMode="auto">
          <a:xfrm>
            <a:off x="533400" y="2286000"/>
            <a:ext cx="5867400" cy="2354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algn="just" eaLnBrk="1" hangingPunct="1">
              <a:spcBef>
                <a:spcPct val="50000"/>
              </a:spcBef>
            </a:pPr>
            <a:r>
              <a:rPr lang="fr-FR" altLang="fr-FR" sz="1400" dirty="0">
                <a:latin typeface="Arial" panose="020B0604020202020204" pitchFamily="34" charset="0"/>
              </a:rPr>
              <a:t>La projection </a:t>
            </a:r>
            <a:r>
              <a:rPr lang="fr-FR" altLang="fr-FR" sz="1400" dirty="0">
                <a:solidFill>
                  <a:schemeClr val="accent2"/>
                </a:solidFill>
                <a:latin typeface="Arial" panose="020B0604020202020204" pitchFamily="34" charset="0"/>
              </a:rPr>
              <a:t>Mercator</a:t>
            </a:r>
            <a:r>
              <a:rPr lang="fr-FR" altLang="fr-FR" sz="1400" dirty="0">
                <a:latin typeface="Arial" panose="020B0604020202020204" pitchFamily="34" charset="0"/>
              </a:rPr>
              <a:t> associée au système géodésique </a:t>
            </a:r>
            <a:r>
              <a:rPr lang="fr-FR" altLang="fr-FR" sz="1400" dirty="0">
                <a:solidFill>
                  <a:schemeClr val="accent2"/>
                </a:solidFill>
                <a:latin typeface="Arial" panose="020B0604020202020204" pitchFamily="34" charset="0"/>
              </a:rPr>
              <a:t>WGS84</a:t>
            </a:r>
            <a:r>
              <a:rPr lang="fr-FR" altLang="fr-FR" sz="1400" dirty="0">
                <a:latin typeface="Arial" panose="020B0604020202020204" pitchFamily="34" charset="0"/>
              </a:rPr>
              <a:t> est couramment utilisée en océanographie (SHOM, IFREMER,…). De plus le système GPS donne les coordonnées dans ce système.</a:t>
            </a:r>
          </a:p>
          <a:p>
            <a:pPr algn="just" eaLnBrk="1" hangingPunct="1">
              <a:spcBef>
                <a:spcPct val="50000"/>
              </a:spcBef>
            </a:pPr>
            <a:r>
              <a:rPr lang="fr-FR" altLang="fr-FR" sz="1400" dirty="0">
                <a:latin typeface="Arial" panose="020B0604020202020204" pitchFamily="34" charset="0"/>
              </a:rPr>
              <a:t>Contrairement au systèmes Lambert et UTM qui présentent un certain nombre de zones prédéfinies vous devez dans le système WGS84 précisez vous même les caractéristiques de la projection avec entre autre le </a:t>
            </a:r>
            <a:r>
              <a:rPr lang="fr-FR" altLang="fr-FR" sz="1400" dirty="0">
                <a:solidFill>
                  <a:schemeClr val="accent2"/>
                </a:solidFill>
                <a:latin typeface="Arial" panose="020B0604020202020204" pitchFamily="34" charset="0"/>
              </a:rPr>
              <a:t>méridien central</a:t>
            </a:r>
            <a:r>
              <a:rPr lang="fr-FR" altLang="fr-FR" sz="1400" dirty="0">
                <a:latin typeface="Arial" panose="020B0604020202020204" pitchFamily="34" charset="0"/>
              </a:rPr>
              <a:t> (0 si pas de précision) et la </a:t>
            </a:r>
            <a:r>
              <a:rPr lang="fr-FR" altLang="fr-FR" sz="1400" dirty="0">
                <a:solidFill>
                  <a:schemeClr val="accent2"/>
                </a:solidFill>
                <a:latin typeface="Arial" panose="020B0604020202020204" pitchFamily="34" charset="0"/>
              </a:rPr>
              <a:t>latitude d'échelle conservée</a:t>
            </a:r>
            <a:r>
              <a:rPr lang="fr-FR" altLang="fr-FR" sz="1400" dirty="0">
                <a:latin typeface="Arial" panose="020B0604020202020204" pitchFamily="34" charset="0"/>
              </a:rPr>
              <a:t>. La projection Mercator ne conservant pas les distances, l'échelle de la carte n'est valable que le long de la latitude d'échelle conservée.</a:t>
            </a:r>
          </a:p>
        </p:txBody>
      </p:sp>
      <p:pic>
        <p:nvPicPr>
          <p:cNvPr id="2" name="Image 1">
            <a:extLst>
              <a:ext uri="{FF2B5EF4-FFF2-40B4-BE49-F238E27FC236}">
                <a16:creationId xmlns:a16="http://schemas.microsoft.com/office/drawing/2014/main" id="{668935F7-75C0-0B3F-0FFB-28C1CBDF12A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C17B849B-345D-2DFB-7AEF-C714D053D192}"/>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 système WGS84</a:t>
            </a:r>
            <a:endParaRPr lang="fr-FR" altLang="fr-FR" sz="800" dirty="0">
              <a:solidFill>
                <a:srgbClr val="331910"/>
              </a:solidFill>
              <a:latin typeface="Arial Black" panose="020B0A04020102020204" pitchFamily="34" charset="0"/>
            </a:endParaRPr>
          </a:p>
        </p:txBody>
      </p:sp>
      <p:sp>
        <p:nvSpPr>
          <p:cNvPr id="4" name="Rectangle 3">
            <a:extLst>
              <a:ext uri="{FF2B5EF4-FFF2-40B4-BE49-F238E27FC236}">
                <a16:creationId xmlns:a16="http://schemas.microsoft.com/office/drawing/2014/main" id="{ABD4C401-B4E3-47BF-9582-B222054FDF1B}"/>
              </a:ext>
            </a:extLst>
          </p:cNvPr>
          <p:cNvSpPr/>
          <p:nvPr/>
        </p:nvSpPr>
        <p:spPr>
          <a:xfrm>
            <a:off x="251520" y="451112"/>
            <a:ext cx="2376264" cy="369332"/>
          </a:xfrm>
          <a:prstGeom prst="rect">
            <a:avLst/>
          </a:prstGeom>
          <a:ln w="12700">
            <a:solidFill>
              <a:schemeClr val="tx1"/>
            </a:solidFill>
          </a:ln>
        </p:spPr>
        <p:txBody>
          <a:bodyPr wrap="square">
            <a:spAutoFit/>
          </a:bodyPr>
          <a:lstStyle/>
          <a:p>
            <a:r>
              <a:rPr lang="fr-FR" b="1" dirty="0"/>
              <a:t>Le système WGS84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shom"/>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3728" y="271040"/>
            <a:ext cx="5838379" cy="5937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FE53EF39-8B03-53DC-59E4-00E089E81412}"/>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FD2F91B1-FC57-2D21-385B-1E89757BFF13}"/>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cartes du SHOM</a:t>
            </a:r>
            <a:endParaRPr lang="fr-FR" altLang="fr-FR" sz="800" dirty="0">
              <a:solidFill>
                <a:srgbClr val="331910"/>
              </a:solidFill>
              <a:latin typeface="Arial Black" panose="020B0A040201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1245" y="404664"/>
            <a:ext cx="8458200"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Image 1">
            <a:extLst>
              <a:ext uri="{FF2B5EF4-FFF2-40B4-BE49-F238E27FC236}">
                <a16:creationId xmlns:a16="http://schemas.microsoft.com/office/drawing/2014/main" id="{95C80986-092C-D60C-6A4F-8B7D5435EFE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3" name="Text Box 7">
            <a:extLst>
              <a:ext uri="{FF2B5EF4-FFF2-40B4-BE49-F238E27FC236}">
                <a16:creationId xmlns:a16="http://schemas.microsoft.com/office/drawing/2014/main" id="{F6C4AE9E-EA78-742D-1512-E9468979C6D1}"/>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les cartes IGN</a:t>
            </a:r>
            <a:endParaRPr lang="fr-FR" altLang="fr-FR" sz="800" dirty="0">
              <a:solidFill>
                <a:srgbClr val="331910"/>
              </a:solidFill>
              <a:latin typeface="Arial Black" panose="020B0A040201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9C360FE-2161-F212-68EC-C04CADB48D3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71D32F0D-0B25-572B-49F5-27E6F9A47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836712"/>
            <a:ext cx="6905625" cy="4000500"/>
          </a:xfrm>
          <a:prstGeom prst="rect">
            <a:avLst/>
          </a:prstGeom>
        </p:spPr>
      </p:pic>
      <p:sp>
        <p:nvSpPr>
          <p:cNvPr id="5" name="Text Box 7">
            <a:extLst>
              <a:ext uri="{FF2B5EF4-FFF2-40B4-BE49-F238E27FC236}">
                <a16:creationId xmlns:a16="http://schemas.microsoft.com/office/drawing/2014/main" id="{E7B1A2E5-3BB2-24BD-7A44-101B41E0EFD3}"/>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La gestion de la géodésie sous ArcGIS pro</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35354862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9C360FE-2161-F212-68EC-C04CADB48D3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71D32F0D-0B25-572B-49F5-27E6F9A47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31640" y="836712"/>
            <a:ext cx="6905625" cy="4000500"/>
          </a:xfrm>
          <a:prstGeom prst="rect">
            <a:avLst/>
          </a:prstGeom>
        </p:spPr>
      </p:pic>
      <p:sp>
        <p:nvSpPr>
          <p:cNvPr id="5" name="Text Box 7">
            <a:extLst>
              <a:ext uri="{FF2B5EF4-FFF2-40B4-BE49-F238E27FC236}">
                <a16:creationId xmlns:a16="http://schemas.microsoft.com/office/drawing/2014/main" id="{E7B1A2E5-3BB2-24BD-7A44-101B41E0EFD3}"/>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La gestion de la géodésie sous ArcGIS pro</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20743719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9C360FE-2161-F212-68EC-C04CADB48D3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71D32F0D-0B25-572B-49F5-27E6F9A474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476672"/>
            <a:ext cx="6905625" cy="4000500"/>
          </a:xfrm>
          <a:prstGeom prst="rect">
            <a:avLst/>
          </a:prstGeom>
        </p:spPr>
      </p:pic>
      <p:sp>
        <p:nvSpPr>
          <p:cNvPr id="5" name="Text Box 7">
            <a:extLst>
              <a:ext uri="{FF2B5EF4-FFF2-40B4-BE49-F238E27FC236}">
                <a16:creationId xmlns:a16="http://schemas.microsoft.com/office/drawing/2014/main" id="{E7B1A2E5-3BB2-24BD-7A44-101B41E0EFD3}"/>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La gestion de la géodésie sous ArcGIS pro</a:t>
            </a:r>
            <a:endParaRPr lang="fr-FR" altLang="fr-FR" sz="800" dirty="0">
              <a:solidFill>
                <a:srgbClr val="331910"/>
              </a:solidFill>
              <a:latin typeface="Arial Black" panose="020B0A04020102020204" pitchFamily="34" charset="0"/>
            </a:endParaRPr>
          </a:p>
        </p:txBody>
      </p:sp>
      <p:sp>
        <p:nvSpPr>
          <p:cNvPr id="3" name="ZoneTexte 2">
            <a:extLst>
              <a:ext uri="{FF2B5EF4-FFF2-40B4-BE49-F238E27FC236}">
                <a16:creationId xmlns:a16="http://schemas.microsoft.com/office/drawing/2014/main" id="{6E5A4540-E0AF-EAB5-56E9-3DB2F9CCC5CE}"/>
              </a:ext>
            </a:extLst>
          </p:cNvPr>
          <p:cNvSpPr txBox="1"/>
          <p:nvPr/>
        </p:nvSpPr>
        <p:spPr>
          <a:xfrm>
            <a:off x="179513" y="4611896"/>
            <a:ext cx="5807167" cy="338554"/>
          </a:xfrm>
          <a:prstGeom prst="rect">
            <a:avLst/>
          </a:prstGeom>
          <a:noFill/>
        </p:spPr>
        <p:txBody>
          <a:bodyPr wrap="none" rtlCol="0">
            <a:spAutoFit/>
          </a:bodyPr>
          <a:lstStyle/>
          <a:p>
            <a:r>
              <a:rPr lang="fr-FR" sz="1600" b="1" dirty="0">
                <a:solidFill>
                  <a:srgbClr val="FF0000"/>
                </a:solidFill>
              </a:rPr>
              <a:t>Système de coordonnées géographiques : unités le degré (WGS84)</a:t>
            </a:r>
          </a:p>
        </p:txBody>
      </p:sp>
      <p:sp>
        <p:nvSpPr>
          <p:cNvPr id="6" name="ZoneTexte 5">
            <a:extLst>
              <a:ext uri="{FF2B5EF4-FFF2-40B4-BE49-F238E27FC236}">
                <a16:creationId xmlns:a16="http://schemas.microsoft.com/office/drawing/2014/main" id="{AE6BE2D5-C73B-CA7E-0512-3ED0192014B9}"/>
              </a:ext>
            </a:extLst>
          </p:cNvPr>
          <p:cNvSpPr txBox="1"/>
          <p:nvPr/>
        </p:nvSpPr>
        <p:spPr>
          <a:xfrm>
            <a:off x="179512" y="5157192"/>
            <a:ext cx="8439170" cy="338554"/>
          </a:xfrm>
          <a:prstGeom prst="rect">
            <a:avLst/>
          </a:prstGeom>
          <a:noFill/>
        </p:spPr>
        <p:txBody>
          <a:bodyPr wrap="none" rtlCol="0">
            <a:spAutoFit/>
          </a:bodyPr>
          <a:lstStyle/>
          <a:p>
            <a:r>
              <a:rPr lang="fr-FR" sz="1600" b="1" dirty="0">
                <a:solidFill>
                  <a:srgbClr val="FF0000"/>
                </a:solidFill>
              </a:rPr>
              <a:t>Système de coordonnées projetées : unités le mètre (UTM, Lambert, RGF93, WGS84-Mercator, …)</a:t>
            </a:r>
          </a:p>
        </p:txBody>
      </p:sp>
    </p:spTree>
    <p:extLst>
      <p:ext uri="{BB962C8B-B14F-4D97-AF65-F5344CB8AC3E}">
        <p14:creationId xmlns:p14="http://schemas.microsoft.com/office/powerpoint/2010/main" val="2803727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8B1E35EC-A8DD-4EC7-B609-F7482004051E}"/>
              </a:ext>
            </a:extLst>
          </p:cNvPr>
          <p:cNvSpPr txBox="1"/>
          <p:nvPr/>
        </p:nvSpPr>
        <p:spPr>
          <a:xfrm>
            <a:off x="115658" y="3747531"/>
            <a:ext cx="5350995" cy="923330"/>
          </a:xfrm>
          <a:prstGeom prst="rect">
            <a:avLst/>
          </a:prstGeom>
          <a:noFill/>
        </p:spPr>
        <p:txBody>
          <a:bodyPr wrap="square">
            <a:spAutoFit/>
          </a:bodyPr>
          <a:lstStyle/>
          <a:p>
            <a:r>
              <a:rPr lang="fr-FR" b="0" i="0" dirty="0">
                <a:solidFill>
                  <a:srgbClr val="202122"/>
                </a:solidFill>
                <a:effectLst/>
                <a:latin typeface="Arial" panose="020B0604020202020204" pitchFamily="34" charset="0"/>
              </a:rPr>
              <a:t>En 1799, après la mesure </a:t>
            </a:r>
            <a:r>
              <a:rPr lang="fr-FR" b="0" i="0" dirty="0">
                <a:effectLst/>
                <a:latin typeface="Arial" panose="020B0604020202020204" pitchFamily="34" charset="0"/>
              </a:rPr>
              <a:t>d'un arc de méridien entreprise par </a:t>
            </a:r>
            <a:r>
              <a:rPr lang="fr-FR" b="0" i="0" u="none" strike="noStrike" dirty="0">
                <a:effectLst/>
                <a:latin typeface="Arial" panose="020B0604020202020204" pitchFamily="34" charset="0"/>
              </a:rPr>
              <a:t>Jean-Baptiste Delambre</a:t>
            </a:r>
            <a:r>
              <a:rPr lang="fr-FR" b="0" i="0" dirty="0">
                <a:effectLst/>
                <a:latin typeface="Arial" panose="020B0604020202020204" pitchFamily="34" charset="0"/>
              </a:rPr>
              <a:t> et </a:t>
            </a:r>
            <a:r>
              <a:rPr lang="fr-FR" b="0" i="0" u="none" strike="noStrike" dirty="0">
                <a:effectLst/>
                <a:latin typeface="Arial" panose="020B0604020202020204" pitchFamily="34" charset="0"/>
              </a:rPr>
              <a:t>Pierre Méchain</a:t>
            </a:r>
            <a:r>
              <a:rPr lang="fr-FR" b="0" i="0" dirty="0">
                <a:effectLst/>
                <a:latin typeface="Arial" panose="020B0604020202020204" pitchFamily="34" charset="0"/>
              </a:rPr>
              <a:t> entre </a:t>
            </a:r>
            <a:r>
              <a:rPr lang="fr-FR" b="0" i="0" u="none" strike="noStrike" dirty="0">
                <a:effectLst/>
                <a:latin typeface="Arial" panose="020B0604020202020204" pitchFamily="34" charset="0"/>
              </a:rPr>
              <a:t>Dunkerque</a:t>
            </a:r>
            <a:r>
              <a:rPr lang="fr-FR" b="0" i="0" dirty="0">
                <a:effectLst/>
                <a:latin typeface="Arial" panose="020B0604020202020204" pitchFamily="34" charset="0"/>
              </a:rPr>
              <a:t> et </a:t>
            </a:r>
            <a:r>
              <a:rPr lang="fr-FR" b="0" i="0" u="none" strike="noStrike" dirty="0">
                <a:effectLst/>
                <a:latin typeface="Arial" panose="020B0604020202020204" pitchFamily="34" charset="0"/>
              </a:rPr>
              <a:t>Barcelone</a:t>
            </a:r>
            <a:r>
              <a:rPr lang="fr-FR" u="none" strike="noStrike" dirty="0">
                <a:latin typeface="Arial" panose="020B0604020202020204" pitchFamily="34" charset="0"/>
              </a:rPr>
              <a:t>.</a:t>
            </a:r>
            <a:r>
              <a:rPr lang="fr-FR" b="0" i="0" dirty="0">
                <a:effectLst/>
                <a:latin typeface="Arial" panose="020B0604020202020204" pitchFamily="34" charset="0"/>
              </a:rPr>
              <a:t> </a:t>
            </a:r>
            <a:endParaRPr lang="fr-FR" dirty="0"/>
          </a:p>
        </p:txBody>
      </p:sp>
      <p:pic>
        <p:nvPicPr>
          <p:cNvPr id="5" name="Image 4">
            <a:extLst>
              <a:ext uri="{FF2B5EF4-FFF2-40B4-BE49-F238E27FC236}">
                <a16:creationId xmlns:a16="http://schemas.microsoft.com/office/drawing/2014/main" id="{D6A782B4-F9B7-4EDF-B10C-4887BCDA45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96136" y="401730"/>
            <a:ext cx="3012109" cy="3027270"/>
          </a:xfrm>
          <a:prstGeom prst="rect">
            <a:avLst/>
          </a:prstGeom>
        </p:spPr>
      </p:pic>
      <p:sp>
        <p:nvSpPr>
          <p:cNvPr id="8" name="ZoneTexte 7">
            <a:extLst>
              <a:ext uri="{FF2B5EF4-FFF2-40B4-BE49-F238E27FC236}">
                <a16:creationId xmlns:a16="http://schemas.microsoft.com/office/drawing/2014/main" id="{AEE517A2-526E-4A40-AB63-6617521BB43C}"/>
              </a:ext>
            </a:extLst>
          </p:cNvPr>
          <p:cNvSpPr txBox="1"/>
          <p:nvPr/>
        </p:nvSpPr>
        <p:spPr>
          <a:xfrm>
            <a:off x="115659" y="1844824"/>
            <a:ext cx="5320436" cy="1754326"/>
          </a:xfrm>
          <a:prstGeom prst="rect">
            <a:avLst/>
          </a:prstGeom>
          <a:noFill/>
        </p:spPr>
        <p:txBody>
          <a:bodyPr wrap="square">
            <a:spAutoFit/>
          </a:bodyPr>
          <a:lstStyle/>
          <a:p>
            <a:r>
              <a:rPr lang="fr-FR" b="0" i="0" dirty="0">
                <a:solidFill>
                  <a:srgbClr val="202122"/>
                </a:solidFill>
                <a:effectLst/>
                <a:latin typeface="Arial" panose="020B0604020202020204" pitchFamily="34" charset="0"/>
              </a:rPr>
              <a:t>En 1791, l'unité de mesure universelle de longueur est prise égale à un </a:t>
            </a:r>
            <a:r>
              <a:rPr lang="fr-FR" b="1" i="0" dirty="0">
                <a:solidFill>
                  <a:srgbClr val="202122"/>
                </a:solidFill>
                <a:effectLst/>
                <a:latin typeface="Arial" panose="020B0604020202020204" pitchFamily="34" charset="0"/>
              </a:rPr>
              <a:t>dix-millionième de la distance entre l’équateur et le pôle Nord</a:t>
            </a:r>
            <a:r>
              <a:rPr lang="fr-FR" b="0" i="0" dirty="0">
                <a:solidFill>
                  <a:srgbClr val="202122"/>
                </a:solidFill>
                <a:effectLst/>
                <a:latin typeface="Arial" panose="020B0604020202020204" pitchFamily="34" charset="0"/>
              </a:rPr>
              <a:t>, mesurée le long d’un méridien. Ce lien historique explique notamment l’importance de la géodésie dans la création du système métrique.</a:t>
            </a:r>
            <a:endParaRPr lang="fr-FR" dirty="0"/>
          </a:p>
        </p:txBody>
      </p:sp>
      <p:sp>
        <p:nvSpPr>
          <p:cNvPr id="9" name="ZoneTexte 8">
            <a:extLst>
              <a:ext uri="{FF2B5EF4-FFF2-40B4-BE49-F238E27FC236}">
                <a16:creationId xmlns:a16="http://schemas.microsoft.com/office/drawing/2014/main" id="{F9ED9C29-78F9-4092-8861-1BDCEA2EA291}"/>
              </a:ext>
            </a:extLst>
          </p:cNvPr>
          <p:cNvSpPr txBox="1"/>
          <p:nvPr/>
        </p:nvSpPr>
        <p:spPr>
          <a:xfrm>
            <a:off x="107504" y="376080"/>
            <a:ext cx="4572000" cy="369332"/>
          </a:xfrm>
          <a:prstGeom prst="rect">
            <a:avLst/>
          </a:prstGeom>
          <a:noFill/>
        </p:spPr>
        <p:txBody>
          <a:bodyPr wrap="square">
            <a:spAutoFit/>
          </a:bodyPr>
          <a:lstStyle/>
          <a:p>
            <a:r>
              <a:rPr lang="fr-FR" b="1" i="0" u="sng" dirty="0">
                <a:solidFill>
                  <a:srgbClr val="202122"/>
                </a:solidFill>
                <a:effectLst/>
                <a:latin typeface="Arial" panose="020B0604020202020204" pitchFamily="34" charset="0"/>
              </a:rPr>
              <a:t>Origine du mètre :</a:t>
            </a:r>
            <a:endParaRPr lang="fr-FR" b="1" u="sng" dirty="0"/>
          </a:p>
        </p:txBody>
      </p:sp>
      <p:sp>
        <p:nvSpPr>
          <p:cNvPr id="4" name="ZoneTexte 3">
            <a:extLst>
              <a:ext uri="{FF2B5EF4-FFF2-40B4-BE49-F238E27FC236}">
                <a16:creationId xmlns:a16="http://schemas.microsoft.com/office/drawing/2014/main" id="{2B3049C0-CB82-AF0C-8832-404D0AC275A9}"/>
              </a:ext>
            </a:extLst>
          </p:cNvPr>
          <p:cNvSpPr txBox="1"/>
          <p:nvPr/>
        </p:nvSpPr>
        <p:spPr>
          <a:xfrm>
            <a:off x="115658" y="860844"/>
            <a:ext cx="5320437" cy="923330"/>
          </a:xfrm>
          <a:prstGeom prst="rect">
            <a:avLst/>
          </a:prstGeom>
          <a:noFill/>
        </p:spPr>
        <p:txBody>
          <a:bodyPr wrap="square">
            <a:spAutoFit/>
          </a:bodyPr>
          <a:lstStyle/>
          <a:p>
            <a:r>
              <a:rPr lang="fr-FR" b="0" i="0" dirty="0">
                <a:solidFill>
                  <a:srgbClr val="202122"/>
                </a:solidFill>
                <a:effectLst/>
                <a:latin typeface="Arial" panose="020B0604020202020204" pitchFamily="34" charset="0"/>
              </a:rPr>
              <a:t>Avec la Révolution </a:t>
            </a:r>
            <a:r>
              <a:rPr lang="fr-FR" b="0" i="0" dirty="0">
                <a:effectLst/>
                <a:latin typeface="Arial" panose="020B0604020202020204" pitchFamily="34" charset="0"/>
              </a:rPr>
              <a:t>française de 1789 s'affirme le désir d'unifier les mesures et de s'affranchir de l'héritage de la </a:t>
            </a:r>
            <a:r>
              <a:rPr lang="fr-FR" b="0" i="0" u="none" strike="noStrike" dirty="0">
                <a:effectLst/>
                <a:latin typeface="Arial" panose="020B0604020202020204" pitchFamily="34" charset="0"/>
              </a:rPr>
              <a:t>féodalité</a:t>
            </a:r>
            <a:r>
              <a:rPr lang="fr-FR" b="0" i="0" dirty="0">
                <a:effectLst/>
                <a:latin typeface="Arial" panose="020B0604020202020204" pitchFamily="34" charset="0"/>
              </a:rPr>
              <a:t>.</a:t>
            </a:r>
            <a:endParaRPr lang="fr-FR" dirty="0"/>
          </a:p>
        </p:txBody>
      </p:sp>
      <p:sp>
        <p:nvSpPr>
          <p:cNvPr id="2" name="Text Box 7">
            <a:extLst>
              <a:ext uri="{FF2B5EF4-FFF2-40B4-BE49-F238E27FC236}">
                <a16:creationId xmlns:a16="http://schemas.microsoft.com/office/drawing/2014/main" id="{390FE759-4F39-F573-2B05-ACAD577791B9}"/>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
        <p:nvSpPr>
          <p:cNvPr id="7" name="ZoneTexte 6">
            <a:extLst>
              <a:ext uri="{FF2B5EF4-FFF2-40B4-BE49-F238E27FC236}">
                <a16:creationId xmlns:a16="http://schemas.microsoft.com/office/drawing/2014/main" id="{EF6E589D-6B7E-329C-01DB-212F03CCCA4E}"/>
              </a:ext>
            </a:extLst>
          </p:cNvPr>
          <p:cNvSpPr txBox="1"/>
          <p:nvPr/>
        </p:nvSpPr>
        <p:spPr>
          <a:xfrm>
            <a:off x="119728" y="5686156"/>
            <a:ext cx="5316367" cy="646331"/>
          </a:xfrm>
          <a:prstGeom prst="rect">
            <a:avLst/>
          </a:prstGeom>
          <a:noFill/>
        </p:spPr>
        <p:txBody>
          <a:bodyPr wrap="square">
            <a:spAutoFit/>
          </a:bodyPr>
          <a:lstStyle/>
          <a:p>
            <a:r>
              <a:rPr lang="fr-FR" dirty="0">
                <a:solidFill>
                  <a:srgbClr val="202122"/>
                </a:solidFill>
                <a:latin typeface="Arial" panose="020B0604020202020204" pitchFamily="34" charset="0"/>
              </a:rPr>
              <a:t>Un mètre est la distance parcourue par la lumière dans le vide pendant 1/299 792 458 de seconde.</a:t>
            </a:r>
          </a:p>
        </p:txBody>
      </p:sp>
      <p:sp>
        <p:nvSpPr>
          <p:cNvPr id="10" name="ZoneTexte 9">
            <a:extLst>
              <a:ext uri="{FF2B5EF4-FFF2-40B4-BE49-F238E27FC236}">
                <a16:creationId xmlns:a16="http://schemas.microsoft.com/office/drawing/2014/main" id="{24A83C97-B575-8756-A884-66516C233F66}"/>
              </a:ext>
            </a:extLst>
          </p:cNvPr>
          <p:cNvSpPr txBox="1"/>
          <p:nvPr/>
        </p:nvSpPr>
        <p:spPr>
          <a:xfrm>
            <a:off x="117303" y="5157192"/>
            <a:ext cx="4572000" cy="369332"/>
          </a:xfrm>
          <a:prstGeom prst="rect">
            <a:avLst/>
          </a:prstGeom>
          <a:noFill/>
        </p:spPr>
        <p:txBody>
          <a:bodyPr wrap="square">
            <a:spAutoFit/>
          </a:bodyPr>
          <a:lstStyle/>
          <a:p>
            <a:r>
              <a:rPr lang="fr-FR" b="1" i="0" u="sng" dirty="0">
                <a:solidFill>
                  <a:srgbClr val="202122"/>
                </a:solidFill>
                <a:effectLst/>
                <a:latin typeface="Arial" panose="020B0604020202020204" pitchFamily="34" charset="0"/>
              </a:rPr>
              <a:t>Définition actuelle du mètre :</a:t>
            </a:r>
            <a:endParaRPr lang="fr-FR" b="1" u="sng" dirty="0"/>
          </a:p>
        </p:txBody>
      </p:sp>
    </p:spTree>
    <p:extLst>
      <p:ext uri="{BB962C8B-B14F-4D97-AF65-F5344CB8AC3E}">
        <p14:creationId xmlns:p14="http://schemas.microsoft.com/office/powerpoint/2010/main" val="1191422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77BC7-7827-4917-D648-7A89CEBEA5C3}"/>
            </a:ext>
          </a:extLst>
        </p:cNvPr>
        <p:cNvGrpSpPr/>
        <p:nvPr/>
      </p:nvGrpSpPr>
      <p:grpSpPr>
        <a:xfrm>
          <a:off x="0" y="0"/>
          <a:ext cx="0" cy="0"/>
          <a:chOff x="0" y="0"/>
          <a:chExt cx="0" cy="0"/>
        </a:xfrm>
      </p:grpSpPr>
      <p:pic>
        <p:nvPicPr>
          <p:cNvPr id="3074" name="Picture 2">
            <a:extLst>
              <a:ext uri="{FF2B5EF4-FFF2-40B4-BE49-F238E27FC236}">
                <a16:creationId xmlns:a16="http://schemas.microsoft.com/office/drawing/2014/main" id="{BB6D5921-13E5-87D3-720A-A162EF5C5A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23655"/>
            <a:ext cx="8280920" cy="6210690"/>
          </a:xfrm>
          <a:prstGeom prst="rect">
            <a:avLst/>
          </a:prstGeom>
          <a:noFill/>
          <a:extLst>
            <a:ext uri="{909E8E84-426E-40DD-AFC4-6F175D3DCCD1}">
              <a14:hiddenFill xmlns:a14="http://schemas.microsoft.com/office/drawing/2010/main">
                <a:solidFill>
                  <a:srgbClr val="FFFFFF"/>
                </a:solidFill>
              </a14:hiddenFill>
            </a:ext>
          </a:extLst>
        </p:spPr>
      </p:pic>
      <p:sp>
        <p:nvSpPr>
          <p:cNvPr id="2" name="Text Box 7">
            <a:extLst>
              <a:ext uri="{FF2B5EF4-FFF2-40B4-BE49-F238E27FC236}">
                <a16:creationId xmlns:a16="http://schemas.microsoft.com/office/drawing/2014/main" id="{9A6D423F-FC01-1E4F-6A51-F2B5B9F201F0}"/>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29059262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F9ED9C29-78F9-4092-8861-1BDCEA2EA291}"/>
              </a:ext>
            </a:extLst>
          </p:cNvPr>
          <p:cNvSpPr txBox="1"/>
          <p:nvPr/>
        </p:nvSpPr>
        <p:spPr>
          <a:xfrm>
            <a:off x="251520" y="376080"/>
            <a:ext cx="4572000" cy="369332"/>
          </a:xfrm>
          <a:prstGeom prst="rect">
            <a:avLst/>
          </a:prstGeom>
          <a:noFill/>
        </p:spPr>
        <p:txBody>
          <a:bodyPr wrap="square">
            <a:spAutoFit/>
          </a:bodyPr>
          <a:lstStyle/>
          <a:p>
            <a:r>
              <a:rPr lang="fr-FR" b="1" i="0" u="sng" dirty="0">
                <a:solidFill>
                  <a:srgbClr val="202122"/>
                </a:solidFill>
                <a:effectLst/>
                <a:latin typeface="Arial" panose="020B0604020202020204" pitchFamily="34" charset="0"/>
              </a:rPr>
              <a:t>Origine du Nœud :</a:t>
            </a:r>
            <a:endParaRPr lang="fr-FR" b="1" u="sng" dirty="0"/>
          </a:p>
        </p:txBody>
      </p:sp>
      <p:sp>
        <p:nvSpPr>
          <p:cNvPr id="2" name="Rectangle 2">
            <a:extLst>
              <a:ext uri="{FF2B5EF4-FFF2-40B4-BE49-F238E27FC236}">
                <a16:creationId xmlns:a16="http://schemas.microsoft.com/office/drawing/2014/main" id="{B708F6B3-79AB-41F9-B7AB-AB235CFC1B9A}"/>
              </a:ext>
            </a:extLst>
          </p:cNvPr>
          <p:cNvSpPr>
            <a:spLocks noChangeArrowheads="1"/>
          </p:cNvSpPr>
          <p:nvPr/>
        </p:nvSpPr>
        <p:spPr bwMode="auto">
          <a:xfrm>
            <a:off x="241648" y="1034860"/>
            <a:ext cx="8892480" cy="114805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39675"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rgbClr val="202122"/>
                </a:solidFill>
                <a:effectLst/>
              </a:rPr>
              <a:t>Le </a:t>
            </a:r>
            <a:r>
              <a:rPr kumimoji="0" lang="fr-FR" altLang="fr-FR" b="1" i="0" u="none" strike="noStrike" cap="none" normalizeH="0" baseline="0" dirty="0">
                <a:ln>
                  <a:noFill/>
                </a:ln>
                <a:solidFill>
                  <a:srgbClr val="202122"/>
                </a:solidFill>
                <a:effectLst/>
              </a:rPr>
              <a:t>nœud</a:t>
            </a:r>
            <a:r>
              <a:rPr kumimoji="0" lang="fr-FR" altLang="fr-FR" b="0" i="0" u="none" strike="noStrike" cap="none" normalizeH="0" baseline="0" dirty="0">
                <a:ln>
                  <a:noFill/>
                </a:ln>
                <a:solidFill>
                  <a:srgbClr val="202122"/>
                </a:solidFill>
                <a:effectLst/>
              </a:rPr>
              <a:t> (symbole </a:t>
            </a:r>
            <a:r>
              <a:rPr kumimoji="0" lang="fr-FR" altLang="fr-FR" b="0" i="0" u="none" strike="noStrike" cap="none" normalizeH="0" baseline="0" dirty="0" err="1">
                <a:ln>
                  <a:noFill/>
                </a:ln>
                <a:solidFill>
                  <a:srgbClr val="202122"/>
                </a:solidFill>
                <a:effectLst/>
              </a:rPr>
              <a:t>kn</a:t>
            </a:r>
            <a:r>
              <a:rPr kumimoji="0" lang="fr-FR" altLang="fr-FR" b="0" i="0" u="none" strike="noStrike" cap="none" normalizeH="0" baseline="0" dirty="0">
                <a:ln>
                  <a:noFill/>
                </a:ln>
                <a:solidFill>
                  <a:srgbClr val="202122"/>
                </a:solidFill>
                <a:effectLst/>
              </a:rPr>
              <a:t>, kt</a:t>
            </a:r>
            <a:r>
              <a:rPr kumimoji="0" lang="fr-FR" altLang="fr-FR" b="0" i="0" u="none" strike="noStrike" cap="none" normalizeH="0" baseline="0" dirty="0">
                <a:ln>
                  <a:noFill/>
                </a:ln>
                <a:effectLst/>
              </a:rPr>
              <a:t> ou </a:t>
            </a:r>
            <a:r>
              <a:rPr kumimoji="0" lang="fr-FR" altLang="fr-FR" b="0" i="0" u="none" strike="noStrike" cap="none" normalizeH="0" baseline="0" dirty="0" err="1">
                <a:ln>
                  <a:noFill/>
                </a:ln>
                <a:effectLst/>
              </a:rPr>
              <a:t>nd</a:t>
            </a:r>
            <a:r>
              <a:rPr kumimoji="0" lang="fr-FR" altLang="fr-FR" b="0" i="0" u="none" strike="noStrike" cap="none" normalizeH="0" baseline="0" dirty="0">
                <a:ln>
                  <a:noFill/>
                </a:ln>
                <a:effectLst/>
              </a:rPr>
              <a:t>) est une unité de mesure de la vitesse utilisée en navigation maritime et aérienne. Un nœud est égal à un </a:t>
            </a:r>
            <a:r>
              <a:rPr kumimoji="0" lang="fr-FR" altLang="fr-FR" b="1" i="0" u="none" strike="noStrike" cap="none" normalizeH="0" baseline="0" dirty="0">
                <a:ln>
                  <a:noFill/>
                </a:ln>
                <a:effectLst/>
              </a:rPr>
              <a:t>mille marin par heure</a:t>
            </a:r>
            <a:r>
              <a:rPr kumimoji="0" lang="fr-FR" altLang="fr-FR" b="0" i="0" u="none" strike="noStrike" cap="none" normalizeH="0" baseline="0" dirty="0">
                <a:ln>
                  <a:noFill/>
                </a:ln>
                <a:effectLst/>
              </a:rPr>
              <a:t>, soit </a:t>
            </a:r>
            <a:r>
              <a:rPr kumimoji="0" lang="fr-FR" altLang="fr-FR" b="1" i="0" u="none" strike="noStrike" cap="none" normalizeH="0" baseline="0" dirty="0">
                <a:ln>
                  <a:noFill/>
                </a:ln>
                <a:effectLst/>
              </a:rPr>
              <a:t>1,852 km/h </a:t>
            </a:r>
            <a:r>
              <a:rPr kumimoji="0" lang="fr-FR" altLang="fr-FR" b="0" i="0" u="none" strike="noStrike" cap="none" normalizeH="0" baseline="0" dirty="0">
                <a:ln>
                  <a:noFill/>
                </a:ln>
                <a:effectLst/>
              </a:rPr>
              <a:t>ou 0,514 m/s.</a:t>
            </a:r>
            <a:endParaRPr kumimoji="0" lang="fr-FR" altLang="fr-FR" b="1" i="0" u="none" strike="noStrike" cap="none" normalizeH="0" baseline="0" dirty="0">
              <a:ln>
                <a:noFill/>
              </a:ln>
              <a:effectLst/>
              <a:latin typeface="Linux Libertine"/>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dirty="0">
              <a:ln>
                <a:noFill/>
              </a:ln>
              <a:solidFill>
                <a:schemeClr val="tx1"/>
              </a:solidFill>
              <a:effectLst/>
              <a:latin typeface="Arial" panose="020B0604020202020204" pitchFamily="34" charset="0"/>
            </a:endParaRPr>
          </a:p>
        </p:txBody>
      </p:sp>
      <p:sp>
        <p:nvSpPr>
          <p:cNvPr id="10" name="ZoneTexte 9">
            <a:extLst>
              <a:ext uri="{FF2B5EF4-FFF2-40B4-BE49-F238E27FC236}">
                <a16:creationId xmlns:a16="http://schemas.microsoft.com/office/drawing/2014/main" id="{9FDD0332-1CEC-4720-8BE1-A910202B8C47}"/>
              </a:ext>
            </a:extLst>
          </p:cNvPr>
          <p:cNvSpPr txBox="1"/>
          <p:nvPr/>
        </p:nvSpPr>
        <p:spPr>
          <a:xfrm>
            <a:off x="226468" y="2182918"/>
            <a:ext cx="5065612" cy="1200329"/>
          </a:xfrm>
          <a:prstGeom prst="rect">
            <a:avLst/>
          </a:prstGeom>
          <a:noFill/>
        </p:spPr>
        <p:txBody>
          <a:bodyPr wrap="square">
            <a:spAutoFit/>
          </a:bodyPr>
          <a:lstStyle/>
          <a:p>
            <a:r>
              <a:rPr lang="fr-FR" b="0" i="0" dirty="0">
                <a:solidFill>
                  <a:srgbClr val="202122"/>
                </a:solidFill>
                <a:effectLst/>
                <a:latin typeface="Arial" panose="020B0604020202020204" pitchFamily="34" charset="0"/>
              </a:rPr>
              <a:t>Un </a:t>
            </a:r>
            <a:r>
              <a:rPr lang="fr-FR" b="0" i="0" dirty="0">
                <a:effectLst/>
                <a:latin typeface="Arial" panose="020B0604020202020204" pitchFamily="34" charset="0"/>
              </a:rPr>
              <a:t>nœud correspond à un </a:t>
            </a:r>
            <a:r>
              <a:rPr lang="fr-FR" b="1" i="0" dirty="0">
                <a:effectLst/>
                <a:latin typeface="Arial" panose="020B0604020202020204" pitchFamily="34" charset="0"/>
              </a:rPr>
              <a:t>mille marin </a:t>
            </a:r>
            <a:r>
              <a:rPr lang="fr-FR" b="0" i="0" dirty="0">
                <a:effectLst/>
                <a:latin typeface="Arial" panose="020B0604020202020204" pitchFamily="34" charset="0"/>
              </a:rPr>
              <a:t>(valeur moyenne d'une minute d'</a:t>
            </a:r>
            <a:r>
              <a:rPr lang="fr-FR" b="0" i="0" u="none" strike="noStrike" dirty="0">
                <a:effectLst/>
                <a:latin typeface="Arial" panose="020B0604020202020204" pitchFamily="34" charset="0"/>
              </a:rPr>
              <a:t>arc de méridien</a:t>
            </a:r>
            <a:r>
              <a:rPr lang="fr-FR" b="0" i="0" dirty="0">
                <a:effectLst/>
                <a:latin typeface="Arial" panose="020B0604020202020204" pitchFamily="34" charset="0"/>
              </a:rPr>
              <a:t>) par heure, donc approximativement une minute de </a:t>
            </a:r>
            <a:r>
              <a:rPr lang="fr-FR" b="0" i="0" u="none" strike="noStrike" dirty="0">
                <a:effectLst/>
                <a:latin typeface="Arial" panose="020B0604020202020204" pitchFamily="34" charset="0"/>
              </a:rPr>
              <a:t>latitude</a:t>
            </a:r>
            <a:r>
              <a:rPr lang="fr-FR" b="0" i="0" dirty="0">
                <a:effectLst/>
                <a:latin typeface="Arial" panose="020B0604020202020204" pitchFamily="34" charset="0"/>
              </a:rPr>
              <a:t> en une heure</a:t>
            </a:r>
            <a:r>
              <a:rPr lang="fr-FR" dirty="0">
                <a:latin typeface="Arial" panose="020B0604020202020204" pitchFamily="34" charset="0"/>
              </a:rPr>
              <a:t>.</a:t>
            </a:r>
            <a:endParaRPr lang="fr-FR" dirty="0"/>
          </a:p>
        </p:txBody>
      </p:sp>
      <p:sp>
        <p:nvSpPr>
          <p:cNvPr id="7" name="Rectangle 3">
            <a:extLst>
              <a:ext uri="{FF2B5EF4-FFF2-40B4-BE49-F238E27FC236}">
                <a16:creationId xmlns:a16="http://schemas.microsoft.com/office/drawing/2014/main" id="{2C699DC6-B4BA-4EEE-A2CB-DD73F45127A1}"/>
              </a:ext>
            </a:extLst>
          </p:cNvPr>
          <p:cNvSpPr>
            <a:spLocks noChangeArrowheads="1"/>
          </p:cNvSpPr>
          <p:nvPr/>
        </p:nvSpPr>
        <p:spPr bwMode="auto">
          <a:xfrm>
            <a:off x="226468" y="3474754"/>
            <a:ext cx="5065613" cy="1754326"/>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eaLnBrk="0" hangingPunct="0">
              <a:defRPr>
                <a:solidFill>
                  <a:schemeClr val="tx1"/>
                </a:solidFill>
                <a:latin typeface="Arial" panose="020B0604020202020204" pitchFamily="34" charset="0"/>
              </a:defRPr>
            </a:lvl3pPr>
            <a:lvl4pPr eaLnBrk="0" hangingPunct="0">
              <a:defRPr>
                <a:solidFill>
                  <a:schemeClr val="tx1"/>
                </a:solidFill>
                <a:latin typeface="Arial" panose="020B0604020202020204" pitchFamily="34" charset="0"/>
              </a:defRPr>
            </a:lvl4pPr>
            <a:lvl5pPr eaLnBrk="0" hangingPunct="0">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FR" altLang="fr-FR" b="0" i="0" u="none" strike="noStrike" cap="none" normalizeH="0" baseline="0" dirty="0">
                <a:ln>
                  <a:noFill/>
                </a:ln>
                <a:solidFill>
                  <a:srgbClr val="202122"/>
                </a:solidFill>
                <a:effectLst/>
                <a:latin typeface="Arial" panose="020B0604020202020204" pitchFamily="34" charset="0"/>
                <a:cs typeface="Arial" panose="020B0604020202020204" pitchFamily="34" charset="0"/>
              </a:rPr>
              <a:t>Dans la </a:t>
            </a:r>
            <a:r>
              <a:rPr kumimoji="0" lang="fr-FR" altLang="fr-FR" b="0" i="0" u="none" strike="noStrike" cap="none" normalizeH="0" baseline="0" dirty="0">
                <a:ln>
                  <a:noFill/>
                </a:ln>
                <a:effectLst/>
                <a:latin typeface="Arial" panose="020B0604020202020204" pitchFamily="34" charset="0"/>
                <a:cs typeface="Arial" panose="020B0604020202020204" pitchFamily="34" charset="0"/>
              </a:rPr>
              <a:t>marine française, les nœuds étaient espacés de 47 pieds et demi soit 15 mètres et 43 centimètres et le sablier étalonné sur une période de 30 secondes (47 pieds et 3 pouces, soit 14,4 </a:t>
            </a:r>
            <a:r>
              <a:rPr kumimoji="0" lang="fr-FR" altLang="fr-FR" b="0" i="0" u="none" strike="noStrike" cap="none" normalizeH="0" baseline="0" dirty="0">
                <a:ln>
                  <a:noFill/>
                </a:ln>
                <a:effectLst/>
              </a:rPr>
              <a:t>m</a:t>
            </a:r>
            <a:r>
              <a:rPr kumimoji="0" lang="fr-FR" altLang="fr-FR" b="0" i="0" u="none" strike="noStrike" cap="none" normalizeH="0" baseline="0" dirty="0">
                <a:ln>
                  <a:noFill/>
                </a:ln>
                <a:effectLst/>
                <a:latin typeface="Arial" panose="020B0604020202020204" pitchFamily="34" charset="0"/>
                <a:cs typeface="Arial" panose="020B0604020202020204" pitchFamily="34" charset="0"/>
              </a:rPr>
              <a:t>, et 28 secondes dans la marine anglaise).</a:t>
            </a:r>
            <a:r>
              <a:rPr kumimoji="0" lang="fr-FR" altLang="fr-FR" b="0" i="0" u="none" strike="noStrike" cap="none" normalizeH="0" baseline="0" dirty="0">
                <a:ln>
                  <a:noFill/>
                </a:ln>
                <a:effectLst/>
              </a:rPr>
              <a:t> </a:t>
            </a:r>
            <a:endParaRPr kumimoji="0" lang="fr-FR" altLang="fr-FR" b="0" i="0" u="none" strike="noStrike" cap="none" normalizeH="0" baseline="0" dirty="0">
              <a:ln>
                <a:noFill/>
              </a:ln>
              <a:effectLst/>
              <a:latin typeface="Arial" panose="020B0604020202020204" pitchFamily="34" charset="0"/>
            </a:endParaRPr>
          </a:p>
        </p:txBody>
      </p:sp>
      <p:pic>
        <p:nvPicPr>
          <p:cNvPr id="1029" name="Picture 5" descr="Aucune description de photo disponible.">
            <a:extLst>
              <a:ext uri="{FF2B5EF4-FFF2-40B4-BE49-F238E27FC236}">
                <a16:creationId xmlns:a16="http://schemas.microsoft.com/office/drawing/2014/main" id="{1F55A6B6-10EE-4818-BE7D-932EB056D2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2313" y="1829276"/>
            <a:ext cx="3120093" cy="3772203"/>
          </a:xfrm>
          <a:prstGeom prst="rect">
            <a:avLst/>
          </a:prstGeom>
          <a:noFill/>
          <a:extLst>
            <a:ext uri="{909E8E84-426E-40DD-AFC4-6F175D3DCCD1}">
              <a14:hiddenFill xmlns:a14="http://schemas.microsoft.com/office/drawing/2010/main">
                <a:solidFill>
                  <a:srgbClr val="FFFFFF"/>
                </a:solidFill>
              </a14:hiddenFill>
            </a:ext>
          </a:extLst>
        </p:spPr>
      </p:pic>
      <p:sp>
        <p:nvSpPr>
          <p:cNvPr id="3" name="Text Box 7">
            <a:extLst>
              <a:ext uri="{FF2B5EF4-FFF2-40B4-BE49-F238E27FC236}">
                <a16:creationId xmlns:a16="http://schemas.microsoft.com/office/drawing/2014/main" id="{7BFA7F7B-7A59-DD98-7ABF-BA6108A2CE28}"/>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Tree>
    <p:extLst>
      <p:ext uri="{BB962C8B-B14F-4D97-AF65-F5344CB8AC3E}">
        <p14:creationId xmlns:p14="http://schemas.microsoft.com/office/powerpoint/2010/main" val="5363405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7">
            <a:extLst>
              <a:ext uri="{FF2B5EF4-FFF2-40B4-BE49-F238E27FC236}">
                <a16:creationId xmlns:a16="http://schemas.microsoft.com/office/drawing/2014/main" id="{A554D545-FE90-4F7B-24C7-833CC2E0A899}"/>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
        <p:nvSpPr>
          <p:cNvPr id="5" name="ZoneTexte 4">
            <a:extLst>
              <a:ext uri="{FF2B5EF4-FFF2-40B4-BE49-F238E27FC236}">
                <a16:creationId xmlns:a16="http://schemas.microsoft.com/office/drawing/2014/main" id="{0815706F-4650-8EFF-134E-F78A2546C9A3}"/>
              </a:ext>
            </a:extLst>
          </p:cNvPr>
          <p:cNvSpPr txBox="1"/>
          <p:nvPr/>
        </p:nvSpPr>
        <p:spPr>
          <a:xfrm>
            <a:off x="271563" y="1963841"/>
            <a:ext cx="8059001" cy="646331"/>
          </a:xfrm>
          <a:prstGeom prst="rect">
            <a:avLst/>
          </a:prstGeom>
          <a:noFill/>
        </p:spPr>
        <p:txBody>
          <a:bodyPr wrap="square">
            <a:spAutoFit/>
          </a:bodyPr>
          <a:lstStyle/>
          <a:p>
            <a:r>
              <a:rPr lang="fr-FR" dirty="0"/>
              <a:t>Le mille marin a été conçu pour correspondre approximativement à </a:t>
            </a:r>
            <a:r>
              <a:rPr lang="fr-FR" b="1" dirty="0"/>
              <a:t>une minute d'arc de latitude</a:t>
            </a:r>
            <a:r>
              <a:rPr lang="fr-FR" dirty="0"/>
              <a:t> sur la Terre.</a:t>
            </a:r>
          </a:p>
        </p:txBody>
      </p:sp>
      <p:sp>
        <p:nvSpPr>
          <p:cNvPr id="6" name="ZoneTexte 5">
            <a:extLst>
              <a:ext uri="{FF2B5EF4-FFF2-40B4-BE49-F238E27FC236}">
                <a16:creationId xmlns:a16="http://schemas.microsoft.com/office/drawing/2014/main" id="{D3037311-B5B5-730B-8FC4-EAF0672E56BB}"/>
              </a:ext>
            </a:extLst>
          </p:cNvPr>
          <p:cNvSpPr txBox="1"/>
          <p:nvPr/>
        </p:nvSpPr>
        <p:spPr>
          <a:xfrm>
            <a:off x="251520" y="376080"/>
            <a:ext cx="4572000" cy="369332"/>
          </a:xfrm>
          <a:prstGeom prst="rect">
            <a:avLst/>
          </a:prstGeom>
          <a:noFill/>
        </p:spPr>
        <p:txBody>
          <a:bodyPr wrap="square">
            <a:spAutoFit/>
          </a:bodyPr>
          <a:lstStyle/>
          <a:p>
            <a:r>
              <a:rPr lang="fr-FR" b="1" i="0" u="sng" dirty="0">
                <a:solidFill>
                  <a:srgbClr val="202122"/>
                </a:solidFill>
                <a:effectLst/>
                <a:latin typeface="Arial" panose="020B0604020202020204" pitchFamily="34" charset="0"/>
              </a:rPr>
              <a:t>Origine du Mille :</a:t>
            </a:r>
            <a:endParaRPr lang="fr-FR" b="1" u="sng" dirty="0"/>
          </a:p>
        </p:txBody>
      </p:sp>
      <p:sp>
        <p:nvSpPr>
          <p:cNvPr id="8" name="ZoneTexte 7">
            <a:extLst>
              <a:ext uri="{FF2B5EF4-FFF2-40B4-BE49-F238E27FC236}">
                <a16:creationId xmlns:a16="http://schemas.microsoft.com/office/drawing/2014/main" id="{17B8B717-FB2E-5B6C-539F-4F9F2F3A8E65}"/>
              </a:ext>
            </a:extLst>
          </p:cNvPr>
          <p:cNvSpPr txBox="1"/>
          <p:nvPr/>
        </p:nvSpPr>
        <p:spPr>
          <a:xfrm>
            <a:off x="264900" y="881291"/>
            <a:ext cx="8411555" cy="923330"/>
          </a:xfrm>
          <a:prstGeom prst="rect">
            <a:avLst/>
          </a:prstGeom>
          <a:noFill/>
        </p:spPr>
        <p:txBody>
          <a:bodyPr wrap="square">
            <a:spAutoFit/>
          </a:bodyPr>
          <a:lstStyle/>
          <a:p>
            <a:r>
              <a:rPr lang="fr-FR" dirty="0"/>
              <a:t>Le mot </a:t>
            </a:r>
            <a:r>
              <a:rPr lang="fr-FR" i="1" dirty="0"/>
              <a:t>mille</a:t>
            </a:r>
            <a:r>
              <a:rPr lang="fr-FR" dirty="0"/>
              <a:t> vient du latin </a:t>
            </a:r>
            <a:r>
              <a:rPr lang="fr-FR" b="1" i="1" dirty="0"/>
              <a:t>mille </a:t>
            </a:r>
            <a:r>
              <a:rPr lang="fr-FR" b="1" i="1" dirty="0" err="1"/>
              <a:t>passus</a:t>
            </a:r>
            <a:r>
              <a:rPr lang="fr-FR" dirty="0"/>
              <a:t>, qui signifie </a:t>
            </a:r>
            <a:r>
              <a:rPr lang="fr-FR" b="1" dirty="0"/>
              <a:t>« mille pas »</a:t>
            </a:r>
            <a:r>
              <a:rPr lang="fr-FR" dirty="0"/>
              <a:t>. Mais le </a:t>
            </a:r>
            <a:r>
              <a:rPr lang="fr-FR" i="1" dirty="0" err="1"/>
              <a:t>passus</a:t>
            </a:r>
            <a:r>
              <a:rPr lang="fr-FR" dirty="0"/>
              <a:t> romain était un </a:t>
            </a:r>
            <a:r>
              <a:rPr lang="fr-FR" b="1" dirty="0"/>
              <a:t>double pas</a:t>
            </a:r>
            <a:r>
              <a:rPr lang="fr-FR" dirty="0"/>
              <a:t> : deux enjambées, soit environ </a:t>
            </a:r>
            <a:r>
              <a:rPr lang="fr-FR" b="1" dirty="0"/>
              <a:t>1,48 m</a:t>
            </a:r>
            <a:r>
              <a:rPr lang="fr-FR" dirty="0"/>
              <a:t>. Le mille romain faisait donc approximativement </a:t>
            </a:r>
            <a:r>
              <a:rPr lang="fr-FR" b="1" dirty="0"/>
              <a:t>1 480 m</a:t>
            </a:r>
            <a:r>
              <a:rPr lang="fr-FR" dirty="0"/>
              <a:t>.</a:t>
            </a:r>
          </a:p>
        </p:txBody>
      </p:sp>
      <p:sp>
        <p:nvSpPr>
          <p:cNvPr id="10" name="ZoneTexte 9">
            <a:extLst>
              <a:ext uri="{FF2B5EF4-FFF2-40B4-BE49-F238E27FC236}">
                <a16:creationId xmlns:a16="http://schemas.microsoft.com/office/drawing/2014/main" id="{BC1D3505-7FAB-E0EA-B8E4-A8DD85622136}"/>
              </a:ext>
            </a:extLst>
          </p:cNvPr>
          <p:cNvSpPr txBox="1"/>
          <p:nvPr/>
        </p:nvSpPr>
        <p:spPr>
          <a:xfrm>
            <a:off x="294554" y="2852936"/>
            <a:ext cx="8309893" cy="923330"/>
          </a:xfrm>
          <a:prstGeom prst="rect">
            <a:avLst/>
          </a:prstGeom>
          <a:noFill/>
        </p:spPr>
        <p:txBody>
          <a:bodyPr wrap="square">
            <a:spAutoFit/>
          </a:bodyPr>
          <a:lstStyle/>
          <a:p>
            <a:r>
              <a:rPr lang="fr-FR" dirty="0"/>
              <a:t>La différence d'origine avec le mille marin est donc fondamentale : </a:t>
            </a:r>
            <a:r>
              <a:rPr lang="fr-FR" b="1" dirty="0"/>
              <a:t>le mille terrestre vient historiquement de la marche et des unités romaines</a:t>
            </a:r>
            <a:r>
              <a:rPr lang="fr-FR" dirty="0"/>
              <a:t>, tandis que </a:t>
            </a:r>
            <a:r>
              <a:rPr lang="fr-FR" b="1" dirty="0"/>
              <a:t>le mille marin vient de la géométrie de la Terre et de la navigation</a:t>
            </a:r>
            <a:r>
              <a:rPr lang="fr-FR" dirty="0"/>
              <a:t>.</a:t>
            </a:r>
          </a:p>
        </p:txBody>
      </p:sp>
    </p:spTree>
    <p:extLst>
      <p:ext uri="{BB962C8B-B14F-4D97-AF65-F5344CB8AC3E}">
        <p14:creationId xmlns:p14="http://schemas.microsoft.com/office/powerpoint/2010/main" val="38037505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a:extLst>
              <a:ext uri="{FF2B5EF4-FFF2-40B4-BE49-F238E27FC236}">
                <a16:creationId xmlns:a16="http://schemas.microsoft.com/office/drawing/2014/main" id="{A690C878-8F70-950C-BBBA-8E7EEAEA7D2D}"/>
              </a:ext>
            </a:extLst>
          </p:cNvPr>
          <p:cNvGraphicFramePr>
            <a:graphicFrameLocks noGrp="1"/>
          </p:cNvGraphicFramePr>
          <p:nvPr>
            <p:extLst>
              <p:ext uri="{D42A27DB-BD31-4B8C-83A1-F6EECF244321}">
                <p14:modId xmlns:p14="http://schemas.microsoft.com/office/powerpoint/2010/main" val="1169940949"/>
              </p:ext>
            </p:extLst>
          </p:nvPr>
        </p:nvGraphicFramePr>
        <p:xfrm>
          <a:off x="251520" y="1052736"/>
          <a:ext cx="8568953" cy="4098618"/>
        </p:xfrm>
        <a:graphic>
          <a:graphicData uri="http://schemas.openxmlformats.org/drawingml/2006/table">
            <a:tbl>
              <a:tblPr/>
              <a:tblGrid>
                <a:gridCol w="2904323">
                  <a:extLst>
                    <a:ext uri="{9D8B030D-6E8A-4147-A177-3AD203B41FA5}">
                      <a16:colId xmlns:a16="http://schemas.microsoft.com/office/drawing/2014/main" val="1334082354"/>
                    </a:ext>
                  </a:extLst>
                </a:gridCol>
                <a:gridCol w="2832315">
                  <a:extLst>
                    <a:ext uri="{9D8B030D-6E8A-4147-A177-3AD203B41FA5}">
                      <a16:colId xmlns:a16="http://schemas.microsoft.com/office/drawing/2014/main" val="2863657139"/>
                    </a:ext>
                  </a:extLst>
                </a:gridCol>
                <a:gridCol w="2832315">
                  <a:extLst>
                    <a:ext uri="{9D8B030D-6E8A-4147-A177-3AD203B41FA5}">
                      <a16:colId xmlns:a16="http://schemas.microsoft.com/office/drawing/2014/main" val="284794865"/>
                    </a:ext>
                  </a:extLst>
                </a:gridCol>
              </a:tblGrid>
              <a:tr h="282384">
                <a:tc>
                  <a:txBody>
                    <a:bodyPr/>
                    <a:lstStyle/>
                    <a:p>
                      <a:r>
                        <a:rPr lang="fr-FR" sz="1700" dirty="0"/>
                        <a:t>Type de mille</a:t>
                      </a:r>
                    </a:p>
                  </a:txBody>
                  <a:tcPr marL="88744" marR="88744" marT="44372" marB="44372" anchor="ctr">
                    <a:lnL>
                      <a:noFill/>
                    </a:lnL>
                    <a:lnR>
                      <a:noFill/>
                    </a:lnR>
                    <a:lnT>
                      <a:noFill/>
                    </a:lnT>
                    <a:lnB>
                      <a:noFill/>
                    </a:lnB>
                    <a:noFill/>
                  </a:tcPr>
                </a:tc>
                <a:tc>
                  <a:txBody>
                    <a:bodyPr/>
                    <a:lstStyle/>
                    <a:p>
                      <a:pPr algn="r"/>
                      <a:r>
                        <a:rPr lang="fr-FR" sz="1700"/>
                        <a:t>Valeur en mètres</a:t>
                      </a:r>
                    </a:p>
                  </a:txBody>
                  <a:tcPr marL="88744" marR="88744" marT="44372" marB="44372" anchor="ctr">
                    <a:lnL>
                      <a:noFill/>
                    </a:lnL>
                    <a:lnR>
                      <a:noFill/>
                    </a:lnR>
                    <a:lnT>
                      <a:noFill/>
                    </a:lnT>
                    <a:lnB>
                      <a:noFill/>
                    </a:lnB>
                    <a:noFill/>
                  </a:tcPr>
                </a:tc>
                <a:tc>
                  <a:txBody>
                    <a:bodyPr/>
                    <a:lstStyle/>
                    <a:p>
                      <a:r>
                        <a:rPr lang="fr-FR" sz="1700"/>
                        <a:t>Usage</a:t>
                      </a:r>
                    </a:p>
                  </a:txBody>
                  <a:tcPr marL="88744" marR="88744" marT="44372" marB="44372" anchor="ctr">
                    <a:lnL>
                      <a:noFill/>
                    </a:lnL>
                    <a:lnR>
                      <a:noFill/>
                    </a:lnR>
                    <a:lnT>
                      <a:noFill/>
                    </a:lnT>
                    <a:lnB>
                      <a:noFill/>
                    </a:lnB>
                    <a:noFill/>
                  </a:tcPr>
                </a:tc>
                <a:extLst>
                  <a:ext uri="{0D108BD9-81ED-4DB2-BD59-A6C34878D82A}">
                    <a16:rowId xmlns:a16="http://schemas.microsoft.com/office/drawing/2014/main" val="2138616674"/>
                  </a:ext>
                </a:extLst>
              </a:tr>
              <a:tr h="705961">
                <a:tc>
                  <a:txBody>
                    <a:bodyPr/>
                    <a:lstStyle/>
                    <a:p>
                      <a:r>
                        <a:rPr lang="fr-FR" sz="1700" b="1" dirty="0"/>
                        <a:t>Mille terrestre international (</a:t>
                      </a:r>
                      <a:r>
                        <a:rPr lang="fr-FR" sz="1700" b="1" dirty="0" err="1"/>
                        <a:t>statute</a:t>
                      </a:r>
                      <a:r>
                        <a:rPr lang="fr-FR" sz="1700" b="1" dirty="0"/>
                        <a:t> mile)</a:t>
                      </a:r>
                      <a:endParaRPr lang="fr-FR" sz="1700" dirty="0"/>
                    </a:p>
                  </a:txBody>
                  <a:tcPr marL="88744" marR="88744" marT="44372" marB="44372" anchor="ctr">
                    <a:lnL>
                      <a:noFill/>
                    </a:lnL>
                    <a:lnR>
                      <a:noFill/>
                    </a:lnR>
                    <a:lnT>
                      <a:noFill/>
                    </a:lnT>
                    <a:lnB>
                      <a:noFill/>
                    </a:lnB>
                    <a:noFill/>
                  </a:tcPr>
                </a:tc>
                <a:tc>
                  <a:txBody>
                    <a:bodyPr/>
                    <a:lstStyle/>
                    <a:p>
                      <a:pPr algn="r"/>
                      <a:r>
                        <a:rPr lang="fr-FR" sz="1700" b="1"/>
                        <a:t>1 609,344 m</a:t>
                      </a:r>
                      <a:r>
                        <a:rPr lang="fr-FR" sz="1700"/>
                        <a:t> exactement</a:t>
                      </a:r>
                    </a:p>
                  </a:txBody>
                  <a:tcPr marL="88744" marR="88744" marT="44372" marB="44372" anchor="ctr">
                    <a:lnL>
                      <a:noFill/>
                    </a:lnL>
                    <a:lnR>
                      <a:noFill/>
                    </a:lnR>
                    <a:lnT>
                      <a:noFill/>
                    </a:lnT>
                    <a:lnB>
                      <a:noFill/>
                    </a:lnB>
                    <a:noFill/>
                  </a:tcPr>
                </a:tc>
                <a:tc>
                  <a:txBody>
                    <a:bodyPr/>
                    <a:lstStyle/>
                    <a:p>
                      <a:r>
                        <a:rPr lang="fr-FR" sz="1700"/>
                        <a:t>Routes, distances terrestres aux États-Unis et au Royaume-Uni</a:t>
                      </a:r>
                    </a:p>
                  </a:txBody>
                  <a:tcPr marL="88744" marR="88744" marT="44372" marB="44372" anchor="ctr">
                    <a:lnL>
                      <a:noFill/>
                    </a:lnL>
                    <a:lnR>
                      <a:noFill/>
                    </a:lnR>
                    <a:lnT>
                      <a:noFill/>
                    </a:lnT>
                    <a:lnB>
                      <a:noFill/>
                    </a:lnB>
                    <a:noFill/>
                  </a:tcPr>
                </a:tc>
                <a:extLst>
                  <a:ext uri="{0D108BD9-81ED-4DB2-BD59-A6C34878D82A}">
                    <a16:rowId xmlns:a16="http://schemas.microsoft.com/office/drawing/2014/main" val="5101307"/>
                  </a:ext>
                </a:extLst>
              </a:tr>
              <a:tr h="494173">
                <a:tc>
                  <a:txBody>
                    <a:bodyPr/>
                    <a:lstStyle/>
                    <a:p>
                      <a:r>
                        <a:rPr lang="fr-FR" sz="1700" b="1"/>
                        <a:t>Mille marin international (nautical mile)</a:t>
                      </a:r>
                      <a:endParaRPr lang="fr-FR" sz="1700"/>
                    </a:p>
                  </a:txBody>
                  <a:tcPr marL="88744" marR="88744" marT="44372" marB="44372" anchor="ctr">
                    <a:lnL>
                      <a:noFill/>
                    </a:lnL>
                    <a:lnR>
                      <a:noFill/>
                    </a:lnR>
                    <a:lnT>
                      <a:noFill/>
                    </a:lnT>
                    <a:lnB>
                      <a:noFill/>
                    </a:lnB>
                    <a:noFill/>
                  </a:tcPr>
                </a:tc>
                <a:tc>
                  <a:txBody>
                    <a:bodyPr/>
                    <a:lstStyle/>
                    <a:p>
                      <a:pPr algn="r"/>
                      <a:r>
                        <a:rPr lang="fr-FR" sz="1700" b="1"/>
                        <a:t>1 852 m</a:t>
                      </a:r>
                      <a:r>
                        <a:rPr lang="fr-FR" sz="1700"/>
                        <a:t> exactement</a:t>
                      </a:r>
                    </a:p>
                  </a:txBody>
                  <a:tcPr marL="88744" marR="88744" marT="44372" marB="44372" anchor="ctr">
                    <a:lnL>
                      <a:noFill/>
                    </a:lnL>
                    <a:lnR>
                      <a:noFill/>
                    </a:lnR>
                    <a:lnT>
                      <a:noFill/>
                    </a:lnT>
                    <a:lnB>
                      <a:noFill/>
                    </a:lnB>
                    <a:noFill/>
                  </a:tcPr>
                </a:tc>
                <a:tc>
                  <a:txBody>
                    <a:bodyPr/>
                    <a:lstStyle/>
                    <a:p>
                      <a:r>
                        <a:rPr lang="fr-FR" sz="1700"/>
                        <a:t>Navigation maritime et aérienne</a:t>
                      </a:r>
                    </a:p>
                  </a:txBody>
                  <a:tcPr marL="88744" marR="88744" marT="44372" marB="44372" anchor="ctr">
                    <a:lnL>
                      <a:noFill/>
                    </a:lnL>
                    <a:lnR>
                      <a:noFill/>
                    </a:lnR>
                    <a:lnT>
                      <a:noFill/>
                    </a:lnT>
                    <a:lnB>
                      <a:noFill/>
                    </a:lnB>
                    <a:noFill/>
                  </a:tcPr>
                </a:tc>
                <a:extLst>
                  <a:ext uri="{0D108BD9-81ED-4DB2-BD59-A6C34878D82A}">
                    <a16:rowId xmlns:a16="http://schemas.microsoft.com/office/drawing/2014/main" val="404072261"/>
                  </a:ext>
                </a:extLst>
              </a:tr>
              <a:tr h="705961">
                <a:tc>
                  <a:txBody>
                    <a:bodyPr/>
                    <a:lstStyle/>
                    <a:p>
                      <a:r>
                        <a:rPr lang="fr-FR" sz="1700" b="1"/>
                        <a:t>Ancien mille marin britannique</a:t>
                      </a:r>
                      <a:endParaRPr lang="fr-FR" sz="1700"/>
                    </a:p>
                  </a:txBody>
                  <a:tcPr marL="88744" marR="88744" marT="44372" marB="44372" anchor="ctr">
                    <a:lnL>
                      <a:noFill/>
                    </a:lnL>
                    <a:lnR>
                      <a:noFill/>
                    </a:lnR>
                    <a:lnT>
                      <a:noFill/>
                    </a:lnT>
                    <a:lnB>
                      <a:noFill/>
                    </a:lnB>
                    <a:noFill/>
                  </a:tcPr>
                </a:tc>
                <a:tc>
                  <a:txBody>
                    <a:bodyPr/>
                    <a:lstStyle/>
                    <a:p>
                      <a:pPr algn="r"/>
                      <a:r>
                        <a:rPr lang="fr-FR" sz="1700" b="1"/>
                        <a:t>1 853,184 m</a:t>
                      </a:r>
                      <a:endParaRPr lang="fr-FR" sz="1700"/>
                    </a:p>
                  </a:txBody>
                  <a:tcPr marL="88744" marR="88744" marT="44372" marB="44372" anchor="ctr">
                    <a:lnL>
                      <a:noFill/>
                    </a:lnL>
                    <a:lnR>
                      <a:noFill/>
                    </a:lnR>
                    <a:lnT>
                      <a:noFill/>
                    </a:lnT>
                    <a:lnB>
                      <a:noFill/>
                    </a:lnB>
                    <a:noFill/>
                  </a:tcPr>
                </a:tc>
                <a:tc>
                  <a:txBody>
                    <a:bodyPr/>
                    <a:lstStyle/>
                    <a:p>
                      <a:r>
                        <a:rPr lang="fr-FR" sz="1700"/>
                        <a:t>Marine britannique, avant l'adoption du mille marin international</a:t>
                      </a:r>
                    </a:p>
                  </a:txBody>
                  <a:tcPr marL="88744" marR="88744" marT="44372" marB="44372" anchor="ctr">
                    <a:lnL>
                      <a:noFill/>
                    </a:lnL>
                    <a:lnR>
                      <a:noFill/>
                    </a:lnR>
                    <a:lnT>
                      <a:noFill/>
                    </a:lnT>
                    <a:lnB>
                      <a:noFill/>
                    </a:lnB>
                    <a:noFill/>
                  </a:tcPr>
                </a:tc>
                <a:extLst>
                  <a:ext uri="{0D108BD9-81ED-4DB2-BD59-A6C34878D82A}">
                    <a16:rowId xmlns:a16="http://schemas.microsoft.com/office/drawing/2014/main" val="4012459764"/>
                  </a:ext>
                </a:extLst>
              </a:tr>
              <a:tr h="494173">
                <a:tc>
                  <a:txBody>
                    <a:bodyPr/>
                    <a:lstStyle/>
                    <a:p>
                      <a:r>
                        <a:rPr lang="fr-FR" sz="1700" b="1" dirty="0"/>
                        <a:t>Ancien mille marin américain</a:t>
                      </a:r>
                      <a:endParaRPr lang="fr-FR" sz="1700" dirty="0"/>
                    </a:p>
                  </a:txBody>
                  <a:tcPr marL="88744" marR="88744" marT="44372" marB="44372" anchor="ctr">
                    <a:lnL>
                      <a:noFill/>
                    </a:lnL>
                    <a:lnR>
                      <a:noFill/>
                    </a:lnR>
                    <a:lnT>
                      <a:noFill/>
                    </a:lnT>
                    <a:lnB>
                      <a:noFill/>
                    </a:lnB>
                    <a:noFill/>
                  </a:tcPr>
                </a:tc>
                <a:tc>
                  <a:txBody>
                    <a:bodyPr/>
                    <a:lstStyle/>
                    <a:p>
                      <a:pPr algn="r"/>
                      <a:r>
                        <a:rPr lang="fr-FR" sz="1700"/>
                        <a:t>≈ </a:t>
                      </a:r>
                      <a:r>
                        <a:rPr lang="fr-FR" sz="1700" b="1"/>
                        <a:t>1 853,249 m</a:t>
                      </a:r>
                      <a:endParaRPr lang="fr-FR" sz="1700"/>
                    </a:p>
                  </a:txBody>
                  <a:tcPr marL="88744" marR="88744" marT="44372" marB="44372" anchor="ctr">
                    <a:lnL>
                      <a:noFill/>
                    </a:lnL>
                    <a:lnR>
                      <a:noFill/>
                    </a:lnR>
                    <a:lnT>
                      <a:noFill/>
                    </a:lnT>
                    <a:lnB>
                      <a:noFill/>
                    </a:lnB>
                    <a:noFill/>
                  </a:tcPr>
                </a:tc>
                <a:tc>
                  <a:txBody>
                    <a:bodyPr/>
                    <a:lstStyle/>
                    <a:p>
                      <a:r>
                        <a:rPr lang="fr-FR" sz="1700" dirty="0"/>
                        <a:t>États-Unis, avant 1954</a:t>
                      </a:r>
                    </a:p>
                  </a:txBody>
                  <a:tcPr marL="88744" marR="88744" marT="44372" marB="44372" anchor="ctr">
                    <a:lnL>
                      <a:noFill/>
                    </a:lnL>
                    <a:lnR>
                      <a:noFill/>
                    </a:lnR>
                    <a:lnT>
                      <a:noFill/>
                    </a:lnT>
                    <a:lnB>
                      <a:noFill/>
                    </a:lnB>
                    <a:noFill/>
                  </a:tcPr>
                </a:tc>
                <a:extLst>
                  <a:ext uri="{0D108BD9-81ED-4DB2-BD59-A6C34878D82A}">
                    <a16:rowId xmlns:a16="http://schemas.microsoft.com/office/drawing/2014/main" val="2766126046"/>
                  </a:ext>
                </a:extLst>
              </a:tr>
              <a:tr h="917749">
                <a:tc>
                  <a:txBody>
                    <a:bodyPr/>
                    <a:lstStyle/>
                    <a:p>
                      <a:endParaRPr lang="fr-FR" sz="1700" dirty="0"/>
                    </a:p>
                  </a:txBody>
                  <a:tcPr marL="88744" marR="88744" marT="44372" marB="44372" anchor="ctr">
                    <a:lnL>
                      <a:noFill/>
                    </a:lnL>
                    <a:lnR>
                      <a:noFill/>
                    </a:lnR>
                    <a:lnT>
                      <a:noFill/>
                    </a:lnT>
                    <a:lnB>
                      <a:noFill/>
                    </a:lnB>
                    <a:noFill/>
                  </a:tcPr>
                </a:tc>
                <a:tc>
                  <a:txBody>
                    <a:bodyPr/>
                    <a:lstStyle/>
                    <a:p>
                      <a:pPr algn="r"/>
                      <a:endParaRPr lang="fr-FR" sz="1700" dirty="0"/>
                    </a:p>
                  </a:txBody>
                  <a:tcPr marL="88744" marR="88744" marT="44372" marB="44372" anchor="ctr">
                    <a:lnL>
                      <a:noFill/>
                    </a:lnL>
                    <a:lnR>
                      <a:noFill/>
                    </a:lnR>
                    <a:lnT>
                      <a:noFill/>
                    </a:lnT>
                    <a:lnB>
                      <a:noFill/>
                    </a:lnB>
                    <a:noFill/>
                  </a:tcPr>
                </a:tc>
                <a:tc>
                  <a:txBody>
                    <a:bodyPr/>
                    <a:lstStyle/>
                    <a:p>
                      <a:endParaRPr lang="fr-FR" sz="1700" dirty="0"/>
                    </a:p>
                  </a:txBody>
                  <a:tcPr marL="88744" marR="88744" marT="44372" marB="44372" anchor="ctr">
                    <a:lnL>
                      <a:noFill/>
                    </a:lnL>
                    <a:lnR>
                      <a:noFill/>
                    </a:lnR>
                    <a:lnT>
                      <a:noFill/>
                    </a:lnT>
                    <a:lnB>
                      <a:noFill/>
                    </a:lnB>
                    <a:noFill/>
                  </a:tcPr>
                </a:tc>
                <a:extLst>
                  <a:ext uri="{0D108BD9-81ED-4DB2-BD59-A6C34878D82A}">
                    <a16:rowId xmlns:a16="http://schemas.microsoft.com/office/drawing/2014/main" val="2485938735"/>
                  </a:ext>
                </a:extLst>
              </a:tr>
            </a:tbl>
          </a:graphicData>
        </a:graphic>
      </p:graphicFrame>
      <p:sp>
        <p:nvSpPr>
          <p:cNvPr id="3" name="Text Box 7">
            <a:extLst>
              <a:ext uri="{FF2B5EF4-FFF2-40B4-BE49-F238E27FC236}">
                <a16:creationId xmlns:a16="http://schemas.microsoft.com/office/drawing/2014/main" id="{A554D545-FE90-4F7B-24C7-833CC2E0A899}"/>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
        <p:nvSpPr>
          <p:cNvPr id="6" name="ZoneTexte 5">
            <a:extLst>
              <a:ext uri="{FF2B5EF4-FFF2-40B4-BE49-F238E27FC236}">
                <a16:creationId xmlns:a16="http://schemas.microsoft.com/office/drawing/2014/main" id="{D3037311-B5B5-730B-8FC4-EAF0672E56BB}"/>
              </a:ext>
            </a:extLst>
          </p:cNvPr>
          <p:cNvSpPr txBox="1"/>
          <p:nvPr/>
        </p:nvSpPr>
        <p:spPr>
          <a:xfrm>
            <a:off x="251520" y="376080"/>
            <a:ext cx="4572000" cy="369332"/>
          </a:xfrm>
          <a:prstGeom prst="rect">
            <a:avLst/>
          </a:prstGeom>
          <a:noFill/>
        </p:spPr>
        <p:txBody>
          <a:bodyPr wrap="square">
            <a:spAutoFit/>
          </a:bodyPr>
          <a:lstStyle/>
          <a:p>
            <a:r>
              <a:rPr lang="fr-FR" b="1" i="0" u="sng" dirty="0">
                <a:solidFill>
                  <a:srgbClr val="202122"/>
                </a:solidFill>
                <a:effectLst/>
                <a:latin typeface="Arial" panose="020B0604020202020204" pitchFamily="34" charset="0"/>
              </a:rPr>
              <a:t>Origine du Mille :</a:t>
            </a:r>
            <a:endParaRPr lang="fr-FR" b="1" u="sng" dirty="0"/>
          </a:p>
        </p:txBody>
      </p:sp>
    </p:spTree>
    <p:extLst>
      <p:ext uri="{BB962C8B-B14F-4D97-AF65-F5344CB8AC3E}">
        <p14:creationId xmlns:p14="http://schemas.microsoft.com/office/powerpoint/2010/main" val="623869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4ED669-CAD0-A37D-0692-DF10B2976F4F}"/>
              </a:ext>
            </a:extLst>
          </p:cNvPr>
          <p:cNvPicPr>
            <a:picLocks noChangeAspect="1"/>
          </p:cNvPicPr>
          <p:nvPr/>
        </p:nvPicPr>
        <p:blipFill>
          <a:blip r:embed="rId2"/>
          <a:stretch>
            <a:fillRect/>
          </a:stretch>
        </p:blipFill>
        <p:spPr>
          <a:xfrm>
            <a:off x="0" y="442912"/>
            <a:ext cx="9144000" cy="5972175"/>
          </a:xfrm>
          <a:prstGeom prst="rect">
            <a:avLst/>
          </a:prstGeom>
        </p:spPr>
      </p:pic>
      <p:pic>
        <p:nvPicPr>
          <p:cNvPr id="8" name="Picture 4" descr="C:\Users\seb\Desktop\Screenpresso\2013-10-11_16h09_37.png">
            <a:extLst>
              <a:ext uri="{FF2B5EF4-FFF2-40B4-BE49-F238E27FC236}">
                <a16:creationId xmlns:a16="http://schemas.microsoft.com/office/drawing/2014/main" id="{FA8CEC31-C7D3-4C3F-B360-F301D06B288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548680"/>
            <a:ext cx="1849388" cy="2897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1683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C4ED669-CAD0-A37D-0692-DF10B2976F4F}"/>
              </a:ext>
            </a:extLst>
          </p:cNvPr>
          <p:cNvPicPr>
            <a:picLocks noChangeAspect="1"/>
          </p:cNvPicPr>
          <p:nvPr/>
        </p:nvPicPr>
        <p:blipFill>
          <a:blip r:embed="rId2"/>
          <a:stretch>
            <a:fillRect/>
          </a:stretch>
        </p:blipFill>
        <p:spPr>
          <a:xfrm>
            <a:off x="0" y="442912"/>
            <a:ext cx="9144000" cy="5972175"/>
          </a:xfrm>
          <a:prstGeom prst="rect">
            <a:avLst/>
          </a:prstGeom>
        </p:spPr>
      </p:pic>
      <p:sp>
        <p:nvSpPr>
          <p:cNvPr id="4" name="Ellipse 3">
            <a:extLst>
              <a:ext uri="{FF2B5EF4-FFF2-40B4-BE49-F238E27FC236}">
                <a16:creationId xmlns:a16="http://schemas.microsoft.com/office/drawing/2014/main" id="{0ED0138C-4E5A-D6E3-24A5-9213FCC0DC2A}"/>
              </a:ext>
            </a:extLst>
          </p:cNvPr>
          <p:cNvSpPr/>
          <p:nvPr/>
        </p:nvSpPr>
        <p:spPr>
          <a:xfrm>
            <a:off x="3440733" y="3519686"/>
            <a:ext cx="72008" cy="72008"/>
          </a:xfrm>
          <a:prstGeom prst="ellipse">
            <a:avLst/>
          </a:prstGeom>
          <a:solidFill>
            <a:srgbClr val="FF0000"/>
          </a:solidFill>
          <a:ln w="952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ln w="3175">
                <a:solidFill>
                  <a:schemeClr val="tx1"/>
                </a:solidFill>
              </a:ln>
            </a:endParaRPr>
          </a:p>
        </p:txBody>
      </p:sp>
      <p:sp>
        <p:nvSpPr>
          <p:cNvPr id="5" name="Ellipse 4">
            <a:extLst>
              <a:ext uri="{FF2B5EF4-FFF2-40B4-BE49-F238E27FC236}">
                <a16:creationId xmlns:a16="http://schemas.microsoft.com/office/drawing/2014/main" id="{3B45ACDA-9415-069D-FAB7-88B32DDA49E2}"/>
              </a:ext>
            </a:extLst>
          </p:cNvPr>
          <p:cNvSpPr/>
          <p:nvPr/>
        </p:nvSpPr>
        <p:spPr>
          <a:xfrm>
            <a:off x="3433589" y="3976886"/>
            <a:ext cx="72008" cy="72008"/>
          </a:xfrm>
          <a:prstGeom prst="ellipse">
            <a:avLst/>
          </a:prstGeom>
          <a:solidFill>
            <a:srgbClr val="FF0000"/>
          </a:solidFill>
          <a:ln w="9525">
            <a:solidFill>
              <a:schemeClr val="tx1"/>
            </a:soli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fr-FR">
              <a:ln w="3175">
                <a:solidFill>
                  <a:schemeClr val="tx1"/>
                </a:solidFill>
              </a:ln>
            </a:endParaRPr>
          </a:p>
        </p:txBody>
      </p:sp>
      <p:sp>
        <p:nvSpPr>
          <p:cNvPr id="6" name="ZoneTexte 5">
            <a:extLst>
              <a:ext uri="{FF2B5EF4-FFF2-40B4-BE49-F238E27FC236}">
                <a16:creationId xmlns:a16="http://schemas.microsoft.com/office/drawing/2014/main" id="{155B3219-02A6-5825-7168-F0E550986D95}"/>
              </a:ext>
            </a:extLst>
          </p:cNvPr>
          <p:cNvSpPr txBox="1"/>
          <p:nvPr/>
        </p:nvSpPr>
        <p:spPr>
          <a:xfrm>
            <a:off x="3563888" y="3186928"/>
            <a:ext cx="736090" cy="184666"/>
          </a:xfrm>
          <a:prstGeom prst="rect">
            <a:avLst/>
          </a:prstGeom>
          <a:solidFill>
            <a:schemeClr val="bg1"/>
          </a:solidFill>
        </p:spPr>
        <p:txBody>
          <a:bodyPr wrap="none" lIns="36000" tIns="0" rIns="36000" bIns="0" rtlCol="0">
            <a:spAutoFit/>
          </a:bodyPr>
          <a:lstStyle/>
          <a:p>
            <a:r>
              <a:rPr lang="fr-FR" sz="1200" dirty="0"/>
              <a:t>Alexandrie</a:t>
            </a:r>
          </a:p>
        </p:txBody>
      </p:sp>
      <p:sp>
        <p:nvSpPr>
          <p:cNvPr id="7" name="ZoneTexte 6">
            <a:extLst>
              <a:ext uri="{FF2B5EF4-FFF2-40B4-BE49-F238E27FC236}">
                <a16:creationId xmlns:a16="http://schemas.microsoft.com/office/drawing/2014/main" id="{CAFF58EC-D5C5-FFB0-F378-E3402B6E9154}"/>
              </a:ext>
            </a:extLst>
          </p:cNvPr>
          <p:cNvSpPr txBox="1"/>
          <p:nvPr/>
        </p:nvSpPr>
        <p:spPr>
          <a:xfrm>
            <a:off x="3535511" y="3792220"/>
            <a:ext cx="442484" cy="184666"/>
          </a:xfrm>
          <a:prstGeom prst="rect">
            <a:avLst/>
          </a:prstGeom>
          <a:solidFill>
            <a:schemeClr val="bg1"/>
          </a:solidFill>
        </p:spPr>
        <p:txBody>
          <a:bodyPr wrap="none" lIns="36000" tIns="0" rIns="36000" bIns="0" rtlCol="0">
            <a:spAutoFit/>
          </a:bodyPr>
          <a:lstStyle/>
          <a:p>
            <a:r>
              <a:rPr lang="fr-FR" sz="1200" dirty="0"/>
              <a:t>Syène</a:t>
            </a:r>
          </a:p>
        </p:txBody>
      </p:sp>
    </p:spTree>
    <p:extLst>
      <p:ext uri="{BB962C8B-B14F-4D97-AF65-F5344CB8AC3E}">
        <p14:creationId xmlns:p14="http://schemas.microsoft.com/office/powerpoint/2010/main" val="27814097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Enseignement\Habilitation_2010_2014\C2i\Sujets\Sujet2012\SchemaEratosthen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324" y="182996"/>
            <a:ext cx="5598372" cy="425411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4DC8987-0821-C3CB-5967-A5055ACD5A2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Tree>
    <p:extLst>
      <p:ext uri="{BB962C8B-B14F-4D97-AF65-F5344CB8AC3E}">
        <p14:creationId xmlns:p14="http://schemas.microsoft.com/office/powerpoint/2010/main" val="15589686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Enseignement\Habilitation_2010_2014\C2i\Sujets\Sujet2012\SchemaEratosthene.png"/>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130324" y="182996"/>
            <a:ext cx="5598372" cy="425411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4DC8987-0821-C3CB-5967-A5055ACD5A2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7" name="ZoneTexte 6">
            <a:extLst>
              <a:ext uri="{FF2B5EF4-FFF2-40B4-BE49-F238E27FC236}">
                <a16:creationId xmlns:a16="http://schemas.microsoft.com/office/drawing/2014/main" id="{B45F7CF7-E587-404C-9396-87A1E3457112}"/>
              </a:ext>
            </a:extLst>
          </p:cNvPr>
          <p:cNvSpPr txBox="1"/>
          <p:nvPr/>
        </p:nvSpPr>
        <p:spPr>
          <a:xfrm>
            <a:off x="4720584" y="1684393"/>
            <a:ext cx="3307800" cy="369332"/>
          </a:xfrm>
          <a:prstGeom prst="rect">
            <a:avLst/>
          </a:prstGeom>
          <a:noFill/>
        </p:spPr>
        <p:txBody>
          <a:bodyPr wrap="square" rtlCol="0">
            <a:spAutoFit/>
          </a:bodyPr>
          <a:lstStyle/>
          <a:p>
            <a:r>
              <a:rPr lang="fr-FR" dirty="0">
                <a:latin typeface="Symbol" panose="05050102010706020507" pitchFamily="18" charset="2"/>
              </a:rPr>
              <a:t>a</a:t>
            </a:r>
            <a:r>
              <a:rPr lang="fr-FR" dirty="0"/>
              <a:t> = angles alternes - internes</a:t>
            </a:r>
          </a:p>
        </p:txBody>
      </p:sp>
      <p:cxnSp>
        <p:nvCxnSpPr>
          <p:cNvPr id="4" name="Connecteur droit 3">
            <a:extLst>
              <a:ext uri="{FF2B5EF4-FFF2-40B4-BE49-F238E27FC236}">
                <a16:creationId xmlns:a16="http://schemas.microsoft.com/office/drawing/2014/main" id="{065F2733-8B80-4EE3-8EA8-28BCB194E4B3}"/>
              </a:ext>
            </a:extLst>
          </p:cNvPr>
          <p:cNvCxnSpPr>
            <a:cxnSpLocks/>
          </p:cNvCxnSpPr>
          <p:nvPr/>
        </p:nvCxnSpPr>
        <p:spPr>
          <a:xfrm flipH="1">
            <a:off x="466792" y="466792"/>
            <a:ext cx="4073236" cy="2301986"/>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DE24F5D0-BF8D-4299-B709-D8BC538E0F96}"/>
              </a:ext>
            </a:extLst>
          </p:cNvPr>
          <p:cNvCxnSpPr>
            <a:cxnSpLocks/>
          </p:cNvCxnSpPr>
          <p:nvPr/>
        </p:nvCxnSpPr>
        <p:spPr>
          <a:xfrm flipH="1">
            <a:off x="638376" y="1271422"/>
            <a:ext cx="4073236" cy="2301986"/>
          </a:xfrm>
          <a:prstGeom prst="line">
            <a:avLst/>
          </a:prstGeom>
          <a:ln w="349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6EF28025-90E6-43C7-8F6E-F1E6047E866A}"/>
              </a:ext>
            </a:extLst>
          </p:cNvPr>
          <p:cNvCxnSpPr>
            <a:cxnSpLocks/>
          </p:cNvCxnSpPr>
          <p:nvPr/>
        </p:nvCxnSpPr>
        <p:spPr>
          <a:xfrm flipH="1">
            <a:off x="684201" y="230199"/>
            <a:ext cx="3312303" cy="3753516"/>
          </a:xfrm>
          <a:prstGeom prst="line">
            <a:avLst/>
          </a:prstGeom>
          <a:ln w="3492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A6829B23-6C40-43BC-B7CC-A05B23FEF4B9}"/>
              </a:ext>
            </a:extLst>
          </p:cNvPr>
          <p:cNvSpPr txBox="1"/>
          <p:nvPr/>
        </p:nvSpPr>
        <p:spPr>
          <a:xfrm>
            <a:off x="4720584" y="2106957"/>
            <a:ext cx="3307800" cy="369332"/>
          </a:xfrm>
          <a:prstGeom prst="rect">
            <a:avLst/>
          </a:prstGeom>
          <a:noFill/>
        </p:spPr>
        <p:txBody>
          <a:bodyPr wrap="square" rtlCol="0">
            <a:spAutoFit/>
          </a:bodyPr>
          <a:lstStyle/>
          <a:p>
            <a:r>
              <a:rPr lang="fr-FR" dirty="0">
                <a:latin typeface="Symbol" panose="05050102010706020507" pitchFamily="18" charset="2"/>
              </a:rPr>
              <a:t>-&gt; </a:t>
            </a:r>
            <a:r>
              <a:rPr lang="fr-FR" dirty="0">
                <a:latin typeface="+mj-lt"/>
              </a:rPr>
              <a:t>ils sont identiques</a:t>
            </a:r>
          </a:p>
        </p:txBody>
      </p:sp>
      <p:grpSp>
        <p:nvGrpSpPr>
          <p:cNvPr id="3" name="Groupe 2">
            <a:extLst>
              <a:ext uri="{FF2B5EF4-FFF2-40B4-BE49-F238E27FC236}">
                <a16:creationId xmlns:a16="http://schemas.microsoft.com/office/drawing/2014/main" id="{800FF43B-23D5-4610-9AEC-353F7728C4DB}"/>
              </a:ext>
            </a:extLst>
          </p:cNvPr>
          <p:cNvGrpSpPr/>
          <p:nvPr/>
        </p:nvGrpSpPr>
        <p:grpSpPr>
          <a:xfrm>
            <a:off x="1570403" y="1480732"/>
            <a:ext cx="1184338" cy="1623476"/>
            <a:chOff x="1570403" y="1480732"/>
            <a:chExt cx="1184338" cy="1623476"/>
          </a:xfrm>
        </p:grpSpPr>
        <p:sp>
          <p:nvSpPr>
            <p:cNvPr id="2" name="Arc 1">
              <a:extLst>
                <a:ext uri="{FF2B5EF4-FFF2-40B4-BE49-F238E27FC236}">
                  <a16:creationId xmlns:a16="http://schemas.microsoft.com/office/drawing/2014/main" id="{132F882B-E428-4AD7-BFCD-38F4F273F8CE}"/>
                </a:ext>
              </a:extLst>
            </p:cNvPr>
            <p:cNvSpPr/>
            <p:nvPr/>
          </p:nvSpPr>
          <p:spPr>
            <a:xfrm rot="21002468" flipH="1" flipV="1">
              <a:off x="2466709" y="1480732"/>
              <a:ext cx="288032" cy="303911"/>
            </a:xfrm>
            <a:prstGeom prst="arc">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9" name="Arc 18">
              <a:extLst>
                <a:ext uri="{FF2B5EF4-FFF2-40B4-BE49-F238E27FC236}">
                  <a16:creationId xmlns:a16="http://schemas.microsoft.com/office/drawing/2014/main" id="{5E2EB62C-4EA3-4DC4-9557-734993A73D41}"/>
                </a:ext>
              </a:extLst>
            </p:cNvPr>
            <p:cNvSpPr/>
            <p:nvPr/>
          </p:nvSpPr>
          <p:spPr>
            <a:xfrm rot="1616001">
              <a:off x="1570403" y="2741977"/>
              <a:ext cx="290559" cy="362231"/>
            </a:xfrm>
            <a:prstGeom prst="arc">
              <a:avLst>
                <a:gd name="adj1" fmla="val 15464596"/>
                <a:gd name="adj2" fmla="val 19282849"/>
              </a:avLst>
            </a:prstGeom>
            <a:ln w="28575">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7" name="ZoneTexte 16">
              <a:extLst>
                <a:ext uri="{FF2B5EF4-FFF2-40B4-BE49-F238E27FC236}">
                  <a16:creationId xmlns:a16="http://schemas.microsoft.com/office/drawing/2014/main" id="{B79D6852-FA87-4804-BB42-DDCE7649F2CD}"/>
                </a:ext>
              </a:extLst>
            </p:cNvPr>
            <p:cNvSpPr txBox="1"/>
            <p:nvPr/>
          </p:nvSpPr>
          <p:spPr>
            <a:xfrm>
              <a:off x="1780923" y="2523889"/>
              <a:ext cx="353390" cy="369332"/>
            </a:xfrm>
            <a:prstGeom prst="rect">
              <a:avLst/>
            </a:prstGeom>
            <a:noFill/>
          </p:spPr>
          <p:txBody>
            <a:bodyPr wrap="square" rtlCol="0">
              <a:spAutoFit/>
            </a:bodyPr>
            <a:lstStyle/>
            <a:p>
              <a:r>
                <a:rPr lang="fr-FR" dirty="0">
                  <a:latin typeface="Symbol" panose="05050102010706020507" pitchFamily="18" charset="2"/>
                </a:rPr>
                <a:t>a</a:t>
              </a:r>
              <a:endParaRPr lang="fr-FR" dirty="0"/>
            </a:p>
          </p:txBody>
        </p:sp>
        <p:sp>
          <p:nvSpPr>
            <p:cNvPr id="18" name="ZoneTexte 17">
              <a:extLst>
                <a:ext uri="{FF2B5EF4-FFF2-40B4-BE49-F238E27FC236}">
                  <a16:creationId xmlns:a16="http://schemas.microsoft.com/office/drawing/2014/main" id="{41A233CF-3DBE-487F-BB1E-FCC796F139FA}"/>
                </a:ext>
              </a:extLst>
            </p:cNvPr>
            <p:cNvSpPr txBox="1"/>
            <p:nvPr/>
          </p:nvSpPr>
          <p:spPr>
            <a:xfrm>
              <a:off x="2291409" y="1614818"/>
              <a:ext cx="353390" cy="369332"/>
            </a:xfrm>
            <a:prstGeom prst="rect">
              <a:avLst/>
            </a:prstGeom>
            <a:noFill/>
          </p:spPr>
          <p:txBody>
            <a:bodyPr wrap="square" rtlCol="0">
              <a:spAutoFit/>
            </a:bodyPr>
            <a:lstStyle/>
            <a:p>
              <a:r>
                <a:rPr lang="fr-FR" dirty="0">
                  <a:latin typeface="Symbol" panose="05050102010706020507" pitchFamily="18" charset="2"/>
                </a:rPr>
                <a:t>a</a:t>
              </a:r>
              <a:endParaRPr lang="fr-FR" dirty="0"/>
            </a:p>
          </p:txBody>
        </p:sp>
      </p:grpSp>
    </p:spTree>
    <p:extLst>
      <p:ext uri="{BB962C8B-B14F-4D97-AF65-F5344CB8AC3E}">
        <p14:creationId xmlns:p14="http://schemas.microsoft.com/office/powerpoint/2010/main" val="260343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descr="F:\Enseignement\Habilitation_2010_2014\C2i\Sujets\Sujet2012\SchemaEratosthene.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324" y="182996"/>
            <a:ext cx="5598372" cy="4254116"/>
          </a:xfrm>
          <a:prstGeom prst="rect">
            <a:avLst/>
          </a:prstGeom>
          <a:noFill/>
          <a:extLst>
            <a:ext uri="{909E8E84-426E-40DD-AFC4-6F175D3DCCD1}">
              <a14:hiddenFill xmlns:a14="http://schemas.microsoft.com/office/drawing/2010/main">
                <a:solidFill>
                  <a:srgbClr val="FFFFFF"/>
                </a:solidFill>
              </a14:hiddenFill>
            </a:ext>
          </a:extLst>
        </p:spPr>
      </p:pic>
      <p:pic>
        <p:nvPicPr>
          <p:cNvPr id="5" name="Image 4">
            <a:extLst>
              <a:ext uri="{FF2B5EF4-FFF2-40B4-BE49-F238E27FC236}">
                <a16:creationId xmlns:a16="http://schemas.microsoft.com/office/drawing/2014/main" id="{94DC8987-0821-C3CB-5967-A5055ACD5A2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7" name="ZoneTexte 6">
            <a:extLst>
              <a:ext uri="{FF2B5EF4-FFF2-40B4-BE49-F238E27FC236}">
                <a16:creationId xmlns:a16="http://schemas.microsoft.com/office/drawing/2014/main" id="{B45F7CF7-E587-404C-9396-87A1E3457112}"/>
              </a:ext>
            </a:extLst>
          </p:cNvPr>
          <p:cNvSpPr txBox="1"/>
          <p:nvPr/>
        </p:nvSpPr>
        <p:spPr>
          <a:xfrm>
            <a:off x="4720584" y="1684393"/>
            <a:ext cx="1008112" cy="369332"/>
          </a:xfrm>
          <a:prstGeom prst="rect">
            <a:avLst/>
          </a:prstGeom>
          <a:noFill/>
        </p:spPr>
        <p:txBody>
          <a:bodyPr wrap="square" rtlCol="0">
            <a:spAutoFit/>
          </a:bodyPr>
          <a:lstStyle/>
          <a:p>
            <a:r>
              <a:rPr lang="fr-FR" dirty="0">
                <a:latin typeface="Symbol" panose="05050102010706020507" pitchFamily="18" charset="2"/>
              </a:rPr>
              <a:t>a</a:t>
            </a:r>
            <a:r>
              <a:rPr lang="fr-FR" dirty="0"/>
              <a:t> = 7,2°</a:t>
            </a:r>
          </a:p>
        </p:txBody>
      </p:sp>
      <p:sp>
        <p:nvSpPr>
          <p:cNvPr id="10" name="ZoneTexte 9">
            <a:extLst>
              <a:ext uri="{FF2B5EF4-FFF2-40B4-BE49-F238E27FC236}">
                <a16:creationId xmlns:a16="http://schemas.microsoft.com/office/drawing/2014/main" id="{E50707E5-1267-42CB-8F85-3BD3E7E37140}"/>
              </a:ext>
            </a:extLst>
          </p:cNvPr>
          <p:cNvSpPr txBox="1"/>
          <p:nvPr/>
        </p:nvSpPr>
        <p:spPr>
          <a:xfrm>
            <a:off x="4703322" y="2156930"/>
            <a:ext cx="2882339" cy="369332"/>
          </a:xfrm>
          <a:prstGeom prst="rect">
            <a:avLst/>
          </a:prstGeom>
          <a:noFill/>
        </p:spPr>
        <p:txBody>
          <a:bodyPr wrap="square" rtlCol="0">
            <a:spAutoFit/>
          </a:bodyPr>
          <a:lstStyle/>
          <a:p>
            <a:r>
              <a:rPr lang="fr-FR" dirty="0">
                <a:latin typeface="+mj-lt"/>
              </a:rPr>
              <a:t>Un cercle complet fait 360°</a:t>
            </a:r>
          </a:p>
        </p:txBody>
      </p:sp>
      <mc:AlternateContent xmlns:mc="http://schemas.openxmlformats.org/markup-compatibility/2006" xmlns:a14="http://schemas.microsoft.com/office/drawing/2010/main">
        <mc:Choice Requires="a14">
          <p:sp>
            <p:nvSpPr>
              <p:cNvPr id="12" name="ZoneTexte 11">
                <a:extLst>
                  <a:ext uri="{FF2B5EF4-FFF2-40B4-BE49-F238E27FC236}">
                    <a16:creationId xmlns:a16="http://schemas.microsoft.com/office/drawing/2014/main" id="{1032717B-234B-41CC-89D5-07AA73438937}"/>
                  </a:ext>
                </a:extLst>
              </p:cNvPr>
              <p:cNvSpPr txBox="1"/>
              <p:nvPr/>
            </p:nvSpPr>
            <p:spPr>
              <a:xfrm>
                <a:off x="4696400" y="2555111"/>
                <a:ext cx="4104456" cy="485774"/>
              </a:xfrm>
              <a:prstGeom prst="rect">
                <a:avLst/>
              </a:prstGeom>
              <a:noFill/>
            </p:spPr>
            <p:txBody>
              <a:bodyPr wrap="square" rtlCol="0">
                <a:spAutoFit/>
              </a:bodyPr>
              <a:lstStyle/>
              <a:p>
                <a:r>
                  <a:rPr lang="fr-FR" dirty="0">
                    <a:latin typeface="+mj-lt"/>
                  </a:rPr>
                  <a:t>Donc : </a:t>
                </a:r>
                <a14:m>
                  <m:oMath xmlns:m="http://schemas.openxmlformats.org/officeDocument/2006/math">
                    <m:f>
                      <m:fPr>
                        <m:ctrlPr>
                          <a:rPr lang="fr-FR" i="1" smtClean="0">
                            <a:latin typeface="Cambria Math" panose="02040503050406030204" pitchFamily="18" charset="0"/>
                          </a:rPr>
                        </m:ctrlPr>
                      </m:fPr>
                      <m:num>
                        <m:r>
                          <a:rPr lang="fr-FR" b="0" i="1" smtClean="0">
                            <a:latin typeface="Cambria Math" panose="02040503050406030204" pitchFamily="18" charset="0"/>
                          </a:rPr>
                          <m:t>7,2</m:t>
                        </m:r>
                      </m:num>
                      <m:den>
                        <m:r>
                          <a:rPr lang="fr-FR" b="0" i="1" smtClean="0">
                            <a:latin typeface="Cambria Math" panose="02040503050406030204" pitchFamily="18" charset="0"/>
                          </a:rPr>
                          <m:t>360</m:t>
                        </m:r>
                      </m:den>
                    </m:f>
                    <m:r>
                      <a:rPr lang="fr-FR" b="0" i="1" smtClean="0">
                        <a:latin typeface="Cambria Math" panose="02040503050406030204" pitchFamily="18" charset="0"/>
                      </a:rPr>
                      <m:t>=</m:t>
                    </m:r>
                    <m:f>
                      <m:fPr>
                        <m:ctrlPr>
                          <a:rPr lang="fr-FR" b="0" i="1" smtClean="0">
                            <a:latin typeface="Cambria Math" panose="02040503050406030204" pitchFamily="18" charset="0"/>
                          </a:rPr>
                        </m:ctrlPr>
                      </m:fPr>
                      <m:num>
                        <m:r>
                          <a:rPr lang="fr-FR" b="0" i="1" smtClean="0">
                            <a:latin typeface="Cambria Math" panose="02040503050406030204" pitchFamily="18" charset="0"/>
                          </a:rPr>
                          <m:t>1</m:t>
                        </m:r>
                      </m:num>
                      <m:den>
                        <m:r>
                          <a:rPr lang="fr-FR" b="0" i="1" smtClean="0">
                            <a:latin typeface="Cambria Math" panose="02040503050406030204" pitchFamily="18" charset="0"/>
                          </a:rPr>
                          <m:t>50</m:t>
                        </m:r>
                      </m:den>
                    </m:f>
                  </m:oMath>
                </a14:m>
                <a:endParaRPr lang="fr-FR" dirty="0">
                  <a:latin typeface="+mj-lt"/>
                </a:endParaRPr>
              </a:p>
            </p:txBody>
          </p:sp>
        </mc:Choice>
        <mc:Fallback xmlns="">
          <p:sp>
            <p:nvSpPr>
              <p:cNvPr id="12" name="ZoneTexte 11">
                <a:extLst>
                  <a:ext uri="{FF2B5EF4-FFF2-40B4-BE49-F238E27FC236}">
                    <a16:creationId xmlns:a16="http://schemas.microsoft.com/office/drawing/2014/main" id="{1032717B-234B-41CC-89D5-07AA73438937}"/>
                  </a:ext>
                </a:extLst>
              </p:cNvPr>
              <p:cNvSpPr txBox="1">
                <a:spLocks noRot="1" noChangeAspect="1" noMove="1" noResize="1" noEditPoints="1" noAdjustHandles="1" noChangeArrowheads="1" noChangeShapeType="1" noTextEdit="1"/>
              </p:cNvSpPr>
              <p:nvPr/>
            </p:nvSpPr>
            <p:spPr>
              <a:xfrm>
                <a:off x="4696400" y="2555111"/>
                <a:ext cx="4104456" cy="485774"/>
              </a:xfrm>
              <a:prstGeom prst="rect">
                <a:avLst/>
              </a:prstGeom>
              <a:blipFill>
                <a:blip r:embed="rId4"/>
                <a:stretch>
                  <a:fillRect l="-1187" b="-7500"/>
                </a:stretch>
              </a:blipFill>
            </p:spPr>
            <p:txBody>
              <a:bodyPr/>
              <a:lstStyle/>
              <a:p>
                <a:r>
                  <a:rPr lang="fr-FR">
                    <a:noFill/>
                  </a:rPr>
                  <a:t> </a:t>
                </a:r>
              </a:p>
            </p:txBody>
          </p:sp>
        </mc:Fallback>
      </mc:AlternateContent>
      <p:sp>
        <p:nvSpPr>
          <p:cNvPr id="13" name="ZoneTexte 12">
            <a:extLst>
              <a:ext uri="{FF2B5EF4-FFF2-40B4-BE49-F238E27FC236}">
                <a16:creationId xmlns:a16="http://schemas.microsoft.com/office/drawing/2014/main" id="{6B96D997-51A3-436D-A7D2-274080A4BFF8}"/>
              </a:ext>
            </a:extLst>
          </p:cNvPr>
          <p:cNvSpPr txBox="1"/>
          <p:nvPr/>
        </p:nvSpPr>
        <p:spPr>
          <a:xfrm>
            <a:off x="4684706" y="3054386"/>
            <a:ext cx="4104456" cy="646331"/>
          </a:xfrm>
          <a:prstGeom prst="rect">
            <a:avLst/>
          </a:prstGeom>
          <a:noFill/>
        </p:spPr>
        <p:txBody>
          <a:bodyPr wrap="square" rtlCol="0">
            <a:spAutoFit/>
          </a:bodyPr>
          <a:lstStyle/>
          <a:p>
            <a:r>
              <a:rPr lang="fr-FR" dirty="0">
                <a:latin typeface="+mj-lt"/>
              </a:rPr>
              <a:t>Distance entre Alexandrie et Syène :</a:t>
            </a:r>
          </a:p>
          <a:p>
            <a:r>
              <a:rPr lang="fr-FR" dirty="0">
                <a:latin typeface="+mj-lt"/>
              </a:rPr>
              <a:t>≈ 800 km</a:t>
            </a:r>
          </a:p>
        </p:txBody>
      </p:sp>
      <p:sp>
        <p:nvSpPr>
          <p:cNvPr id="14" name="ZoneTexte 13">
            <a:extLst>
              <a:ext uri="{FF2B5EF4-FFF2-40B4-BE49-F238E27FC236}">
                <a16:creationId xmlns:a16="http://schemas.microsoft.com/office/drawing/2014/main" id="{6DF8C620-184B-40DB-8A91-9670F0D1C4CF}"/>
              </a:ext>
            </a:extLst>
          </p:cNvPr>
          <p:cNvSpPr txBox="1"/>
          <p:nvPr/>
        </p:nvSpPr>
        <p:spPr>
          <a:xfrm>
            <a:off x="4689471" y="3751293"/>
            <a:ext cx="4104456" cy="646331"/>
          </a:xfrm>
          <a:prstGeom prst="rect">
            <a:avLst/>
          </a:prstGeom>
          <a:noFill/>
        </p:spPr>
        <p:txBody>
          <a:bodyPr wrap="square" rtlCol="0">
            <a:spAutoFit/>
          </a:bodyPr>
          <a:lstStyle/>
          <a:p>
            <a:r>
              <a:rPr lang="fr-FR" dirty="0">
                <a:latin typeface="+mj-lt"/>
              </a:rPr>
              <a:t>Si 800 km = 1/50 du tour de la Terre :</a:t>
            </a:r>
          </a:p>
          <a:p>
            <a:r>
              <a:rPr lang="fr-FR" dirty="0">
                <a:latin typeface="+mj-lt"/>
              </a:rPr>
              <a:t>800 x 50 = 40 000 km</a:t>
            </a:r>
          </a:p>
        </p:txBody>
      </p:sp>
      <p:sp>
        <p:nvSpPr>
          <p:cNvPr id="15" name="ZoneTexte 14">
            <a:extLst>
              <a:ext uri="{FF2B5EF4-FFF2-40B4-BE49-F238E27FC236}">
                <a16:creationId xmlns:a16="http://schemas.microsoft.com/office/drawing/2014/main" id="{74083461-1A9C-41C3-9006-A3C1613BE44A}"/>
              </a:ext>
            </a:extLst>
          </p:cNvPr>
          <p:cNvSpPr txBox="1"/>
          <p:nvPr/>
        </p:nvSpPr>
        <p:spPr>
          <a:xfrm>
            <a:off x="4684706" y="4397624"/>
            <a:ext cx="4104456" cy="369332"/>
          </a:xfrm>
          <a:prstGeom prst="rect">
            <a:avLst/>
          </a:prstGeom>
          <a:noFill/>
        </p:spPr>
        <p:txBody>
          <a:bodyPr wrap="square" rtlCol="0">
            <a:spAutoFit/>
          </a:bodyPr>
          <a:lstStyle/>
          <a:p>
            <a:r>
              <a:rPr lang="fr-FR" dirty="0">
                <a:latin typeface="+mj-lt"/>
              </a:rPr>
              <a:t>Valeur réelle : 40 075 km</a:t>
            </a:r>
          </a:p>
        </p:txBody>
      </p:sp>
    </p:spTree>
    <p:extLst>
      <p:ext uri="{BB962C8B-B14F-4D97-AF65-F5344CB8AC3E}">
        <p14:creationId xmlns:p14="http://schemas.microsoft.com/office/powerpoint/2010/main" val="3266754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P spid="1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721521A2-BB8A-44B9-BCDA-E1D1963C09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404664"/>
            <a:ext cx="5584564" cy="4464496"/>
          </a:xfrm>
          <a:prstGeom prst="rect">
            <a:avLst/>
          </a:prstGeom>
        </p:spPr>
      </p:pic>
      <p:pic>
        <p:nvPicPr>
          <p:cNvPr id="2" name="Image 1">
            <a:extLst>
              <a:ext uri="{FF2B5EF4-FFF2-40B4-BE49-F238E27FC236}">
                <a16:creationId xmlns:a16="http://schemas.microsoft.com/office/drawing/2014/main" id="{384166B6-E98B-36A9-8510-39212390653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3" name="Image 2">
            <a:extLst>
              <a:ext uri="{FF2B5EF4-FFF2-40B4-BE49-F238E27FC236}">
                <a16:creationId xmlns:a16="http://schemas.microsoft.com/office/drawing/2014/main" id="{4091BE15-ECB4-E672-DC09-2E56E373366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6" name="ZoneTexte 5">
            <a:extLst>
              <a:ext uri="{FF2B5EF4-FFF2-40B4-BE49-F238E27FC236}">
                <a16:creationId xmlns:a16="http://schemas.microsoft.com/office/drawing/2014/main" id="{AABC5948-18A2-435C-9AAB-3D8402855501}"/>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
        <p:nvSpPr>
          <p:cNvPr id="4" name="ZoneTexte 3">
            <a:extLst>
              <a:ext uri="{FF2B5EF4-FFF2-40B4-BE49-F238E27FC236}">
                <a16:creationId xmlns:a16="http://schemas.microsoft.com/office/drawing/2014/main" id="{F804FAE7-AD0D-1307-EA07-F5FE8B630A58}"/>
              </a:ext>
            </a:extLst>
          </p:cNvPr>
          <p:cNvSpPr txBox="1"/>
          <p:nvPr/>
        </p:nvSpPr>
        <p:spPr>
          <a:xfrm>
            <a:off x="1043608" y="5072692"/>
            <a:ext cx="6278514" cy="369332"/>
          </a:xfrm>
          <a:prstGeom prst="rect">
            <a:avLst/>
          </a:prstGeom>
          <a:noFill/>
        </p:spPr>
        <p:txBody>
          <a:bodyPr wrap="none" rtlCol="0">
            <a:spAutoFit/>
          </a:bodyPr>
          <a:lstStyle/>
          <a:p>
            <a:r>
              <a:rPr lang="fr-FR" dirty="0"/>
              <a:t>La Lune se déplace dans le ciel de son diamètre toutes les heures</a:t>
            </a:r>
          </a:p>
        </p:txBody>
      </p:sp>
    </p:spTree>
    <p:extLst>
      <p:ext uri="{BB962C8B-B14F-4D97-AF65-F5344CB8AC3E}">
        <p14:creationId xmlns:p14="http://schemas.microsoft.com/office/powerpoint/2010/main" val="25811758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8154D1D-B7BF-445A-B987-20124DD0FB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0272" y="164093"/>
            <a:ext cx="1971477" cy="3096344"/>
          </a:xfrm>
          <a:prstGeom prst="rect">
            <a:avLst/>
          </a:prstGeom>
        </p:spPr>
      </p:pic>
      <p:sp>
        <p:nvSpPr>
          <p:cNvPr id="6" name="ZoneTexte 5">
            <a:extLst>
              <a:ext uri="{FF2B5EF4-FFF2-40B4-BE49-F238E27FC236}">
                <a16:creationId xmlns:a16="http://schemas.microsoft.com/office/drawing/2014/main" id="{F538AC40-60EE-4EAD-AEE1-002954383A61}"/>
              </a:ext>
            </a:extLst>
          </p:cNvPr>
          <p:cNvSpPr txBox="1"/>
          <p:nvPr/>
        </p:nvSpPr>
        <p:spPr>
          <a:xfrm>
            <a:off x="251520" y="3429000"/>
            <a:ext cx="4512454" cy="923330"/>
          </a:xfrm>
          <a:prstGeom prst="rect">
            <a:avLst/>
          </a:prstGeom>
          <a:noFill/>
        </p:spPr>
        <p:txBody>
          <a:bodyPr wrap="none" rtlCol="0">
            <a:spAutoFit/>
          </a:bodyPr>
          <a:lstStyle/>
          <a:p>
            <a:r>
              <a:rPr lang="fr-FR" dirty="0"/>
              <a:t>La plus longue éclipse de Lune est de 3 heures</a:t>
            </a:r>
          </a:p>
          <a:p>
            <a:r>
              <a:rPr lang="fr-FR" dirty="0"/>
              <a:t>La Lune est trois fois plus petite que la Terre.</a:t>
            </a:r>
          </a:p>
          <a:p>
            <a:endParaRPr lang="fr-FR" dirty="0"/>
          </a:p>
        </p:txBody>
      </p:sp>
      <p:pic>
        <p:nvPicPr>
          <p:cNvPr id="4" name="Image 3">
            <a:extLst>
              <a:ext uri="{FF2B5EF4-FFF2-40B4-BE49-F238E27FC236}">
                <a16:creationId xmlns:a16="http://schemas.microsoft.com/office/drawing/2014/main" id="{FC566E19-5C77-446B-B8C2-CE1265A8C5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17228"/>
          <a:stretch/>
        </p:blipFill>
        <p:spPr>
          <a:xfrm>
            <a:off x="145256" y="236313"/>
            <a:ext cx="6458020" cy="3024124"/>
          </a:xfrm>
          <a:prstGeom prst="rect">
            <a:avLst/>
          </a:prstGeom>
        </p:spPr>
      </p:pic>
      <p:pic>
        <p:nvPicPr>
          <p:cNvPr id="9" name="Image 8">
            <a:extLst>
              <a:ext uri="{FF2B5EF4-FFF2-40B4-BE49-F238E27FC236}">
                <a16:creationId xmlns:a16="http://schemas.microsoft.com/office/drawing/2014/main" id="{5FA5116B-C0B0-4E95-9224-CC55855C11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6136" y="4057098"/>
            <a:ext cx="2746776" cy="2232923"/>
          </a:xfrm>
          <a:prstGeom prst="rect">
            <a:avLst/>
          </a:prstGeom>
        </p:spPr>
      </p:pic>
      <p:pic>
        <p:nvPicPr>
          <p:cNvPr id="2" name="Image 1">
            <a:extLst>
              <a:ext uri="{FF2B5EF4-FFF2-40B4-BE49-F238E27FC236}">
                <a16:creationId xmlns:a16="http://schemas.microsoft.com/office/drawing/2014/main" id="{DCC467CC-1A64-C12D-EACA-C0DB7304010A}"/>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sp>
        <p:nvSpPr>
          <p:cNvPr id="7" name="Rectangle 6">
            <a:extLst>
              <a:ext uri="{FF2B5EF4-FFF2-40B4-BE49-F238E27FC236}">
                <a16:creationId xmlns:a16="http://schemas.microsoft.com/office/drawing/2014/main" id="{63075012-F84C-95E3-6DD4-BD702A3DAD4C}"/>
              </a:ext>
            </a:extLst>
          </p:cNvPr>
          <p:cNvSpPr/>
          <p:nvPr/>
        </p:nvSpPr>
        <p:spPr>
          <a:xfrm>
            <a:off x="7884368" y="321674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
        <p:nvSpPr>
          <p:cNvPr id="10" name="ZoneTexte 9">
            <a:extLst>
              <a:ext uri="{FF2B5EF4-FFF2-40B4-BE49-F238E27FC236}">
                <a16:creationId xmlns:a16="http://schemas.microsoft.com/office/drawing/2014/main" id="{866325E6-4780-4BBD-9D7C-DF1E76D96239}"/>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Tree>
    <p:extLst>
      <p:ext uri="{BB962C8B-B14F-4D97-AF65-F5344CB8AC3E}">
        <p14:creationId xmlns:p14="http://schemas.microsoft.com/office/powerpoint/2010/main" val="180922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CFB00C-67AF-808B-DAF3-D38F72F7B8AA}"/>
            </a:ext>
          </a:extLst>
        </p:cNvPr>
        <p:cNvGrpSpPr/>
        <p:nvPr/>
      </p:nvGrpSpPr>
      <p:grpSpPr>
        <a:xfrm>
          <a:off x="0" y="0"/>
          <a:ext cx="0" cy="0"/>
          <a:chOff x="0" y="0"/>
          <a:chExt cx="0" cy="0"/>
        </a:xfrm>
      </p:grpSpPr>
      <p:pic>
        <p:nvPicPr>
          <p:cNvPr id="11" name="Image 10">
            <a:extLst>
              <a:ext uri="{FF2B5EF4-FFF2-40B4-BE49-F238E27FC236}">
                <a16:creationId xmlns:a16="http://schemas.microsoft.com/office/drawing/2014/main" id="{62265705-91E3-6760-9829-176C8F255F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4493" y="404664"/>
            <a:ext cx="5835734" cy="4392488"/>
          </a:xfrm>
          <a:prstGeom prst="rect">
            <a:avLst/>
          </a:prstGeom>
        </p:spPr>
      </p:pic>
      <p:pic>
        <p:nvPicPr>
          <p:cNvPr id="2" name="Image 1">
            <a:extLst>
              <a:ext uri="{FF2B5EF4-FFF2-40B4-BE49-F238E27FC236}">
                <a16:creationId xmlns:a16="http://schemas.microsoft.com/office/drawing/2014/main" id="{17F6C665-64E7-5D41-8F81-E330DEBA967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3" name="Image 2">
            <a:extLst>
              <a:ext uri="{FF2B5EF4-FFF2-40B4-BE49-F238E27FC236}">
                <a16:creationId xmlns:a16="http://schemas.microsoft.com/office/drawing/2014/main" id="{6DDC7F38-2A83-6986-EFED-2D01649ED3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5" name="ZoneTexte 4">
            <a:extLst>
              <a:ext uri="{FF2B5EF4-FFF2-40B4-BE49-F238E27FC236}">
                <a16:creationId xmlns:a16="http://schemas.microsoft.com/office/drawing/2014/main" id="{9E103CE7-9553-404A-AC3C-89447164F18A}"/>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Tree>
    <p:extLst>
      <p:ext uri="{BB962C8B-B14F-4D97-AF65-F5344CB8AC3E}">
        <p14:creationId xmlns:p14="http://schemas.microsoft.com/office/powerpoint/2010/main" val="6399638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53C94-E315-B888-9DB7-4FC6A5C7CE51}"/>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72D9EA2D-0AC0-BC28-7BD6-5E93AF00CA8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3" name="Image 2">
            <a:extLst>
              <a:ext uri="{FF2B5EF4-FFF2-40B4-BE49-F238E27FC236}">
                <a16:creationId xmlns:a16="http://schemas.microsoft.com/office/drawing/2014/main" id="{A8228BF4-B8FD-83C9-937B-0DA78973C3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grpSp>
        <p:nvGrpSpPr>
          <p:cNvPr id="7" name="Groupe 6">
            <a:extLst>
              <a:ext uri="{FF2B5EF4-FFF2-40B4-BE49-F238E27FC236}">
                <a16:creationId xmlns:a16="http://schemas.microsoft.com/office/drawing/2014/main" id="{C5FD52A8-53D4-C266-6E26-E361E90A5A4E}"/>
              </a:ext>
            </a:extLst>
          </p:cNvPr>
          <p:cNvGrpSpPr/>
          <p:nvPr/>
        </p:nvGrpSpPr>
        <p:grpSpPr>
          <a:xfrm>
            <a:off x="323527" y="404664"/>
            <a:ext cx="4642333" cy="5328592"/>
            <a:chOff x="323527" y="404664"/>
            <a:chExt cx="4642333" cy="5328592"/>
          </a:xfrm>
        </p:grpSpPr>
        <p:pic>
          <p:nvPicPr>
            <p:cNvPr id="8" name="Image 7">
              <a:extLst>
                <a:ext uri="{FF2B5EF4-FFF2-40B4-BE49-F238E27FC236}">
                  <a16:creationId xmlns:a16="http://schemas.microsoft.com/office/drawing/2014/main" id="{FA4622A2-B2CA-BF8D-4B36-F5B3BF9E48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7" y="404664"/>
              <a:ext cx="4642333" cy="5328592"/>
            </a:xfrm>
            <a:prstGeom prst="rect">
              <a:avLst/>
            </a:prstGeom>
          </p:spPr>
        </p:pic>
        <p:sp>
          <p:nvSpPr>
            <p:cNvPr id="4" name="Rectangle 3">
              <a:extLst>
                <a:ext uri="{FF2B5EF4-FFF2-40B4-BE49-F238E27FC236}">
                  <a16:creationId xmlns:a16="http://schemas.microsoft.com/office/drawing/2014/main" id="{9C5BC47A-A6B1-6845-95D1-3CA49B52C9FF}"/>
                </a:ext>
              </a:extLst>
            </p:cNvPr>
            <p:cNvSpPr/>
            <p:nvPr/>
          </p:nvSpPr>
          <p:spPr>
            <a:xfrm>
              <a:off x="2195736" y="3645024"/>
              <a:ext cx="792088" cy="360040"/>
            </a:xfrm>
            <a:prstGeom prst="rect">
              <a:avLst/>
            </a:prstGeom>
            <a:solidFill>
              <a:srgbClr val="00172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9" name="ZoneTexte 8">
            <a:extLst>
              <a:ext uri="{FF2B5EF4-FFF2-40B4-BE49-F238E27FC236}">
                <a16:creationId xmlns:a16="http://schemas.microsoft.com/office/drawing/2014/main" id="{55C7C0CA-9EDF-4686-9BCF-B68D1CF231DD}"/>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Tree>
    <p:extLst>
      <p:ext uri="{BB962C8B-B14F-4D97-AF65-F5344CB8AC3E}">
        <p14:creationId xmlns:p14="http://schemas.microsoft.com/office/powerpoint/2010/main" val="13878407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40C5662-2F0A-7329-0C02-644B8B5468D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201C03D6-D34D-D4CF-D580-F016DC2322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7" name="Rectangle 6">
            <a:extLst>
              <a:ext uri="{FF2B5EF4-FFF2-40B4-BE49-F238E27FC236}">
                <a16:creationId xmlns:a16="http://schemas.microsoft.com/office/drawing/2014/main" id="{3D0CB88E-2807-3798-6882-C36215864B07}"/>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pic>
        <p:nvPicPr>
          <p:cNvPr id="9" name="Image 8">
            <a:extLst>
              <a:ext uri="{FF2B5EF4-FFF2-40B4-BE49-F238E27FC236}">
                <a16:creationId xmlns:a16="http://schemas.microsoft.com/office/drawing/2014/main" id="{4E42057D-2F57-6950-1DEC-D3553D8808DE}"/>
              </a:ext>
            </a:extLst>
          </p:cNvPr>
          <p:cNvPicPr>
            <a:picLocks noChangeAspect="1"/>
          </p:cNvPicPr>
          <p:nvPr/>
        </p:nvPicPr>
        <p:blipFill>
          <a:blip r:embed="rId4"/>
          <a:stretch>
            <a:fillRect/>
          </a:stretch>
        </p:blipFill>
        <p:spPr>
          <a:xfrm>
            <a:off x="252131" y="490907"/>
            <a:ext cx="5868144" cy="3080167"/>
          </a:xfrm>
          <a:prstGeom prst="rect">
            <a:avLst/>
          </a:prstGeom>
        </p:spPr>
      </p:pic>
      <p:sp>
        <p:nvSpPr>
          <p:cNvPr id="8" name="ZoneTexte 7">
            <a:extLst>
              <a:ext uri="{FF2B5EF4-FFF2-40B4-BE49-F238E27FC236}">
                <a16:creationId xmlns:a16="http://schemas.microsoft.com/office/drawing/2014/main" id="{A2ABCD08-B72E-488A-BDE2-C4E3B27D6B62}"/>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grpSp>
        <p:nvGrpSpPr>
          <p:cNvPr id="12" name="Groupe 11">
            <a:extLst>
              <a:ext uri="{FF2B5EF4-FFF2-40B4-BE49-F238E27FC236}">
                <a16:creationId xmlns:a16="http://schemas.microsoft.com/office/drawing/2014/main" id="{CD76D204-96BB-4037-8B19-C02E92E0FDDF}"/>
              </a:ext>
            </a:extLst>
          </p:cNvPr>
          <p:cNvGrpSpPr/>
          <p:nvPr/>
        </p:nvGrpSpPr>
        <p:grpSpPr>
          <a:xfrm>
            <a:off x="376372" y="1030273"/>
            <a:ext cx="523220" cy="1534631"/>
            <a:chOff x="376372" y="1030273"/>
            <a:chExt cx="523220" cy="1534631"/>
          </a:xfrm>
        </p:grpSpPr>
        <p:cxnSp>
          <p:nvCxnSpPr>
            <p:cNvPr id="6" name="Connecteur droit avec flèche 5">
              <a:extLst>
                <a:ext uri="{FF2B5EF4-FFF2-40B4-BE49-F238E27FC236}">
                  <a16:creationId xmlns:a16="http://schemas.microsoft.com/office/drawing/2014/main" id="{E5194ACB-E953-4338-93E6-2E2E13EC7607}"/>
                </a:ext>
              </a:extLst>
            </p:cNvPr>
            <p:cNvCxnSpPr>
              <a:cxnSpLocks/>
            </p:cNvCxnSpPr>
            <p:nvPr/>
          </p:nvCxnSpPr>
          <p:spPr>
            <a:xfrm>
              <a:off x="899592" y="1052736"/>
              <a:ext cx="0" cy="1512168"/>
            </a:xfrm>
            <a:prstGeom prst="straightConnector1">
              <a:avLst/>
            </a:prstGeom>
            <a:ln w="25400">
              <a:solidFill>
                <a:schemeClr val="bg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1" name="ZoneTexte 10">
              <a:extLst>
                <a:ext uri="{FF2B5EF4-FFF2-40B4-BE49-F238E27FC236}">
                  <a16:creationId xmlns:a16="http://schemas.microsoft.com/office/drawing/2014/main" id="{A584B9C9-CEFA-4F1A-807D-E778DA4F1F04}"/>
                </a:ext>
              </a:extLst>
            </p:cNvPr>
            <p:cNvSpPr txBox="1"/>
            <p:nvPr/>
          </p:nvSpPr>
          <p:spPr>
            <a:xfrm rot="16200000">
              <a:off x="-126811" y="1533456"/>
              <a:ext cx="1529586" cy="523220"/>
            </a:xfrm>
            <a:prstGeom prst="rect">
              <a:avLst/>
            </a:prstGeom>
            <a:noFill/>
          </p:spPr>
          <p:txBody>
            <a:bodyPr wrap="none" rtlCol="0">
              <a:spAutoFit/>
            </a:bodyPr>
            <a:lstStyle/>
            <a:p>
              <a:r>
                <a:rPr lang="fr-FR" sz="2800" dirty="0">
                  <a:solidFill>
                    <a:schemeClr val="bg1"/>
                  </a:solidFill>
                </a:rPr>
                <a:t>3 476 km</a:t>
              </a:r>
            </a:p>
          </p:txBody>
        </p:sp>
      </p:grpSp>
    </p:spTree>
    <p:extLst>
      <p:ext uri="{BB962C8B-B14F-4D97-AF65-F5344CB8AC3E}">
        <p14:creationId xmlns:p14="http://schemas.microsoft.com/office/powerpoint/2010/main" val="3195143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2ECB6-7C30-9CE0-B97D-9F6F9B840113}"/>
            </a:ext>
          </a:extLst>
        </p:cNvPr>
        <p:cNvGrpSpPr/>
        <p:nvPr/>
      </p:nvGrpSpPr>
      <p:grpSpPr>
        <a:xfrm>
          <a:off x="0" y="0"/>
          <a:ext cx="0" cy="0"/>
          <a:chOff x="0" y="0"/>
          <a:chExt cx="0" cy="0"/>
        </a:xfrm>
      </p:grpSpPr>
      <p:pic>
        <p:nvPicPr>
          <p:cNvPr id="12" name="Image 11">
            <a:extLst>
              <a:ext uri="{FF2B5EF4-FFF2-40B4-BE49-F238E27FC236}">
                <a16:creationId xmlns:a16="http://schemas.microsoft.com/office/drawing/2014/main" id="{AD707966-98F3-6F96-2D59-236BAC143508}"/>
              </a:ext>
            </a:extLst>
          </p:cNvPr>
          <p:cNvPicPr>
            <a:picLocks noChangeAspect="1"/>
          </p:cNvPicPr>
          <p:nvPr/>
        </p:nvPicPr>
        <p:blipFill>
          <a:blip r:embed="rId2"/>
          <a:stretch>
            <a:fillRect/>
          </a:stretch>
        </p:blipFill>
        <p:spPr>
          <a:xfrm>
            <a:off x="252131" y="495471"/>
            <a:ext cx="5868144" cy="3084087"/>
          </a:xfrm>
          <a:prstGeom prst="rect">
            <a:avLst/>
          </a:prstGeom>
        </p:spPr>
      </p:pic>
      <p:pic>
        <p:nvPicPr>
          <p:cNvPr id="2" name="Image 1">
            <a:extLst>
              <a:ext uri="{FF2B5EF4-FFF2-40B4-BE49-F238E27FC236}">
                <a16:creationId xmlns:a16="http://schemas.microsoft.com/office/drawing/2014/main" id="{37B51115-E7E3-FA8E-F315-E27E01C480C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9DDFF495-3C28-647E-42A5-E0294426F0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7" name="Rectangle 6">
            <a:extLst>
              <a:ext uri="{FF2B5EF4-FFF2-40B4-BE49-F238E27FC236}">
                <a16:creationId xmlns:a16="http://schemas.microsoft.com/office/drawing/2014/main" id="{C25E36CF-1660-AD35-68C6-CA00C45042FB}"/>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
        <p:nvSpPr>
          <p:cNvPr id="5" name="ZoneTexte 4">
            <a:extLst>
              <a:ext uri="{FF2B5EF4-FFF2-40B4-BE49-F238E27FC236}">
                <a16:creationId xmlns:a16="http://schemas.microsoft.com/office/drawing/2014/main" id="{F294A457-7956-C958-0017-A0C2A2475F0D}"/>
              </a:ext>
            </a:extLst>
          </p:cNvPr>
          <p:cNvSpPr txBox="1"/>
          <p:nvPr/>
        </p:nvSpPr>
        <p:spPr>
          <a:xfrm>
            <a:off x="359500" y="3786206"/>
            <a:ext cx="4212500" cy="369332"/>
          </a:xfrm>
          <a:prstGeom prst="rect">
            <a:avLst/>
          </a:prstGeom>
          <a:noFill/>
        </p:spPr>
        <p:txBody>
          <a:bodyPr wrap="none" rtlCol="0">
            <a:spAutoFit/>
          </a:bodyPr>
          <a:lstStyle/>
          <a:p>
            <a:r>
              <a:rPr lang="fr-FR" dirty="0"/>
              <a:t>AL = rayon de la Lune = 3476 / 2 = 1738 km</a:t>
            </a:r>
          </a:p>
        </p:txBody>
      </p:sp>
      <p:sp>
        <p:nvSpPr>
          <p:cNvPr id="8" name="ZoneTexte 7">
            <a:extLst>
              <a:ext uri="{FF2B5EF4-FFF2-40B4-BE49-F238E27FC236}">
                <a16:creationId xmlns:a16="http://schemas.microsoft.com/office/drawing/2014/main" id="{E54EAF12-66E0-FA2B-7135-FDE2486D8555}"/>
              </a:ext>
            </a:extLst>
          </p:cNvPr>
          <p:cNvSpPr txBox="1"/>
          <p:nvPr/>
        </p:nvSpPr>
        <p:spPr>
          <a:xfrm>
            <a:off x="359500" y="4365104"/>
            <a:ext cx="3151760" cy="369332"/>
          </a:xfrm>
          <a:prstGeom prst="rect">
            <a:avLst/>
          </a:prstGeom>
          <a:noFill/>
        </p:spPr>
        <p:txBody>
          <a:bodyPr wrap="none" rtlCol="0">
            <a:spAutoFit/>
          </a:bodyPr>
          <a:lstStyle/>
          <a:p>
            <a:r>
              <a:rPr lang="fr-FR" dirty="0"/>
              <a:t>TL = distance Terre – Lune = ???</a:t>
            </a:r>
          </a:p>
        </p:txBody>
      </p:sp>
      <mc:AlternateContent xmlns:mc="http://schemas.openxmlformats.org/markup-compatibility/2006" xmlns:a14="http://schemas.microsoft.com/office/drawing/2010/main">
        <mc:Choice Requires="a14">
          <p:sp>
            <p:nvSpPr>
              <p:cNvPr id="11" name="ZoneTexte 10">
                <a:extLst>
                  <a:ext uri="{FF2B5EF4-FFF2-40B4-BE49-F238E27FC236}">
                    <a16:creationId xmlns:a16="http://schemas.microsoft.com/office/drawing/2014/main" id="{335D98A7-4E93-3E97-07E3-EDD5F9912988}"/>
                  </a:ext>
                </a:extLst>
              </p:cNvPr>
              <p:cNvSpPr txBox="1"/>
              <p:nvPr/>
            </p:nvSpPr>
            <p:spPr>
              <a:xfrm>
                <a:off x="472052" y="4956108"/>
                <a:ext cx="1718419"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unc>
                        <m:funcPr>
                          <m:ctrlPr>
                            <a:rPr lang="fr-FR" i="1" smtClean="0">
                              <a:latin typeface="Cambria Math" panose="02040503050406030204" pitchFamily="18" charset="0"/>
                            </a:rPr>
                          </m:ctrlPr>
                        </m:funcPr>
                        <m:fName>
                          <m:r>
                            <m:rPr>
                              <m:sty m:val="p"/>
                            </m:rPr>
                            <a:rPr lang="fr-FR" i="0" smtClean="0">
                              <a:latin typeface="Cambria Math" panose="02040503050406030204" pitchFamily="18" charset="0"/>
                            </a:rPr>
                            <m:t>tan</m:t>
                          </m:r>
                        </m:fName>
                        <m:e>
                          <m:r>
                            <a:rPr lang="fr-FR" b="0" i="1" smtClean="0">
                              <a:latin typeface="Cambria Math" panose="02040503050406030204" pitchFamily="18" charset="0"/>
                            </a:rPr>
                            <m:t>0.27°=</m:t>
                          </m:r>
                        </m:e>
                      </m:func>
                      <m:f>
                        <m:fPr>
                          <m:ctrlPr>
                            <a:rPr lang="fr-FR" i="1">
                              <a:latin typeface="Cambria Math" panose="02040503050406030204" pitchFamily="18" charset="0"/>
                            </a:rPr>
                          </m:ctrlPr>
                        </m:fPr>
                        <m:num>
                          <m:r>
                            <a:rPr lang="fr-FR" i="0">
                              <a:latin typeface="Cambria Math" panose="02040503050406030204" pitchFamily="18" charset="0"/>
                            </a:rPr>
                            <m:t>1738</m:t>
                          </m:r>
                        </m:num>
                        <m:den>
                          <m:r>
                            <m:rPr>
                              <m:sty m:val="p"/>
                            </m:rPr>
                            <a:rPr lang="fr-FR" i="0">
                              <a:latin typeface="Cambria Math" panose="02040503050406030204" pitchFamily="18" charset="0"/>
                            </a:rPr>
                            <m:t>TL</m:t>
                          </m:r>
                        </m:den>
                      </m:f>
                    </m:oMath>
                  </m:oMathPara>
                </a14:m>
                <a:endParaRPr lang="fr-FR" dirty="0">
                  <a:latin typeface="+mn-lt"/>
                </a:endParaRPr>
              </a:p>
            </p:txBody>
          </p:sp>
        </mc:Choice>
        <mc:Fallback xmlns="">
          <p:sp>
            <p:nvSpPr>
              <p:cNvPr id="11" name="ZoneTexte 10">
                <a:extLst>
                  <a:ext uri="{FF2B5EF4-FFF2-40B4-BE49-F238E27FC236}">
                    <a16:creationId xmlns:a16="http://schemas.microsoft.com/office/drawing/2014/main" id="{335D98A7-4E93-3E97-07E3-EDD5F9912988}"/>
                  </a:ext>
                </a:extLst>
              </p:cNvPr>
              <p:cNvSpPr txBox="1">
                <a:spLocks noRot="1" noChangeAspect="1" noMove="1" noResize="1" noEditPoints="1" noAdjustHandles="1" noChangeArrowheads="1" noChangeShapeType="1" noTextEdit="1"/>
              </p:cNvSpPr>
              <p:nvPr/>
            </p:nvSpPr>
            <p:spPr>
              <a:xfrm>
                <a:off x="472052" y="4956108"/>
                <a:ext cx="1718419" cy="518604"/>
              </a:xfrm>
              <a:prstGeom prst="rect">
                <a:avLst/>
              </a:prstGeom>
              <a:blipFill>
                <a:blip r:embed="rId5"/>
                <a:stretch>
                  <a:fillRect/>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4" name="ZoneTexte 13">
                <a:extLst>
                  <a:ext uri="{FF2B5EF4-FFF2-40B4-BE49-F238E27FC236}">
                    <a16:creationId xmlns:a16="http://schemas.microsoft.com/office/drawing/2014/main" id="{C60D38BD-3E3C-704A-8DEC-6D2227FE7B65}"/>
                  </a:ext>
                </a:extLst>
              </p:cNvPr>
              <p:cNvSpPr txBox="1"/>
              <p:nvPr/>
            </p:nvSpPr>
            <p:spPr>
              <a:xfrm>
                <a:off x="2704300" y="4941168"/>
                <a:ext cx="1368152" cy="533544"/>
              </a:xfrm>
              <a:prstGeom prst="rect">
                <a:avLst/>
              </a:prstGeom>
              <a:noFill/>
            </p:spPr>
            <p:txBody>
              <a:bodyPr wrap="square" lIns="0" tIns="0" rIns="0" bIns="0" rtlCol="0">
                <a:spAutoFit/>
              </a:bodyPr>
              <a:lstStyle/>
              <a:p>
                <a:r>
                  <a:rPr lang="fr-FR" dirty="0">
                    <a:latin typeface="+mn-lt"/>
                  </a:rPr>
                  <a:t>TL = </a:t>
                </a:r>
                <a14:m>
                  <m:oMath xmlns:m="http://schemas.openxmlformats.org/officeDocument/2006/math">
                    <m:f>
                      <m:fPr>
                        <m:ctrlPr>
                          <a:rPr lang="fr-FR" sz="2400" i="1" smtClean="0">
                            <a:latin typeface="Cambria Math" panose="02040503050406030204" pitchFamily="18" charset="0"/>
                          </a:rPr>
                        </m:ctrlPr>
                      </m:fPr>
                      <m:num>
                        <m:r>
                          <a:rPr lang="fr-FR" sz="2400" b="0" i="1" smtClean="0">
                            <a:latin typeface="Cambria Math" panose="02040503050406030204" pitchFamily="18" charset="0"/>
                          </a:rPr>
                          <m:t>1738</m:t>
                        </m:r>
                      </m:num>
                      <m:den>
                        <m:func>
                          <m:funcPr>
                            <m:ctrlPr>
                              <a:rPr lang="fr-FR" sz="2400" i="1" smtClean="0">
                                <a:latin typeface="Cambria Math" panose="02040503050406030204" pitchFamily="18" charset="0"/>
                              </a:rPr>
                            </m:ctrlPr>
                          </m:funcPr>
                          <m:fName>
                            <m:r>
                              <m:rPr>
                                <m:sty m:val="p"/>
                              </m:rPr>
                              <a:rPr lang="fr-FR" sz="2400" i="0" smtClean="0">
                                <a:latin typeface="Cambria Math" panose="02040503050406030204" pitchFamily="18" charset="0"/>
                              </a:rPr>
                              <m:t>tan</m:t>
                            </m:r>
                          </m:fName>
                          <m:e>
                            <m:r>
                              <a:rPr lang="fr-FR" sz="2400" b="0" i="1" smtClean="0">
                                <a:latin typeface="Cambria Math" panose="02040503050406030204" pitchFamily="18" charset="0"/>
                              </a:rPr>
                              <m:t>0.27°</m:t>
                            </m:r>
                          </m:e>
                        </m:func>
                      </m:den>
                    </m:f>
                  </m:oMath>
                </a14:m>
                <a:endParaRPr lang="fr-FR" sz="2400" dirty="0">
                  <a:latin typeface="+mn-lt"/>
                </a:endParaRPr>
              </a:p>
            </p:txBody>
          </p:sp>
        </mc:Choice>
        <mc:Fallback xmlns="">
          <p:sp>
            <p:nvSpPr>
              <p:cNvPr id="14" name="ZoneTexte 13">
                <a:extLst>
                  <a:ext uri="{FF2B5EF4-FFF2-40B4-BE49-F238E27FC236}">
                    <a16:creationId xmlns:a16="http://schemas.microsoft.com/office/drawing/2014/main" id="{C60D38BD-3E3C-704A-8DEC-6D2227FE7B65}"/>
                  </a:ext>
                </a:extLst>
              </p:cNvPr>
              <p:cNvSpPr txBox="1">
                <a:spLocks noRot="1" noChangeAspect="1" noMove="1" noResize="1" noEditPoints="1" noAdjustHandles="1" noChangeArrowheads="1" noChangeShapeType="1" noTextEdit="1"/>
              </p:cNvSpPr>
              <p:nvPr/>
            </p:nvSpPr>
            <p:spPr>
              <a:xfrm>
                <a:off x="2704300" y="4941168"/>
                <a:ext cx="1368152" cy="533544"/>
              </a:xfrm>
              <a:prstGeom prst="rect">
                <a:avLst/>
              </a:prstGeom>
              <a:blipFill>
                <a:blip r:embed="rId6"/>
                <a:stretch>
                  <a:fillRect l="-10714" b="-8046"/>
                </a:stretch>
              </a:blipFill>
            </p:spPr>
            <p:txBody>
              <a:bodyPr/>
              <a:lstStyle/>
              <a:p>
                <a:r>
                  <a:rPr lang="fr-FR">
                    <a:noFill/>
                  </a:rPr>
                  <a:t> </a:t>
                </a:r>
              </a:p>
            </p:txBody>
          </p:sp>
        </mc:Fallback>
      </mc:AlternateContent>
      <p:sp>
        <p:nvSpPr>
          <p:cNvPr id="15" name="ZoneTexte 14">
            <a:extLst>
              <a:ext uri="{FF2B5EF4-FFF2-40B4-BE49-F238E27FC236}">
                <a16:creationId xmlns:a16="http://schemas.microsoft.com/office/drawing/2014/main" id="{33A15842-7C7D-3C52-1FAE-514A8CCD7C6E}"/>
              </a:ext>
            </a:extLst>
          </p:cNvPr>
          <p:cNvSpPr txBox="1"/>
          <p:nvPr/>
        </p:nvSpPr>
        <p:spPr>
          <a:xfrm>
            <a:off x="4202684" y="5023274"/>
            <a:ext cx="1449436" cy="369332"/>
          </a:xfrm>
          <a:prstGeom prst="rect">
            <a:avLst/>
          </a:prstGeom>
          <a:noFill/>
        </p:spPr>
        <p:txBody>
          <a:bodyPr wrap="none" rtlCol="0">
            <a:spAutoFit/>
          </a:bodyPr>
          <a:lstStyle/>
          <a:p>
            <a:r>
              <a:rPr lang="fr-FR" dirty="0"/>
              <a:t>= 370 000 km</a:t>
            </a:r>
          </a:p>
        </p:txBody>
      </p:sp>
      <p:sp>
        <p:nvSpPr>
          <p:cNvPr id="13" name="ZoneTexte 12">
            <a:extLst>
              <a:ext uri="{FF2B5EF4-FFF2-40B4-BE49-F238E27FC236}">
                <a16:creationId xmlns:a16="http://schemas.microsoft.com/office/drawing/2014/main" id="{C20FD20F-3CD2-4DA9-AC59-B51CE9BC7FE0}"/>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Tree>
    <p:extLst>
      <p:ext uri="{BB962C8B-B14F-4D97-AF65-F5344CB8AC3E}">
        <p14:creationId xmlns:p14="http://schemas.microsoft.com/office/powerpoint/2010/main" val="2863707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1903F41-B4C7-41C1-8FC6-F871609C7C2B}"/>
              </a:ext>
            </a:extLst>
          </p:cNvPr>
          <p:cNvPicPr>
            <a:picLocks noChangeAspect="1"/>
          </p:cNvPicPr>
          <p:nvPr/>
        </p:nvPicPr>
        <p:blipFill>
          <a:blip r:embed="rId2"/>
          <a:stretch>
            <a:fillRect/>
          </a:stretch>
        </p:blipFill>
        <p:spPr>
          <a:xfrm>
            <a:off x="522176" y="260648"/>
            <a:ext cx="7822240" cy="4392488"/>
          </a:xfrm>
          <a:prstGeom prst="rect">
            <a:avLst/>
          </a:prstGeom>
        </p:spPr>
      </p:pic>
      <p:sp>
        <p:nvSpPr>
          <p:cNvPr id="5" name="ZoneTexte 4">
            <a:extLst>
              <a:ext uri="{FF2B5EF4-FFF2-40B4-BE49-F238E27FC236}">
                <a16:creationId xmlns:a16="http://schemas.microsoft.com/office/drawing/2014/main" id="{55D32164-D288-43DF-BC92-D306EC415346}"/>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Tree>
    <p:extLst>
      <p:ext uri="{BB962C8B-B14F-4D97-AF65-F5344CB8AC3E}">
        <p14:creationId xmlns:p14="http://schemas.microsoft.com/office/powerpoint/2010/main" val="249222297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DDBF497-DB82-9F76-7F96-DB320167E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560" y="-21748"/>
            <a:ext cx="10310595" cy="6873730"/>
          </a:xfrm>
          <a:prstGeom prst="rect">
            <a:avLst/>
          </a:prstGeom>
        </p:spPr>
      </p:pic>
    </p:spTree>
    <p:extLst>
      <p:ext uri="{BB962C8B-B14F-4D97-AF65-F5344CB8AC3E}">
        <p14:creationId xmlns:p14="http://schemas.microsoft.com/office/powerpoint/2010/main" val="20617818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EE755432-31B6-482A-9BD7-6964AEBF218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507" y="345529"/>
            <a:ext cx="5220072" cy="3087725"/>
          </a:xfrm>
          <a:prstGeom prst="rect">
            <a:avLst/>
          </a:prstGeom>
        </p:spPr>
      </p:pic>
      <p:pic>
        <p:nvPicPr>
          <p:cNvPr id="2" name="Image 1">
            <a:extLst>
              <a:ext uri="{FF2B5EF4-FFF2-40B4-BE49-F238E27FC236}">
                <a16:creationId xmlns:a16="http://schemas.microsoft.com/office/drawing/2014/main" id="{C72CDC74-95EB-0F5D-8F1A-1C0B0AA789D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5" name="Image 4">
            <a:extLst>
              <a:ext uri="{FF2B5EF4-FFF2-40B4-BE49-F238E27FC236}">
                <a16:creationId xmlns:a16="http://schemas.microsoft.com/office/drawing/2014/main" id="{E3130EBD-F161-84EC-C57F-1982FF9A9B6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6" name="Text Box 7">
            <a:extLst>
              <a:ext uri="{FF2B5EF4-FFF2-40B4-BE49-F238E27FC236}">
                <a16:creationId xmlns:a16="http://schemas.microsoft.com/office/drawing/2014/main" id="{4A3FE94F-B8BC-2961-9048-ECE2BEED6473}"/>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
        <p:nvSpPr>
          <p:cNvPr id="7" name="Rectangle 6">
            <a:extLst>
              <a:ext uri="{FF2B5EF4-FFF2-40B4-BE49-F238E27FC236}">
                <a16:creationId xmlns:a16="http://schemas.microsoft.com/office/drawing/2014/main" id="{5BD47782-7A10-4A3B-178C-EF504C20B9A0}"/>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Tree>
    <p:extLst>
      <p:ext uri="{BB962C8B-B14F-4D97-AF65-F5344CB8AC3E}">
        <p14:creationId xmlns:p14="http://schemas.microsoft.com/office/powerpoint/2010/main" val="10710859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remier quartier de Lune">
            <a:extLst>
              <a:ext uri="{FF2B5EF4-FFF2-40B4-BE49-F238E27FC236}">
                <a16:creationId xmlns:a16="http://schemas.microsoft.com/office/drawing/2014/main" id="{8D4B817E-4ED5-0578-8C5C-55DB7182B7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0" y="404664"/>
            <a:ext cx="8572500" cy="4819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5718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45BFC050-6BE0-AEB9-9C11-FA04F6A275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4704"/>
            <a:ext cx="91440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72598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D96159B-8997-DBA1-237E-E3E585FAB49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5536" y="333750"/>
            <a:ext cx="5220072" cy="3124613"/>
          </a:xfrm>
          <a:prstGeom prst="rect">
            <a:avLst/>
          </a:prstGeom>
        </p:spPr>
      </p:pic>
      <p:pic>
        <p:nvPicPr>
          <p:cNvPr id="3" name="Image 2">
            <a:extLst>
              <a:ext uri="{FF2B5EF4-FFF2-40B4-BE49-F238E27FC236}">
                <a16:creationId xmlns:a16="http://schemas.microsoft.com/office/drawing/2014/main" id="{20D253AF-90B8-D7D7-11A6-A85A0FD86C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4" name="Rectangle 3">
            <a:extLst>
              <a:ext uri="{FF2B5EF4-FFF2-40B4-BE49-F238E27FC236}">
                <a16:creationId xmlns:a16="http://schemas.microsoft.com/office/drawing/2014/main" id="{D5272F12-FD58-FDFD-99A4-622D535DA26C}"/>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
        <p:nvSpPr>
          <p:cNvPr id="5" name="ZoneTexte 4">
            <a:extLst>
              <a:ext uri="{FF2B5EF4-FFF2-40B4-BE49-F238E27FC236}">
                <a16:creationId xmlns:a16="http://schemas.microsoft.com/office/drawing/2014/main" id="{9FD8BAF5-6A4F-7C99-96FB-5580FCB18641}"/>
              </a:ext>
            </a:extLst>
          </p:cNvPr>
          <p:cNvSpPr txBox="1"/>
          <p:nvPr/>
        </p:nvSpPr>
        <p:spPr>
          <a:xfrm>
            <a:off x="2843808" y="1628800"/>
            <a:ext cx="526106" cy="369332"/>
          </a:xfrm>
          <a:prstGeom prst="rect">
            <a:avLst/>
          </a:prstGeom>
          <a:noFill/>
        </p:spPr>
        <p:txBody>
          <a:bodyPr wrap="none" rtlCol="0">
            <a:spAutoFit/>
          </a:bodyPr>
          <a:lstStyle/>
          <a:p>
            <a:r>
              <a:rPr lang="fr-FR" dirty="0">
                <a:solidFill>
                  <a:schemeClr val="bg1"/>
                </a:solidFill>
              </a:rPr>
              <a:t>14 j</a:t>
            </a:r>
          </a:p>
        </p:txBody>
      </p:sp>
      <p:sp>
        <p:nvSpPr>
          <p:cNvPr id="6" name="ZoneTexte 5">
            <a:extLst>
              <a:ext uri="{FF2B5EF4-FFF2-40B4-BE49-F238E27FC236}">
                <a16:creationId xmlns:a16="http://schemas.microsoft.com/office/drawing/2014/main" id="{EBAEF605-E74C-CD6D-ADE0-07F7D1DAFB1B}"/>
              </a:ext>
            </a:extLst>
          </p:cNvPr>
          <p:cNvSpPr txBox="1"/>
          <p:nvPr/>
        </p:nvSpPr>
        <p:spPr>
          <a:xfrm>
            <a:off x="5004048" y="1596533"/>
            <a:ext cx="526106" cy="369332"/>
          </a:xfrm>
          <a:prstGeom prst="rect">
            <a:avLst/>
          </a:prstGeom>
          <a:noFill/>
        </p:spPr>
        <p:txBody>
          <a:bodyPr wrap="none" rtlCol="0">
            <a:spAutoFit/>
          </a:bodyPr>
          <a:lstStyle/>
          <a:p>
            <a:r>
              <a:rPr lang="fr-FR" dirty="0">
                <a:solidFill>
                  <a:schemeClr val="bg1"/>
                </a:solidFill>
              </a:rPr>
              <a:t>15 j</a:t>
            </a:r>
          </a:p>
        </p:txBody>
      </p:sp>
    </p:spTree>
    <p:extLst>
      <p:ext uri="{BB962C8B-B14F-4D97-AF65-F5344CB8AC3E}">
        <p14:creationId xmlns:p14="http://schemas.microsoft.com/office/powerpoint/2010/main" val="16489070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7723CCDA-D6FD-4FEE-8D79-09507A72D3A2}"/>
              </a:ext>
            </a:extLst>
          </p:cNvPr>
          <p:cNvSpPr txBox="1"/>
          <p:nvPr/>
        </p:nvSpPr>
        <p:spPr>
          <a:xfrm>
            <a:off x="2627784" y="4797152"/>
            <a:ext cx="526106" cy="369332"/>
          </a:xfrm>
          <a:prstGeom prst="rect">
            <a:avLst/>
          </a:prstGeom>
          <a:noFill/>
        </p:spPr>
        <p:txBody>
          <a:bodyPr wrap="none" rtlCol="0">
            <a:spAutoFit/>
          </a:bodyPr>
          <a:lstStyle/>
          <a:p>
            <a:r>
              <a:rPr lang="fr-FR" dirty="0">
                <a:solidFill>
                  <a:schemeClr val="bg1"/>
                </a:solidFill>
              </a:rPr>
              <a:t>14 j</a:t>
            </a:r>
          </a:p>
        </p:txBody>
      </p:sp>
      <p:sp>
        <p:nvSpPr>
          <p:cNvPr id="10" name="ZoneTexte 9">
            <a:extLst>
              <a:ext uri="{FF2B5EF4-FFF2-40B4-BE49-F238E27FC236}">
                <a16:creationId xmlns:a16="http://schemas.microsoft.com/office/drawing/2014/main" id="{6AB13D97-8BF5-4D0D-83F8-2BB8120B306C}"/>
              </a:ext>
            </a:extLst>
          </p:cNvPr>
          <p:cNvSpPr txBox="1"/>
          <p:nvPr/>
        </p:nvSpPr>
        <p:spPr>
          <a:xfrm>
            <a:off x="4788024" y="4764885"/>
            <a:ext cx="526106" cy="369332"/>
          </a:xfrm>
          <a:prstGeom prst="rect">
            <a:avLst/>
          </a:prstGeom>
          <a:noFill/>
        </p:spPr>
        <p:txBody>
          <a:bodyPr wrap="none" rtlCol="0">
            <a:spAutoFit/>
          </a:bodyPr>
          <a:lstStyle/>
          <a:p>
            <a:r>
              <a:rPr lang="fr-FR" dirty="0">
                <a:solidFill>
                  <a:schemeClr val="bg1"/>
                </a:solidFill>
              </a:rPr>
              <a:t>15 j</a:t>
            </a:r>
          </a:p>
        </p:txBody>
      </p:sp>
      <p:pic>
        <p:nvPicPr>
          <p:cNvPr id="5" name="Image 4">
            <a:extLst>
              <a:ext uri="{FF2B5EF4-FFF2-40B4-BE49-F238E27FC236}">
                <a16:creationId xmlns:a16="http://schemas.microsoft.com/office/drawing/2014/main" id="{0334D35F-9C72-48C9-938F-75666A099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9507" y="396853"/>
            <a:ext cx="6300192" cy="3709337"/>
          </a:xfrm>
          <a:prstGeom prst="rect">
            <a:avLst/>
          </a:prstGeom>
        </p:spPr>
      </p:pic>
      <p:sp>
        <p:nvSpPr>
          <p:cNvPr id="11" name="ZoneTexte 10">
            <a:extLst>
              <a:ext uri="{FF2B5EF4-FFF2-40B4-BE49-F238E27FC236}">
                <a16:creationId xmlns:a16="http://schemas.microsoft.com/office/drawing/2014/main" id="{A418DC75-87C7-465B-A36D-CA3E940ABD33}"/>
              </a:ext>
            </a:extLst>
          </p:cNvPr>
          <p:cNvSpPr txBox="1"/>
          <p:nvPr/>
        </p:nvSpPr>
        <p:spPr>
          <a:xfrm>
            <a:off x="1043608" y="2420888"/>
            <a:ext cx="848309" cy="369332"/>
          </a:xfrm>
          <a:prstGeom prst="rect">
            <a:avLst/>
          </a:prstGeom>
          <a:noFill/>
        </p:spPr>
        <p:txBody>
          <a:bodyPr wrap="none" rtlCol="0">
            <a:spAutoFit/>
          </a:bodyPr>
          <a:lstStyle/>
          <a:p>
            <a:r>
              <a:rPr lang="fr-FR" dirty="0">
                <a:solidFill>
                  <a:schemeClr val="bg1"/>
                </a:solidFill>
              </a:rPr>
              <a:t>a : 3.1°</a:t>
            </a:r>
          </a:p>
        </p:txBody>
      </p:sp>
      <p:pic>
        <p:nvPicPr>
          <p:cNvPr id="2" name="Image 1">
            <a:extLst>
              <a:ext uri="{FF2B5EF4-FFF2-40B4-BE49-F238E27FC236}">
                <a16:creationId xmlns:a16="http://schemas.microsoft.com/office/drawing/2014/main" id="{40E3D7F1-013E-2A05-D57D-F9700DC0C329}"/>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9DA9BD5D-8C2C-EF33-13D5-EEE8F861AB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6" name="Text Box 7">
            <a:extLst>
              <a:ext uri="{FF2B5EF4-FFF2-40B4-BE49-F238E27FC236}">
                <a16:creationId xmlns:a16="http://schemas.microsoft.com/office/drawing/2014/main" id="{0B77E943-87B9-302D-CE0C-93981E8A813B}"/>
              </a:ext>
            </a:extLst>
          </p:cNvPr>
          <p:cNvSpPr txBox="1">
            <a:spLocks noChangeArrowheads="1"/>
          </p:cNvSpPr>
          <p:nvPr/>
        </p:nvSpPr>
        <p:spPr bwMode="auto">
          <a:xfrm>
            <a:off x="0" y="0"/>
            <a:ext cx="9144000" cy="260648"/>
          </a:xfrm>
          <a:prstGeom prst="rect">
            <a:avLst/>
          </a:prstGeom>
          <a:gradFill rotWithShape="0">
            <a:gsLst>
              <a:gs pos="0">
                <a:srgbClr val="443A31"/>
              </a:gs>
              <a:gs pos="78000">
                <a:srgbClr val="443A31"/>
              </a:gs>
              <a:gs pos="100000">
                <a:srgbClr val="009DE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787400">
              <a:tabLst>
                <a:tab pos="8380413" algn="l"/>
                <a:tab pos="8482013" algn="l"/>
              </a:tabLst>
              <a:defRPr>
                <a:solidFill>
                  <a:schemeClr val="tx1"/>
                </a:solidFill>
                <a:latin typeface="Arial" panose="020B0604020202020204" pitchFamily="34" charset="0"/>
              </a:defRPr>
            </a:lvl1pPr>
            <a:lvl2pPr marL="742950" indent="-285750" defTabSz="787400">
              <a:tabLst>
                <a:tab pos="8380413" algn="l"/>
                <a:tab pos="8482013" algn="l"/>
              </a:tabLst>
              <a:defRPr>
                <a:solidFill>
                  <a:schemeClr val="tx1"/>
                </a:solidFill>
                <a:latin typeface="Arial" panose="020B0604020202020204" pitchFamily="34" charset="0"/>
              </a:defRPr>
            </a:lvl2pPr>
            <a:lvl3pPr marL="1143000" indent="-228600" defTabSz="787400">
              <a:tabLst>
                <a:tab pos="8380413" algn="l"/>
                <a:tab pos="8482013" algn="l"/>
              </a:tabLst>
              <a:defRPr>
                <a:solidFill>
                  <a:schemeClr val="tx1"/>
                </a:solidFill>
                <a:latin typeface="Arial" panose="020B0604020202020204" pitchFamily="34" charset="0"/>
              </a:defRPr>
            </a:lvl3pPr>
            <a:lvl4pPr marL="1600200" indent="-228600" defTabSz="787400">
              <a:tabLst>
                <a:tab pos="8380413" algn="l"/>
                <a:tab pos="8482013" algn="l"/>
              </a:tabLst>
              <a:defRPr>
                <a:solidFill>
                  <a:schemeClr val="tx1"/>
                </a:solidFill>
                <a:latin typeface="Arial" panose="020B0604020202020204" pitchFamily="34" charset="0"/>
              </a:defRPr>
            </a:lvl4pPr>
            <a:lvl5pPr marL="2057400" indent="-228600" defTabSz="787400">
              <a:tabLst>
                <a:tab pos="8380413" algn="l"/>
                <a:tab pos="8482013" algn="l"/>
              </a:tabLst>
              <a:defRPr>
                <a:solidFill>
                  <a:schemeClr val="tx1"/>
                </a:solidFill>
                <a:latin typeface="Arial" panose="020B0604020202020204" pitchFamily="34" charset="0"/>
              </a:defRPr>
            </a:lvl5pPr>
            <a:lvl6pPr marL="25146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6pPr>
            <a:lvl7pPr marL="29718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7pPr>
            <a:lvl8pPr marL="34290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8pPr>
            <a:lvl9pPr marL="3886200" indent="-228600" defTabSz="787400" eaLnBrk="0" fontAlgn="base" hangingPunct="0">
              <a:spcBef>
                <a:spcPct val="0"/>
              </a:spcBef>
              <a:spcAft>
                <a:spcPct val="0"/>
              </a:spcAft>
              <a:tabLst>
                <a:tab pos="8380413" algn="l"/>
                <a:tab pos="8482013" algn="l"/>
              </a:tabLst>
              <a:defRPr>
                <a:solidFill>
                  <a:schemeClr val="tx1"/>
                </a:solidFill>
                <a:latin typeface="Arial" panose="020B0604020202020204" pitchFamily="34" charset="0"/>
              </a:defRPr>
            </a:lvl9pPr>
          </a:lstStyle>
          <a:p>
            <a:pPr>
              <a:spcBef>
                <a:spcPct val="50000"/>
              </a:spcBef>
            </a:pPr>
            <a:r>
              <a:rPr lang="fr-FR" altLang="fr-FR" sz="1200" dirty="0">
                <a:solidFill>
                  <a:schemeClr val="bg1"/>
                </a:solidFill>
                <a:latin typeface="Arial Black" panose="020B0A04020102020204" pitchFamily="34" charset="0"/>
              </a:rPr>
              <a:t>Notions de géodésie : un peu d’histoire</a:t>
            </a:r>
            <a:r>
              <a:rPr lang="fr-FR" altLang="fr-FR" sz="800" dirty="0">
                <a:solidFill>
                  <a:schemeClr val="bg1"/>
                </a:solidFill>
              </a:rPr>
              <a:t>	 </a:t>
            </a:r>
            <a:endParaRPr lang="fr-FR" altLang="fr-FR" sz="800" dirty="0">
              <a:solidFill>
                <a:srgbClr val="331910"/>
              </a:solidFill>
              <a:latin typeface="Arial Black" panose="020B0A04020102020204" pitchFamily="34" charset="0"/>
            </a:endParaRPr>
          </a:p>
        </p:txBody>
      </p:sp>
      <p:sp>
        <p:nvSpPr>
          <p:cNvPr id="7" name="Rectangle 6">
            <a:extLst>
              <a:ext uri="{FF2B5EF4-FFF2-40B4-BE49-F238E27FC236}">
                <a16:creationId xmlns:a16="http://schemas.microsoft.com/office/drawing/2014/main" id="{48BE1C97-4249-14F6-AAF6-9CDD96410B17}"/>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Tree>
    <p:extLst>
      <p:ext uri="{BB962C8B-B14F-4D97-AF65-F5344CB8AC3E}">
        <p14:creationId xmlns:p14="http://schemas.microsoft.com/office/powerpoint/2010/main" val="10901722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ZoneTexte 8">
            <a:extLst>
              <a:ext uri="{FF2B5EF4-FFF2-40B4-BE49-F238E27FC236}">
                <a16:creationId xmlns:a16="http://schemas.microsoft.com/office/drawing/2014/main" id="{7723CCDA-D6FD-4FEE-8D79-09507A72D3A2}"/>
              </a:ext>
            </a:extLst>
          </p:cNvPr>
          <p:cNvSpPr txBox="1"/>
          <p:nvPr/>
        </p:nvSpPr>
        <p:spPr>
          <a:xfrm>
            <a:off x="2627784" y="4797152"/>
            <a:ext cx="526106" cy="369332"/>
          </a:xfrm>
          <a:prstGeom prst="rect">
            <a:avLst/>
          </a:prstGeom>
          <a:noFill/>
        </p:spPr>
        <p:txBody>
          <a:bodyPr wrap="none" rtlCol="0">
            <a:spAutoFit/>
          </a:bodyPr>
          <a:lstStyle/>
          <a:p>
            <a:r>
              <a:rPr lang="fr-FR" dirty="0">
                <a:solidFill>
                  <a:schemeClr val="bg1"/>
                </a:solidFill>
              </a:rPr>
              <a:t>14 j</a:t>
            </a:r>
          </a:p>
        </p:txBody>
      </p:sp>
      <p:sp>
        <p:nvSpPr>
          <p:cNvPr id="10" name="ZoneTexte 9">
            <a:extLst>
              <a:ext uri="{FF2B5EF4-FFF2-40B4-BE49-F238E27FC236}">
                <a16:creationId xmlns:a16="http://schemas.microsoft.com/office/drawing/2014/main" id="{6AB13D97-8BF5-4D0D-83F8-2BB8120B306C}"/>
              </a:ext>
            </a:extLst>
          </p:cNvPr>
          <p:cNvSpPr txBox="1"/>
          <p:nvPr/>
        </p:nvSpPr>
        <p:spPr>
          <a:xfrm>
            <a:off x="4788024" y="4764885"/>
            <a:ext cx="526106" cy="369332"/>
          </a:xfrm>
          <a:prstGeom prst="rect">
            <a:avLst/>
          </a:prstGeom>
          <a:noFill/>
        </p:spPr>
        <p:txBody>
          <a:bodyPr wrap="none" rtlCol="0">
            <a:spAutoFit/>
          </a:bodyPr>
          <a:lstStyle/>
          <a:p>
            <a:r>
              <a:rPr lang="fr-FR" dirty="0">
                <a:solidFill>
                  <a:schemeClr val="bg1"/>
                </a:solidFill>
              </a:rPr>
              <a:t>15 j</a:t>
            </a:r>
          </a:p>
        </p:txBody>
      </p:sp>
      <p:sp>
        <p:nvSpPr>
          <p:cNvPr id="8" name="ZoneTexte 7">
            <a:extLst>
              <a:ext uri="{FF2B5EF4-FFF2-40B4-BE49-F238E27FC236}">
                <a16:creationId xmlns:a16="http://schemas.microsoft.com/office/drawing/2014/main" id="{BA37AECB-91A6-49A5-B0A4-68961F1B6AA3}"/>
              </a:ext>
            </a:extLst>
          </p:cNvPr>
          <p:cNvSpPr txBox="1"/>
          <p:nvPr/>
        </p:nvSpPr>
        <p:spPr>
          <a:xfrm>
            <a:off x="2369012" y="4051966"/>
            <a:ext cx="3249608" cy="369332"/>
          </a:xfrm>
          <a:prstGeom prst="rect">
            <a:avLst/>
          </a:prstGeom>
          <a:noFill/>
        </p:spPr>
        <p:txBody>
          <a:bodyPr wrap="none" rtlCol="0">
            <a:spAutoFit/>
          </a:bodyPr>
          <a:lstStyle/>
          <a:p>
            <a:r>
              <a:rPr lang="fr-FR" dirty="0"/>
              <a:t>Valeur actuelle : 149 600 000 km</a:t>
            </a:r>
          </a:p>
        </p:txBody>
      </p:sp>
      <p:pic>
        <p:nvPicPr>
          <p:cNvPr id="2" name="Image 1">
            <a:extLst>
              <a:ext uri="{FF2B5EF4-FFF2-40B4-BE49-F238E27FC236}">
                <a16:creationId xmlns:a16="http://schemas.microsoft.com/office/drawing/2014/main" id="{920E9F35-465F-60AC-3BC4-985C2789110F}"/>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292D683B-2E69-5088-5BB0-2A61B2BC28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6" name="Rectangle 5">
            <a:extLst>
              <a:ext uri="{FF2B5EF4-FFF2-40B4-BE49-F238E27FC236}">
                <a16:creationId xmlns:a16="http://schemas.microsoft.com/office/drawing/2014/main" id="{67F71E6D-D76E-6640-573C-1A9332871F2C}"/>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
        <p:nvSpPr>
          <p:cNvPr id="11" name="ZoneTexte 10">
            <a:extLst>
              <a:ext uri="{FF2B5EF4-FFF2-40B4-BE49-F238E27FC236}">
                <a16:creationId xmlns:a16="http://schemas.microsoft.com/office/drawing/2014/main" id="{283DACE5-30AB-499B-B08E-9C6F5B7E26E9}"/>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pic>
        <p:nvPicPr>
          <p:cNvPr id="5" name="Image 4">
            <a:extLst>
              <a:ext uri="{FF2B5EF4-FFF2-40B4-BE49-F238E27FC236}">
                <a16:creationId xmlns:a16="http://schemas.microsoft.com/office/drawing/2014/main" id="{DB699C2F-CC45-4851-892B-92FBEE63EA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81" y="354376"/>
            <a:ext cx="6354269" cy="3321737"/>
          </a:xfrm>
          <a:prstGeom prst="rect">
            <a:avLst/>
          </a:prstGeom>
        </p:spPr>
      </p:pic>
    </p:spTree>
    <p:extLst>
      <p:ext uri="{BB962C8B-B14F-4D97-AF65-F5344CB8AC3E}">
        <p14:creationId xmlns:p14="http://schemas.microsoft.com/office/powerpoint/2010/main" val="6091439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DDBF497-DB82-9F76-7F96-DB320167EA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560" y="-21748"/>
            <a:ext cx="10310595" cy="6873730"/>
          </a:xfrm>
          <a:prstGeom prst="rect">
            <a:avLst/>
          </a:prstGeom>
        </p:spPr>
      </p:pic>
    </p:spTree>
    <p:extLst>
      <p:ext uri="{BB962C8B-B14F-4D97-AF65-F5344CB8AC3E}">
        <p14:creationId xmlns:p14="http://schemas.microsoft.com/office/powerpoint/2010/main" val="192417010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1903F41-B4C7-41C1-8FC6-F871609C7C2B}"/>
              </a:ext>
            </a:extLst>
          </p:cNvPr>
          <p:cNvPicPr>
            <a:picLocks noChangeAspect="1"/>
          </p:cNvPicPr>
          <p:nvPr/>
        </p:nvPicPr>
        <p:blipFill>
          <a:blip r:embed="rId2"/>
          <a:stretch>
            <a:fillRect/>
          </a:stretch>
        </p:blipFill>
        <p:spPr>
          <a:xfrm>
            <a:off x="1259632" y="116632"/>
            <a:ext cx="7084784" cy="3978378"/>
          </a:xfrm>
          <a:prstGeom prst="rect">
            <a:avLst/>
          </a:prstGeom>
        </p:spPr>
      </p:pic>
      <p:sp>
        <p:nvSpPr>
          <p:cNvPr id="5" name="ZoneTexte 4">
            <a:extLst>
              <a:ext uri="{FF2B5EF4-FFF2-40B4-BE49-F238E27FC236}">
                <a16:creationId xmlns:a16="http://schemas.microsoft.com/office/drawing/2014/main" id="{55D32164-D288-43DF-BC92-D306EC415346}"/>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sp>
        <p:nvSpPr>
          <p:cNvPr id="6" name="ZoneTexte 5">
            <a:extLst>
              <a:ext uri="{FF2B5EF4-FFF2-40B4-BE49-F238E27FC236}">
                <a16:creationId xmlns:a16="http://schemas.microsoft.com/office/drawing/2014/main" id="{C9CCCB6C-3CAA-4EA5-BC66-359A3C978CB5}"/>
              </a:ext>
            </a:extLst>
          </p:cNvPr>
          <p:cNvSpPr txBox="1"/>
          <p:nvPr/>
        </p:nvSpPr>
        <p:spPr>
          <a:xfrm>
            <a:off x="1178981" y="4269572"/>
            <a:ext cx="3623043" cy="369332"/>
          </a:xfrm>
          <a:prstGeom prst="rect">
            <a:avLst/>
          </a:prstGeom>
          <a:noFill/>
        </p:spPr>
        <p:txBody>
          <a:bodyPr wrap="none" rtlCol="0">
            <a:spAutoFit/>
          </a:bodyPr>
          <a:lstStyle/>
          <a:p>
            <a:r>
              <a:rPr lang="fr-FR" dirty="0"/>
              <a:t>Distance Terre – Lune = 370 000 km</a:t>
            </a:r>
          </a:p>
        </p:txBody>
      </p:sp>
      <p:sp>
        <p:nvSpPr>
          <p:cNvPr id="7" name="ZoneTexte 6">
            <a:extLst>
              <a:ext uri="{FF2B5EF4-FFF2-40B4-BE49-F238E27FC236}">
                <a16:creationId xmlns:a16="http://schemas.microsoft.com/office/drawing/2014/main" id="{02B15691-A7D5-464B-9CDE-0B3CF1061A43}"/>
              </a:ext>
            </a:extLst>
          </p:cNvPr>
          <p:cNvSpPr txBox="1"/>
          <p:nvPr/>
        </p:nvSpPr>
        <p:spPr>
          <a:xfrm>
            <a:off x="1193671" y="4971562"/>
            <a:ext cx="2710614" cy="369332"/>
          </a:xfrm>
          <a:prstGeom prst="rect">
            <a:avLst/>
          </a:prstGeom>
          <a:noFill/>
        </p:spPr>
        <p:txBody>
          <a:bodyPr wrap="none" rtlCol="0">
            <a:spAutoFit/>
          </a:bodyPr>
          <a:lstStyle/>
          <a:p>
            <a:r>
              <a:rPr lang="fr-FR" dirty="0"/>
              <a:t>Taille de la Lune : 3 476 km</a:t>
            </a:r>
          </a:p>
        </p:txBody>
      </p:sp>
      <p:sp>
        <p:nvSpPr>
          <p:cNvPr id="8" name="ZoneTexte 7">
            <a:extLst>
              <a:ext uri="{FF2B5EF4-FFF2-40B4-BE49-F238E27FC236}">
                <a16:creationId xmlns:a16="http://schemas.microsoft.com/office/drawing/2014/main" id="{58B667E4-5CA1-44CE-9F0A-B5DF9980AFD6}"/>
              </a:ext>
            </a:extLst>
          </p:cNvPr>
          <p:cNvSpPr txBox="1"/>
          <p:nvPr/>
        </p:nvSpPr>
        <p:spPr>
          <a:xfrm>
            <a:off x="1193671" y="4638904"/>
            <a:ext cx="6852582" cy="369332"/>
          </a:xfrm>
          <a:prstGeom prst="rect">
            <a:avLst/>
          </a:prstGeom>
          <a:noFill/>
        </p:spPr>
        <p:txBody>
          <a:bodyPr wrap="none" rtlCol="0">
            <a:spAutoFit/>
          </a:bodyPr>
          <a:lstStyle/>
          <a:p>
            <a:r>
              <a:rPr lang="fr-FR" dirty="0"/>
              <a:t>Distance Terre - Soleil = 149 600 000 km (7 108 000 km pour Aristarque)</a:t>
            </a:r>
          </a:p>
        </p:txBody>
      </p:sp>
    </p:spTree>
    <p:extLst>
      <p:ext uri="{BB962C8B-B14F-4D97-AF65-F5344CB8AC3E}">
        <p14:creationId xmlns:p14="http://schemas.microsoft.com/office/powerpoint/2010/main" val="12505239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34C57E6-D8BB-4D2D-9BFD-87D5D7332A47}"/>
              </a:ext>
            </a:extLst>
          </p:cNvPr>
          <p:cNvPicPr>
            <a:picLocks noChangeAspect="1"/>
          </p:cNvPicPr>
          <p:nvPr/>
        </p:nvPicPr>
        <p:blipFill rotWithShape="1">
          <a:blip r:embed="rId2">
            <a:extLst>
              <a:ext uri="{28A0092B-C50C-407E-A947-70E740481C1C}">
                <a14:useLocalDpi xmlns:a14="http://schemas.microsoft.com/office/drawing/2010/main" val="0"/>
              </a:ext>
            </a:extLst>
          </a:blip>
          <a:srcRect l="5547" b="7144"/>
          <a:stretch/>
        </p:blipFill>
        <p:spPr>
          <a:xfrm>
            <a:off x="454556" y="188640"/>
            <a:ext cx="5814695" cy="3494254"/>
          </a:xfrm>
          <a:prstGeom prst="rect">
            <a:avLst/>
          </a:prstGeom>
        </p:spPr>
      </p:pic>
      <p:sp>
        <p:nvSpPr>
          <p:cNvPr id="6" name="ZoneTexte 5">
            <a:extLst>
              <a:ext uri="{FF2B5EF4-FFF2-40B4-BE49-F238E27FC236}">
                <a16:creationId xmlns:a16="http://schemas.microsoft.com/office/drawing/2014/main" id="{F538AC40-60EE-4EAD-AEE1-002954383A61}"/>
              </a:ext>
            </a:extLst>
          </p:cNvPr>
          <p:cNvSpPr txBox="1"/>
          <p:nvPr/>
        </p:nvSpPr>
        <p:spPr>
          <a:xfrm>
            <a:off x="1796766" y="4835240"/>
            <a:ext cx="3397661" cy="369332"/>
          </a:xfrm>
          <a:prstGeom prst="rect">
            <a:avLst/>
          </a:prstGeom>
          <a:noFill/>
        </p:spPr>
        <p:txBody>
          <a:bodyPr wrap="none" rtlCol="0">
            <a:spAutoFit/>
          </a:bodyPr>
          <a:lstStyle/>
          <a:p>
            <a:r>
              <a:rPr lang="fr-FR" dirty="0"/>
              <a:t>Diamètre du Soleil = 1 392 000 km</a:t>
            </a:r>
          </a:p>
        </p:txBody>
      </p:sp>
      <p:pic>
        <p:nvPicPr>
          <p:cNvPr id="2" name="Image 1">
            <a:extLst>
              <a:ext uri="{FF2B5EF4-FFF2-40B4-BE49-F238E27FC236}">
                <a16:creationId xmlns:a16="http://schemas.microsoft.com/office/drawing/2014/main" id="{E603E612-29C6-63AE-7D6C-9F1EF5399FC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8670533" y="6391906"/>
            <a:ext cx="466094" cy="466094"/>
          </a:xfrm>
          <a:prstGeom prst="rect">
            <a:avLst/>
          </a:prstGeom>
        </p:spPr>
      </p:pic>
      <p:pic>
        <p:nvPicPr>
          <p:cNvPr id="4" name="Image 3">
            <a:extLst>
              <a:ext uri="{FF2B5EF4-FFF2-40B4-BE49-F238E27FC236}">
                <a16:creationId xmlns:a16="http://schemas.microsoft.com/office/drawing/2014/main" id="{A919656C-3716-9A85-34E5-777BE1ACC9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
        <p:nvSpPr>
          <p:cNvPr id="8" name="Rectangle 7">
            <a:extLst>
              <a:ext uri="{FF2B5EF4-FFF2-40B4-BE49-F238E27FC236}">
                <a16:creationId xmlns:a16="http://schemas.microsoft.com/office/drawing/2014/main" id="{40F177D4-3D87-656D-316F-D3BA7DC6F550}"/>
              </a:ext>
            </a:extLst>
          </p:cNvPr>
          <p:cNvSpPr/>
          <p:nvPr/>
        </p:nvSpPr>
        <p:spPr>
          <a:xfrm>
            <a:off x="7962362" y="4180566"/>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sp>
        <p:nvSpPr>
          <p:cNvPr id="7" name="ZoneTexte 6">
            <a:extLst>
              <a:ext uri="{FF2B5EF4-FFF2-40B4-BE49-F238E27FC236}">
                <a16:creationId xmlns:a16="http://schemas.microsoft.com/office/drawing/2014/main" id="{F8D0D9D9-8368-4D37-8413-196C87D109AF}"/>
              </a:ext>
            </a:extLst>
          </p:cNvPr>
          <p:cNvSpPr txBox="1"/>
          <p:nvPr/>
        </p:nvSpPr>
        <p:spPr>
          <a:xfrm>
            <a:off x="7373" y="6581001"/>
            <a:ext cx="7012899" cy="276999"/>
          </a:xfrm>
          <a:prstGeom prst="rect">
            <a:avLst/>
          </a:prstGeom>
          <a:noFill/>
        </p:spPr>
        <p:txBody>
          <a:bodyPr wrap="square">
            <a:spAutoFit/>
          </a:bodyPr>
          <a:lstStyle/>
          <a:p>
            <a:r>
              <a:rPr lang="fr-FR" sz="1200" i="1" dirty="0"/>
              <a:t>https://www.youtube.com/@questionsdescience/videos</a:t>
            </a:r>
          </a:p>
        </p:txBody>
      </p:sp>
      <p:pic>
        <p:nvPicPr>
          <p:cNvPr id="11" name="Image 10">
            <a:extLst>
              <a:ext uri="{FF2B5EF4-FFF2-40B4-BE49-F238E27FC236}">
                <a16:creationId xmlns:a16="http://schemas.microsoft.com/office/drawing/2014/main" id="{C4B005D0-AEC5-456D-A281-01284C477865}"/>
              </a:ext>
            </a:extLst>
          </p:cNvPr>
          <p:cNvPicPr>
            <a:picLocks noChangeAspect="1"/>
          </p:cNvPicPr>
          <p:nvPr/>
        </p:nvPicPr>
        <p:blipFill rotWithShape="1">
          <a:blip r:embed="rId5"/>
          <a:srcRect l="28648" t="64612" r="31888" b="23400"/>
          <a:stretch/>
        </p:blipFill>
        <p:spPr>
          <a:xfrm>
            <a:off x="1403648" y="3777999"/>
            <a:ext cx="4471799" cy="764063"/>
          </a:xfrm>
          <a:prstGeom prst="rect">
            <a:avLst/>
          </a:prstGeom>
        </p:spPr>
      </p:pic>
    </p:spTree>
    <p:extLst>
      <p:ext uri="{BB962C8B-B14F-4D97-AF65-F5344CB8AC3E}">
        <p14:creationId xmlns:p14="http://schemas.microsoft.com/office/powerpoint/2010/main" val="1131057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DFE9604B-AEC2-80E9-BA67-6F13D011BFB5}"/>
              </a:ext>
            </a:extLst>
          </p:cNvPr>
          <p:cNvPicPr>
            <a:picLocks noChangeAspect="1"/>
          </p:cNvPicPr>
          <p:nvPr/>
        </p:nvPicPr>
        <p:blipFill rotWithShape="1">
          <a:blip r:embed="rId2"/>
          <a:srcRect l="1963" t="4361" r="1963" b="11337"/>
          <a:stretch/>
        </p:blipFill>
        <p:spPr>
          <a:xfrm>
            <a:off x="133547" y="332656"/>
            <a:ext cx="6120680" cy="2909831"/>
          </a:xfrm>
          <a:prstGeom prst="rect">
            <a:avLst/>
          </a:prstGeom>
        </p:spPr>
      </p:pic>
      <p:pic>
        <p:nvPicPr>
          <p:cNvPr id="4" name="Image 3">
            <a:extLst>
              <a:ext uri="{FF2B5EF4-FFF2-40B4-BE49-F238E27FC236}">
                <a16:creationId xmlns:a16="http://schemas.microsoft.com/office/drawing/2014/main" id="{8F54AEF5-9925-466B-B6F3-DC2A460CE6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4485" y="332656"/>
            <a:ext cx="2450008" cy="3847910"/>
          </a:xfrm>
          <a:prstGeom prst="rect">
            <a:avLst/>
          </a:prstGeom>
        </p:spPr>
      </p:pic>
    </p:spTree>
    <p:extLst>
      <p:ext uri="{BB962C8B-B14F-4D97-AF65-F5344CB8AC3E}">
        <p14:creationId xmlns:p14="http://schemas.microsoft.com/office/powerpoint/2010/main" val="32694721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seb\Desktop\Screenpresso\2013-10-11_16h09_37.png">
            <a:extLst>
              <a:ext uri="{FF2B5EF4-FFF2-40B4-BE49-F238E27FC236}">
                <a16:creationId xmlns:a16="http://schemas.microsoft.com/office/drawing/2014/main" id="{A458B9D8-2E7D-35FF-DA04-BFB34C988A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1978" y="104573"/>
            <a:ext cx="2293444" cy="359306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0E262D9C-2689-1ADE-567C-6210349B70D4}"/>
              </a:ext>
            </a:extLst>
          </p:cNvPr>
          <p:cNvSpPr/>
          <p:nvPr/>
        </p:nvSpPr>
        <p:spPr>
          <a:xfrm>
            <a:off x="7956376" y="3861048"/>
            <a:ext cx="1416341" cy="230832"/>
          </a:xfrm>
          <a:prstGeom prst="rect">
            <a:avLst/>
          </a:prstGeom>
        </p:spPr>
        <p:txBody>
          <a:bodyPr wrap="square">
            <a:spAutoFit/>
          </a:bodyPr>
          <a:lstStyle/>
          <a:p>
            <a:r>
              <a:rPr lang="fr-FR" sz="900" dirty="0"/>
              <a:t>Source :  </a:t>
            </a:r>
            <a:r>
              <a:rPr lang="fr-FR" sz="900" dirty="0" err="1"/>
              <a:t>Wikipedia</a:t>
            </a:r>
            <a:endParaRPr lang="fr-FR" sz="900" dirty="0"/>
          </a:p>
        </p:txBody>
      </p:sp>
      <p:pic>
        <p:nvPicPr>
          <p:cNvPr id="4" name="Image 3">
            <a:extLst>
              <a:ext uri="{FF2B5EF4-FFF2-40B4-BE49-F238E27FC236}">
                <a16:creationId xmlns:a16="http://schemas.microsoft.com/office/drawing/2014/main" id="{FEC2B85C-E793-C2D1-A10E-B23D97DFE2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232" y="75401"/>
            <a:ext cx="2318668" cy="3641631"/>
          </a:xfrm>
          <a:prstGeom prst="rect">
            <a:avLst/>
          </a:prstGeom>
        </p:spPr>
      </p:pic>
      <p:sp>
        <p:nvSpPr>
          <p:cNvPr id="7" name="ZoneTexte 6">
            <a:extLst>
              <a:ext uri="{FF2B5EF4-FFF2-40B4-BE49-F238E27FC236}">
                <a16:creationId xmlns:a16="http://schemas.microsoft.com/office/drawing/2014/main" id="{0CB7C769-94D7-D1E0-CEBB-278ABF171DFC}"/>
              </a:ext>
            </a:extLst>
          </p:cNvPr>
          <p:cNvSpPr txBox="1"/>
          <p:nvPr/>
        </p:nvSpPr>
        <p:spPr>
          <a:xfrm>
            <a:off x="165100" y="692696"/>
            <a:ext cx="4042453" cy="2062103"/>
          </a:xfrm>
          <a:prstGeom prst="rect">
            <a:avLst/>
          </a:prstGeom>
          <a:noFill/>
        </p:spPr>
        <p:txBody>
          <a:bodyPr wrap="none" rtlCol="0">
            <a:spAutoFit/>
          </a:bodyPr>
          <a:lstStyle/>
          <a:p>
            <a:r>
              <a:rPr lang="fr-FR" sz="1600" dirty="0"/>
              <a:t>Ces grandes découvertes reposent sur :</a:t>
            </a:r>
          </a:p>
          <a:p>
            <a:endParaRPr lang="fr-FR" sz="1600" dirty="0"/>
          </a:p>
          <a:p>
            <a:pPr marL="285750" indent="-285750">
              <a:buFontTx/>
              <a:buChar char="-"/>
            </a:pPr>
            <a:r>
              <a:rPr lang="fr-FR" sz="1600" dirty="0"/>
              <a:t>Des observations intelligentes</a:t>
            </a:r>
          </a:p>
          <a:p>
            <a:pPr marL="285750" indent="-285750">
              <a:buFontTx/>
              <a:buChar char="-"/>
            </a:pPr>
            <a:r>
              <a:rPr lang="fr-FR" sz="1600" dirty="0"/>
              <a:t>Se poser les bonnes questions</a:t>
            </a:r>
          </a:p>
          <a:p>
            <a:pPr marL="285750" indent="-285750">
              <a:buFontTx/>
              <a:buChar char="-"/>
            </a:pPr>
            <a:r>
              <a:rPr lang="fr-FR" sz="1600" dirty="0"/>
              <a:t>Avoir une idée simple</a:t>
            </a:r>
          </a:p>
          <a:p>
            <a:pPr marL="285750" indent="-285750">
              <a:buFontTx/>
              <a:buChar char="-"/>
            </a:pPr>
            <a:r>
              <a:rPr lang="fr-FR" sz="1600" dirty="0"/>
              <a:t>Imaginer des expériences</a:t>
            </a:r>
          </a:p>
          <a:p>
            <a:pPr marL="285750" indent="-285750">
              <a:buFontTx/>
              <a:buChar char="-"/>
            </a:pPr>
            <a:r>
              <a:rPr lang="fr-FR" sz="1600" dirty="0"/>
              <a:t>Utiliser des outils mathématiques basiques</a:t>
            </a:r>
          </a:p>
          <a:p>
            <a:endParaRPr lang="fr-FR" sz="1600" dirty="0"/>
          </a:p>
        </p:txBody>
      </p:sp>
    </p:spTree>
    <p:extLst>
      <p:ext uri="{BB962C8B-B14F-4D97-AF65-F5344CB8AC3E}">
        <p14:creationId xmlns:p14="http://schemas.microsoft.com/office/powerpoint/2010/main" val="161883722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29D1275-B83C-06B9-910C-4569657439CF}"/>
              </a:ext>
            </a:extLst>
          </p:cNvPr>
          <p:cNvPicPr>
            <a:picLocks noChangeAspect="1"/>
          </p:cNvPicPr>
          <p:nvPr/>
        </p:nvPicPr>
        <p:blipFill>
          <a:blip r:embed="rId2"/>
          <a:stretch>
            <a:fillRect/>
          </a:stretch>
        </p:blipFill>
        <p:spPr>
          <a:xfrm>
            <a:off x="251520" y="188640"/>
            <a:ext cx="5423452" cy="5904656"/>
          </a:xfrm>
          <a:prstGeom prst="rect">
            <a:avLst/>
          </a:prstGeom>
        </p:spPr>
      </p:pic>
    </p:spTree>
    <p:extLst>
      <p:ext uri="{BB962C8B-B14F-4D97-AF65-F5344CB8AC3E}">
        <p14:creationId xmlns:p14="http://schemas.microsoft.com/office/powerpoint/2010/main" val="3253097434"/>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2073</TotalTime>
  <Words>2496</Words>
  <Application>Microsoft Office PowerPoint</Application>
  <PresentationFormat>Affichage à l'écran (4:3)</PresentationFormat>
  <Paragraphs>255</Paragraphs>
  <Slides>53</Slides>
  <Notes>2</Notes>
  <HiddenSlides>0</HiddenSlides>
  <MMClips>0</MMClips>
  <ScaleCrop>false</ScaleCrop>
  <HeadingPairs>
    <vt:vector size="8" baseType="variant">
      <vt:variant>
        <vt:lpstr>Polices utilisées</vt:lpstr>
      </vt:variant>
      <vt:variant>
        <vt:i4>7</vt:i4>
      </vt:variant>
      <vt:variant>
        <vt:lpstr>Thème</vt:lpstr>
      </vt:variant>
      <vt:variant>
        <vt:i4>1</vt:i4>
      </vt:variant>
      <vt:variant>
        <vt:lpstr>Serveurs OLE incorporés</vt:lpstr>
      </vt:variant>
      <vt:variant>
        <vt:i4>1</vt:i4>
      </vt:variant>
      <vt:variant>
        <vt:lpstr>Titres des diapositives</vt:lpstr>
      </vt:variant>
      <vt:variant>
        <vt:i4>53</vt:i4>
      </vt:variant>
    </vt:vector>
  </HeadingPairs>
  <TitlesOfParts>
    <vt:vector size="62" baseType="lpstr">
      <vt:lpstr>Arial</vt:lpstr>
      <vt:lpstr>Arial Black</vt:lpstr>
      <vt:lpstr>Calibri</vt:lpstr>
      <vt:lpstr>Cambria Math</vt:lpstr>
      <vt:lpstr>Linux Libertine</vt:lpstr>
      <vt:lpstr>Symbol</vt:lpstr>
      <vt:lpstr>Wingdings</vt:lpstr>
      <vt:lpstr>Thème Office</vt:lpstr>
      <vt:lpstr>CorelDRAW</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seb</dc:creator>
  <cp:lastModifiedBy>Sebastien ZARAGOSI</cp:lastModifiedBy>
  <cp:revision>62</cp:revision>
  <dcterms:created xsi:type="dcterms:W3CDTF">2012-10-02T08:48:59Z</dcterms:created>
  <dcterms:modified xsi:type="dcterms:W3CDTF">2026-09-10T10:29:19Z</dcterms:modified>
</cp:coreProperties>
</file>