
<file path=[Content_Types].xml><?xml version="1.0" encoding="utf-8"?>
<Types xmlns="http://schemas.openxmlformats.org/package/2006/content-types">
  <Default Extension="gif" ContentType="image/gi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1"/>
  </p:notesMasterIdLst>
  <p:sldIdLst>
    <p:sldId id="309" r:id="rId2"/>
    <p:sldId id="258" r:id="rId3"/>
    <p:sldId id="294" r:id="rId4"/>
    <p:sldId id="275" r:id="rId5"/>
    <p:sldId id="290" r:id="rId6"/>
    <p:sldId id="357" r:id="rId7"/>
    <p:sldId id="260" r:id="rId8"/>
    <p:sldId id="262" r:id="rId9"/>
    <p:sldId id="263" r:id="rId10"/>
    <p:sldId id="268" r:id="rId11"/>
    <p:sldId id="271" r:id="rId12"/>
    <p:sldId id="273" r:id="rId13"/>
    <p:sldId id="277" r:id="rId14"/>
    <p:sldId id="278" r:id="rId15"/>
    <p:sldId id="279" r:id="rId16"/>
    <p:sldId id="280" r:id="rId17"/>
    <p:sldId id="281" r:id="rId18"/>
    <p:sldId id="358" r:id="rId19"/>
    <p:sldId id="288" r:id="rId20"/>
    <p:sldId id="282" r:id="rId21"/>
    <p:sldId id="285" r:id="rId22"/>
    <p:sldId id="359" r:id="rId23"/>
    <p:sldId id="360" r:id="rId24"/>
    <p:sldId id="361" r:id="rId25"/>
    <p:sldId id="365" r:id="rId26"/>
    <p:sldId id="362" r:id="rId27"/>
    <p:sldId id="363" r:id="rId28"/>
    <p:sldId id="364" r:id="rId29"/>
    <p:sldId id="306" r:id="rId30"/>
    <p:sldId id="320" r:id="rId31"/>
    <p:sldId id="319" r:id="rId32"/>
    <p:sldId id="318" r:id="rId33"/>
    <p:sldId id="317" r:id="rId34"/>
    <p:sldId id="336" r:id="rId35"/>
    <p:sldId id="321" r:id="rId36"/>
    <p:sldId id="330" r:id="rId37"/>
    <p:sldId id="331" r:id="rId38"/>
    <p:sldId id="322" r:id="rId39"/>
    <p:sldId id="328" r:id="rId40"/>
    <p:sldId id="329" r:id="rId41"/>
    <p:sldId id="332" r:id="rId42"/>
    <p:sldId id="333" r:id="rId43"/>
    <p:sldId id="334" r:id="rId44"/>
    <p:sldId id="323" r:id="rId45"/>
    <p:sldId id="324" r:id="rId46"/>
    <p:sldId id="325" r:id="rId47"/>
    <p:sldId id="326" r:id="rId48"/>
    <p:sldId id="350" r:id="rId49"/>
    <p:sldId id="349" r:id="rId50"/>
    <p:sldId id="348" r:id="rId51"/>
    <p:sldId id="347" r:id="rId52"/>
    <p:sldId id="346" r:id="rId53"/>
    <p:sldId id="351" r:id="rId54"/>
    <p:sldId id="352" r:id="rId55"/>
    <p:sldId id="353" r:id="rId56"/>
    <p:sldId id="355" r:id="rId57"/>
    <p:sldId id="354" r:id="rId58"/>
    <p:sldId id="340" r:id="rId59"/>
    <p:sldId id="356" r:id="rId60"/>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43A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9" d="100"/>
          <a:sy n="149" d="100"/>
        </p:scale>
        <p:origin x="2046" y="13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912925C-C997-49FC-B9CF-44A345905505}" type="datetimeFigureOut">
              <a:rPr lang="fr-FR" smtClean="0"/>
              <a:t>16/09/2025</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4F2BAE-60F3-4691-A1FC-CBFF96FF6294}" type="slidenum">
              <a:rPr lang="fr-FR" smtClean="0"/>
              <a:t>‹N°›</a:t>
            </a:fld>
            <a:endParaRPr lang="fr-FR"/>
          </a:p>
        </p:txBody>
      </p:sp>
    </p:spTree>
    <p:extLst>
      <p:ext uri="{BB962C8B-B14F-4D97-AF65-F5344CB8AC3E}">
        <p14:creationId xmlns:p14="http://schemas.microsoft.com/office/powerpoint/2010/main" val="33016697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16/09/2025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16/09/2025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p>
            <a:fld id="{AA309A6D-C09C-4548-B29A-6CF363A7E532}" type="datetimeFigureOut">
              <a:rPr lang="fr-FR" smtClean="0"/>
              <a:t>16/09/2025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p:cNvSpPr>
            <a:spLocks noGrp="1"/>
          </p:cNvSpPr>
          <p:nvPr>
            <p:ph type="dt" sz="half" idx="10"/>
          </p:nvPr>
        </p:nvSpPr>
        <p:spPr/>
        <p:txBody>
          <a:bodyPr/>
          <a:lstStyle/>
          <a:p>
            <a:fld id="{AA309A6D-C09C-4548-B29A-6CF363A7E532}" type="datetimeFigureOut">
              <a:rPr lang="fr-FR" smtClean="0"/>
              <a:t>16/09/2025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p:cNvSpPr>
            <a:spLocks noGrp="1"/>
          </p:cNvSpPr>
          <p:nvPr>
            <p:ph type="dt" sz="half" idx="10"/>
          </p:nvPr>
        </p:nvSpPr>
        <p:spPr/>
        <p:txBody>
          <a:bodyPr/>
          <a:lstStyle/>
          <a:p>
            <a:fld id="{AA309A6D-C09C-4548-B29A-6CF363A7E532}" type="datetimeFigureOut">
              <a:rPr lang="fr-FR" smtClean="0"/>
              <a:t>16/09/2025</a:t>
            </a:fld>
            <a:endParaRPr lang="fr-BE"/>
          </a:p>
        </p:txBody>
      </p:sp>
      <p:sp>
        <p:nvSpPr>
          <p:cNvPr id="8" name="Espace réservé du pied de page 7"/>
          <p:cNvSpPr>
            <a:spLocks noGrp="1"/>
          </p:cNvSpPr>
          <p:nvPr>
            <p:ph type="ftr" sz="quarter" idx="11"/>
          </p:nvPr>
        </p:nvSpPr>
        <p:spPr/>
        <p:txBody>
          <a:bodyPr/>
          <a:lstStyle/>
          <a:p>
            <a:endParaRPr lang="fr-BE"/>
          </a:p>
        </p:txBody>
      </p:sp>
      <p:sp>
        <p:nvSpPr>
          <p:cNvPr id="9" name="Espace réservé du numéro de diapositive 8"/>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2"/>
          <p:cNvSpPr>
            <a:spLocks noGrp="1"/>
          </p:cNvSpPr>
          <p:nvPr>
            <p:ph type="dt" sz="half" idx="10"/>
          </p:nvPr>
        </p:nvSpPr>
        <p:spPr/>
        <p:txBody>
          <a:bodyPr/>
          <a:lstStyle/>
          <a:p>
            <a:fld id="{AA309A6D-C09C-4548-B29A-6CF363A7E532}" type="datetimeFigureOut">
              <a:rPr lang="fr-FR" smtClean="0"/>
              <a:t>16/09/2025</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AA309A6D-C09C-4548-B29A-6CF363A7E532}" type="datetimeFigureOut">
              <a:rPr lang="fr-FR" smtClean="0"/>
              <a:t>16/09/2025</a:t>
            </a:fld>
            <a:endParaRPr lang="fr-BE"/>
          </a:p>
        </p:txBody>
      </p:sp>
      <p:sp>
        <p:nvSpPr>
          <p:cNvPr id="3" name="Espace réservé du pied de page 2"/>
          <p:cNvSpPr>
            <a:spLocks noGrp="1"/>
          </p:cNvSpPr>
          <p:nvPr>
            <p:ph type="ftr" sz="quarter" idx="11"/>
          </p:nvPr>
        </p:nvSpPr>
        <p:spPr/>
        <p:txBody>
          <a:bodyPr/>
          <a:lstStyle/>
          <a:p>
            <a:endParaRPr lang="fr-BE"/>
          </a:p>
        </p:txBody>
      </p:sp>
      <p:sp>
        <p:nvSpPr>
          <p:cNvPr id="4" name="Espace réservé du numéro de diapositive 3"/>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16/09/2025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4"/>
          <p:cNvSpPr>
            <a:spLocks noGrp="1"/>
          </p:cNvSpPr>
          <p:nvPr>
            <p:ph type="dt" sz="half" idx="10"/>
          </p:nvPr>
        </p:nvSpPr>
        <p:spPr/>
        <p:txBody>
          <a:bodyPr/>
          <a:lstStyle/>
          <a:p>
            <a:fld id="{AA309A6D-C09C-4548-B29A-6CF363A7E532}" type="datetimeFigureOut">
              <a:rPr lang="fr-FR" smtClean="0"/>
              <a:t>16/09/2025</a:t>
            </a:fld>
            <a:endParaRPr lang="fr-BE"/>
          </a:p>
        </p:txBody>
      </p:sp>
      <p:sp>
        <p:nvSpPr>
          <p:cNvPr id="6" name="Espace réservé du pied de page 5"/>
          <p:cNvSpPr>
            <a:spLocks noGrp="1"/>
          </p:cNvSpPr>
          <p:nvPr>
            <p:ph type="ftr" sz="quarter" idx="11"/>
          </p:nvPr>
        </p:nvSpPr>
        <p:spPr/>
        <p:txBody>
          <a:bodyPr/>
          <a:lstStyle/>
          <a:p>
            <a:endParaRPr lang="fr-BE"/>
          </a:p>
        </p:txBody>
      </p:sp>
      <p:sp>
        <p:nvSpPr>
          <p:cNvPr id="7" name="Espace réservé du numéro de diapositive 6"/>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16/09/2025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p>
            <a:fld id="{AA309A6D-C09C-4548-B29A-6CF363A7E532}" type="datetimeFigureOut">
              <a:rPr lang="fr-FR" smtClean="0"/>
              <a:t>16/09/2025</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t>‹N°›</a:t>
            </a:fld>
            <a:endParaRPr lang="fr-B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9/16/2025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920367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Cliquez pour modifier le style du titre</a:t>
            </a:r>
            <a:endParaRPr lang="fr-BE"/>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309A6D-C09C-4548-B29A-6CF363A7E532}" type="datetimeFigureOut">
              <a:rPr lang="fr-FR" smtClean="0"/>
              <a:t>16/09/2025</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4668DC-857F-487D-BFFA-8C0CA5037977}" type="slidenum">
              <a:rPr lang="fr-BE" smtClean="0"/>
              <a:t>‹N°›</a:t>
            </a:fld>
            <a:endParaRPr lang="fr-BE"/>
          </a:p>
        </p:txBody>
      </p:sp>
      <p:pic>
        <p:nvPicPr>
          <p:cNvPr id="7" name="Image 6"/>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8690607" y="6404607"/>
            <a:ext cx="466094" cy="466094"/>
          </a:xfrm>
          <a:prstGeom prst="rect">
            <a:avLst/>
          </a:prstGeom>
        </p:spPr>
      </p:pic>
      <p:sp>
        <p:nvSpPr>
          <p:cNvPr id="8" name="Espace réservé du numéro de diapositive 5"/>
          <p:cNvSpPr txBox="1">
            <a:spLocks/>
          </p:cNvSpPr>
          <p:nvPr userDrawn="1"/>
        </p:nvSpPr>
        <p:spPr>
          <a:xfrm>
            <a:off x="35496" y="6597352"/>
            <a:ext cx="576065" cy="304800"/>
          </a:xfrm>
          <a:prstGeom prst="rect">
            <a:avLst/>
          </a:prstGeom>
        </p:spPr>
        <p:txBody>
          <a:bodyPr anchor="ctr"/>
          <a:lstStyle>
            <a:defPPr>
              <a:defRPr lang="fr-FR"/>
            </a:defPPr>
            <a:lvl1pPr algn="ctr" rtl="0" fontAlgn="base">
              <a:spcBef>
                <a:spcPct val="0"/>
              </a:spcBef>
              <a:spcAft>
                <a:spcPct val="0"/>
              </a:spcAft>
              <a:defRPr sz="900" kern="1200">
                <a:solidFill>
                  <a:srgbClr val="009DE0"/>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a:lstStyle>
          <a:p>
            <a:fld id="{DCE37727-CC04-7A46-938D-2CCFF056F773}" type="slidenum">
              <a:rPr lang="fr-FR" sz="1400" smtClean="0">
                <a:solidFill>
                  <a:srgbClr val="009DE0"/>
                </a:solidFill>
                <a:latin typeface="OpenDyslexic" pitchFamily="50" charset="0"/>
              </a:rPr>
              <a:pPr/>
              <a:t>‹N°›</a:t>
            </a:fld>
            <a:endParaRPr lang="fr-FR" sz="1400" dirty="0">
              <a:solidFill>
                <a:srgbClr val="009DE0"/>
              </a:solidFill>
              <a:latin typeface="OpenDyslexic" pitchFamily="50" charset="0"/>
            </a:endParaRPr>
          </a:p>
        </p:txBody>
      </p:sp>
      <p:sp>
        <p:nvSpPr>
          <p:cNvPr id="9" name="Rectangle 8"/>
          <p:cNvSpPr/>
          <p:nvPr userDrawn="1"/>
        </p:nvSpPr>
        <p:spPr>
          <a:xfrm>
            <a:off x="523081" y="6609873"/>
            <a:ext cx="3048783" cy="307777"/>
          </a:xfrm>
          <a:prstGeom prst="rect">
            <a:avLst/>
          </a:prstGeom>
        </p:spPr>
        <p:txBody>
          <a:bodyPr wrap="none">
            <a:spAutoFit/>
          </a:bodyPr>
          <a:lstStyle/>
          <a:p>
            <a:r>
              <a:rPr lang="fr-FR" sz="1400" b="0" dirty="0">
                <a:solidFill>
                  <a:srgbClr val="009DE0"/>
                </a:solidFill>
                <a:latin typeface="OpenDyslexic" pitchFamily="50" charset="0"/>
              </a:rPr>
              <a:t>Formations SIG &amp; Géomatique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5.png"/><Relationship Id="rId1" Type="http://schemas.openxmlformats.org/officeDocument/2006/relationships/slideLayout" Target="../slideLayouts/slideLayout12.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jpg"/><Relationship Id="rId9"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12" Type="http://schemas.openxmlformats.org/officeDocument/2006/relationships/image" Target="../media/image40.jp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11" Type="http://schemas.openxmlformats.org/officeDocument/2006/relationships/image" Target="../media/image39.jpg"/><Relationship Id="rId5" Type="http://schemas.openxmlformats.org/officeDocument/2006/relationships/image" Target="../media/image33.png"/><Relationship Id="rId10" Type="http://schemas.openxmlformats.org/officeDocument/2006/relationships/image" Target="../media/image38.jpg"/><Relationship Id="rId4" Type="http://schemas.openxmlformats.org/officeDocument/2006/relationships/image" Target="../media/image32.png"/><Relationship Id="rId9" Type="http://schemas.openxmlformats.org/officeDocument/2006/relationships/image" Target="../media/image37.jpg"/></Relationships>
</file>

<file path=ppt/slides/_rels/slide13.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12.xml"/><Relationship Id="rId5" Type="http://schemas.openxmlformats.org/officeDocument/2006/relationships/image" Target="../media/image46.png"/><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jp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xml"/><Relationship Id="rId6" Type="http://schemas.openxmlformats.org/officeDocument/2006/relationships/image" Target="../media/image51.jpg"/><Relationship Id="rId5" Type="http://schemas.openxmlformats.org/officeDocument/2006/relationships/image" Target="../media/image50.jpg"/><Relationship Id="rId10" Type="http://schemas.openxmlformats.org/officeDocument/2006/relationships/image" Target="../media/image55.jpg"/><Relationship Id="rId4" Type="http://schemas.openxmlformats.org/officeDocument/2006/relationships/image" Target="../media/image49.jpg"/><Relationship Id="rId9" Type="http://schemas.openxmlformats.org/officeDocument/2006/relationships/image" Target="../media/image54.jpg"/></Relationships>
</file>

<file path=ppt/slides/_rels/slide1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image" Target="../media/image5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2.xml"/><Relationship Id="rId4"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5" Type="http://schemas.openxmlformats.org/officeDocument/2006/relationships/image" Target="../media/image71.png"/><Relationship Id="rId4" Type="http://schemas.openxmlformats.org/officeDocument/2006/relationships/image" Target="../media/image70.jpe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4" Type="http://schemas.openxmlformats.org/officeDocument/2006/relationships/image" Target="../media/image72.jpeg"/></Relationships>
</file>

<file path=ppt/slides/_rels/slide2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4" Type="http://schemas.openxmlformats.org/officeDocument/2006/relationships/image" Target="../media/image73.jpeg"/></Relationships>
</file>

<file path=ppt/slides/_rels/slide2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2.xml"/><Relationship Id="rId4" Type="http://schemas.openxmlformats.org/officeDocument/2006/relationships/image" Target="../media/image74.jpeg"/></Relationships>
</file>

<file path=ppt/slides/_rels/slide29.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E0DACA"/>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2393" y="2287259"/>
            <a:ext cx="9115064" cy="45707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0" y="116632"/>
            <a:ext cx="8892480" cy="1754326"/>
          </a:xfrm>
          <a:prstGeom prst="rect">
            <a:avLst/>
          </a:prstGeom>
        </p:spPr>
        <p:txBody>
          <a:bodyPr wrap="square">
            <a:spAutoFit/>
          </a:bodyPr>
          <a:lstStyle/>
          <a:p>
            <a:r>
              <a:rPr lang="fr-FR" sz="2000" dirty="0">
                <a:solidFill>
                  <a:schemeClr val="bg2">
                    <a:lumMod val="10000"/>
                  </a:schemeClr>
                </a:solidFill>
                <a:latin typeface="OpenDyslexic" panose="00000500000000000000" pitchFamily="50" charset="0"/>
              </a:rPr>
              <a:t>GPS, CARTOGRAPHIE NOMADE,</a:t>
            </a:r>
          </a:p>
          <a:p>
            <a:r>
              <a:rPr lang="fr-FR" sz="2000" dirty="0" err="1">
                <a:solidFill>
                  <a:schemeClr val="bg2">
                    <a:lumMod val="10000"/>
                  </a:schemeClr>
                </a:solidFill>
                <a:latin typeface="OpenDyslexic" panose="00000500000000000000" pitchFamily="50" charset="0"/>
              </a:rPr>
              <a:t>OpenStreetMap</a:t>
            </a:r>
            <a:r>
              <a:rPr lang="fr-FR" sz="2000" dirty="0">
                <a:solidFill>
                  <a:schemeClr val="bg2">
                    <a:lumMod val="10000"/>
                  </a:schemeClr>
                </a:solidFill>
                <a:latin typeface="OpenDyslexic" panose="00000500000000000000" pitchFamily="50" charset="0"/>
              </a:rPr>
              <a:t>, &amp; PHOTOGRAPHIE</a:t>
            </a:r>
          </a:p>
          <a:p>
            <a:endParaRPr lang="fr-FR" sz="1200" b="1" dirty="0">
              <a:solidFill>
                <a:schemeClr val="bg2">
                  <a:lumMod val="10000"/>
                </a:schemeClr>
              </a:solidFill>
              <a:latin typeface="OpenDyslexic" panose="00000500000000000000" pitchFamily="50" charset="0"/>
            </a:endParaRPr>
          </a:p>
          <a:p>
            <a:r>
              <a:rPr lang="fr-FR" sz="1200" b="1" dirty="0">
                <a:solidFill>
                  <a:schemeClr val="bg2">
                    <a:lumMod val="10000"/>
                  </a:schemeClr>
                </a:solidFill>
                <a:latin typeface="OpenDyslexic" panose="00000500000000000000" pitchFamily="50" charset="0"/>
              </a:rPr>
              <a:t>Sébastien </a:t>
            </a:r>
            <a:r>
              <a:rPr lang="fr-FR" sz="1200" b="1" dirty="0" err="1">
                <a:solidFill>
                  <a:schemeClr val="bg2">
                    <a:lumMod val="10000"/>
                  </a:schemeClr>
                </a:solidFill>
                <a:latin typeface="OpenDyslexic" panose="00000500000000000000" pitchFamily="50" charset="0"/>
              </a:rPr>
              <a:t>Zaragosi</a:t>
            </a:r>
            <a:endParaRPr lang="fr-FR" sz="1200" b="1" dirty="0">
              <a:solidFill>
                <a:schemeClr val="bg2">
                  <a:lumMod val="10000"/>
                </a:schemeClr>
              </a:solidFill>
              <a:latin typeface="OpenDyslexic" panose="00000500000000000000" pitchFamily="50" charset="0"/>
            </a:endParaRPr>
          </a:p>
          <a:p>
            <a:endParaRPr lang="fr-FR" sz="1200" dirty="0">
              <a:solidFill>
                <a:schemeClr val="bg2">
                  <a:lumMod val="10000"/>
                </a:schemeClr>
              </a:solidFill>
              <a:latin typeface="OpenDyslexic" panose="00000500000000000000" pitchFamily="50" charset="0"/>
            </a:endParaRPr>
          </a:p>
          <a:p>
            <a:r>
              <a:rPr lang="fr-FR" sz="1200" dirty="0">
                <a:solidFill>
                  <a:schemeClr val="bg2">
                    <a:lumMod val="10000"/>
                  </a:schemeClr>
                </a:solidFill>
                <a:latin typeface="OpenDyslexic" panose="00000500000000000000" pitchFamily="50" charset="0"/>
              </a:rPr>
              <a:t>https://www.geocean.net/wikisig</a:t>
            </a:r>
            <a:endParaRPr lang="fr-FR" sz="1200" b="1" dirty="0">
              <a:solidFill>
                <a:schemeClr val="bg2">
                  <a:lumMod val="10000"/>
                </a:schemeClr>
              </a:solidFill>
              <a:latin typeface="OpenDyslexic" panose="00000500000000000000" pitchFamily="50" charset="0"/>
            </a:endParaRPr>
          </a:p>
          <a:p>
            <a:endParaRPr lang="fr-FR" sz="1000" b="1" dirty="0">
              <a:solidFill>
                <a:srgbClr val="FF0000"/>
              </a:solidFill>
              <a:latin typeface="Charlemagne Std" pitchFamily="50" charset="0"/>
            </a:endParaRPr>
          </a:p>
          <a:p>
            <a:endParaRPr lang="fr-FR" sz="1000" b="1" dirty="0">
              <a:solidFill>
                <a:srgbClr val="FF0000"/>
              </a:solidFill>
              <a:latin typeface="Charlemagne Std" pitchFamily="50" charset="0"/>
            </a:endParaRPr>
          </a:p>
        </p:txBody>
      </p:sp>
      <p:sp>
        <p:nvSpPr>
          <p:cNvPr id="12" name="Rectangle 11"/>
          <p:cNvSpPr/>
          <p:nvPr/>
        </p:nvSpPr>
        <p:spPr>
          <a:xfrm>
            <a:off x="4716016" y="6525344"/>
            <a:ext cx="4359655" cy="276999"/>
          </a:xfrm>
          <a:prstGeom prst="rect">
            <a:avLst/>
          </a:prstGeom>
          <a:solidFill>
            <a:srgbClr val="E0DACA"/>
          </a:solidFill>
        </p:spPr>
        <p:txBody>
          <a:bodyPr wrap="none">
            <a:spAutoFit/>
          </a:bodyPr>
          <a:lstStyle/>
          <a:p>
            <a:r>
              <a:rPr lang="fr-FR" sz="1200" b="1" dirty="0">
                <a:latin typeface="Charlemagne Std" pitchFamily="50" charset="0"/>
              </a:rPr>
              <a:t>Extrait de la carte de France de Cassini 1815</a:t>
            </a:r>
          </a:p>
        </p:txBody>
      </p:sp>
      <p:pic>
        <p:nvPicPr>
          <p:cNvPr id="7" name="Picture 3" descr="C:\Users\seb\Desktop\LogoUniversiteBordeaux.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8043" y="1743221"/>
            <a:ext cx="1440160" cy="445565"/>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15861EF6-8E4E-17BB-5944-83AAE44F7D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32240" y="98733"/>
            <a:ext cx="2238283" cy="2114656"/>
          </a:xfrm>
          <a:prstGeom prst="rect">
            <a:avLst/>
          </a:prstGeom>
        </p:spPr>
      </p:pic>
    </p:spTree>
    <p:extLst>
      <p:ext uri="{BB962C8B-B14F-4D97-AF65-F5344CB8AC3E}">
        <p14:creationId xmlns:p14="http://schemas.microsoft.com/office/powerpoint/2010/main" val="1996832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25065" y="650102"/>
            <a:ext cx="4922999" cy="918879"/>
          </a:xfrm>
          <a:prstGeom prst="rect">
            <a:avLst/>
          </a:prstGeom>
        </p:spPr>
        <p:txBody>
          <a:bodyPr vert="horz" wrap="square" lIns="0" tIns="12102" rIns="0" bIns="0" rtlCol="0">
            <a:spAutoFit/>
          </a:bodyPr>
          <a:lstStyle/>
          <a:p>
            <a:pPr marL="174608" marR="4610" indent="-163659" algn="just">
              <a:lnSpc>
                <a:spcPct val="118900"/>
              </a:lnSpc>
              <a:spcBef>
                <a:spcPts val="95"/>
              </a:spcBef>
              <a:buFont typeface="Wingdings"/>
              <a:buChar char=""/>
              <a:tabLst>
                <a:tab pos="175184" algn="l"/>
              </a:tabLst>
            </a:pPr>
            <a:r>
              <a:rPr sz="1271" spc="-5" dirty="0">
                <a:latin typeface="Verdana"/>
                <a:cs typeface="Verdana"/>
              </a:rPr>
              <a:t>Définition</a:t>
            </a:r>
            <a:r>
              <a:rPr sz="1271" dirty="0">
                <a:latin typeface="Verdana"/>
                <a:cs typeface="Verdana"/>
              </a:rPr>
              <a:t> :</a:t>
            </a:r>
            <a:r>
              <a:rPr sz="1271" spc="5" dirty="0">
                <a:latin typeface="Verdana"/>
                <a:cs typeface="Verdana"/>
              </a:rPr>
              <a:t> </a:t>
            </a:r>
            <a:r>
              <a:rPr sz="1271" dirty="0">
                <a:latin typeface="Verdana"/>
                <a:cs typeface="Verdana"/>
              </a:rPr>
              <a:t>On</a:t>
            </a:r>
            <a:r>
              <a:rPr sz="1271" spc="5" dirty="0">
                <a:latin typeface="Verdana"/>
                <a:cs typeface="Verdana"/>
              </a:rPr>
              <a:t> </a:t>
            </a:r>
            <a:r>
              <a:rPr sz="1271" dirty="0">
                <a:latin typeface="Verdana"/>
                <a:cs typeface="Verdana"/>
              </a:rPr>
              <a:t>appelle</a:t>
            </a:r>
            <a:r>
              <a:rPr sz="1271" spc="5" dirty="0">
                <a:latin typeface="Verdana"/>
                <a:cs typeface="Verdana"/>
              </a:rPr>
              <a:t> </a:t>
            </a:r>
            <a:r>
              <a:rPr sz="1271" b="1" dirty="0">
                <a:latin typeface="Verdana"/>
                <a:cs typeface="Verdana"/>
              </a:rPr>
              <a:t>GNSS</a:t>
            </a:r>
            <a:r>
              <a:rPr sz="1271" b="1" spc="5" dirty="0">
                <a:latin typeface="Verdana"/>
                <a:cs typeface="Verdana"/>
              </a:rPr>
              <a:t> </a:t>
            </a:r>
            <a:r>
              <a:rPr sz="1271" spc="-5" dirty="0">
                <a:latin typeface="Verdana"/>
                <a:cs typeface="Verdana"/>
              </a:rPr>
              <a:t>(Global</a:t>
            </a:r>
            <a:r>
              <a:rPr sz="1271" dirty="0">
                <a:latin typeface="Verdana"/>
                <a:cs typeface="Verdana"/>
              </a:rPr>
              <a:t> </a:t>
            </a:r>
            <a:r>
              <a:rPr sz="1271" spc="-5" dirty="0">
                <a:latin typeface="Verdana"/>
                <a:cs typeface="Verdana"/>
              </a:rPr>
              <a:t>Navigation</a:t>
            </a:r>
            <a:r>
              <a:rPr sz="1271" dirty="0">
                <a:latin typeface="Verdana"/>
                <a:cs typeface="Verdana"/>
              </a:rPr>
              <a:t> </a:t>
            </a:r>
            <a:r>
              <a:rPr sz="1271" spc="-5" dirty="0">
                <a:latin typeface="Verdana"/>
                <a:cs typeface="Verdana"/>
              </a:rPr>
              <a:t>Satellite</a:t>
            </a:r>
            <a:r>
              <a:rPr sz="1271" dirty="0">
                <a:latin typeface="Verdana"/>
                <a:cs typeface="Verdana"/>
              </a:rPr>
              <a:t> </a:t>
            </a:r>
            <a:r>
              <a:rPr sz="1271" spc="-9" dirty="0">
                <a:latin typeface="Verdana"/>
                <a:cs typeface="Verdana"/>
              </a:rPr>
              <a:t>System)</a:t>
            </a:r>
            <a:r>
              <a:rPr sz="1271" spc="-5" dirty="0">
                <a:latin typeface="Verdana"/>
                <a:cs typeface="Verdana"/>
              </a:rPr>
              <a:t> </a:t>
            </a:r>
            <a:r>
              <a:rPr sz="1271" dirty="0">
                <a:latin typeface="Verdana"/>
                <a:cs typeface="Verdana"/>
              </a:rPr>
              <a:t>les</a:t>
            </a:r>
            <a:r>
              <a:rPr sz="1271" spc="5" dirty="0">
                <a:latin typeface="Verdana"/>
                <a:cs typeface="Verdana"/>
              </a:rPr>
              <a:t> </a:t>
            </a:r>
            <a:r>
              <a:rPr sz="1271" spc="-5" dirty="0">
                <a:latin typeface="Verdana"/>
                <a:cs typeface="Verdana"/>
              </a:rPr>
              <a:t>systèmes</a:t>
            </a:r>
            <a:r>
              <a:rPr sz="1271" dirty="0">
                <a:latin typeface="Verdana"/>
                <a:cs typeface="Verdana"/>
              </a:rPr>
              <a:t> </a:t>
            </a:r>
            <a:r>
              <a:rPr sz="1271" spc="-9" dirty="0">
                <a:latin typeface="Verdana"/>
                <a:cs typeface="Verdana"/>
              </a:rPr>
              <a:t>de </a:t>
            </a:r>
            <a:r>
              <a:rPr sz="1271" spc="-5" dirty="0">
                <a:latin typeface="Verdana"/>
                <a:cs typeface="Verdana"/>
              </a:rPr>
              <a:t> positionnement basés </a:t>
            </a:r>
            <a:r>
              <a:rPr sz="1271" dirty="0">
                <a:latin typeface="Verdana"/>
                <a:cs typeface="Verdana"/>
              </a:rPr>
              <a:t>sur </a:t>
            </a:r>
            <a:r>
              <a:rPr sz="1271" spc="-5" dirty="0">
                <a:latin typeface="Verdana"/>
                <a:cs typeface="Verdana"/>
              </a:rPr>
              <a:t>des signaux </a:t>
            </a:r>
            <a:r>
              <a:rPr sz="1271" dirty="0">
                <a:latin typeface="Verdana"/>
                <a:cs typeface="Verdana"/>
              </a:rPr>
              <a:t>émis par </a:t>
            </a:r>
            <a:r>
              <a:rPr sz="1271" spc="-5" dirty="0">
                <a:latin typeface="Verdana"/>
                <a:cs typeface="Verdana"/>
              </a:rPr>
              <a:t>des satellites </a:t>
            </a:r>
            <a:r>
              <a:rPr sz="1271" dirty="0">
                <a:latin typeface="Verdana"/>
                <a:cs typeface="Verdana"/>
              </a:rPr>
              <a:t>en </a:t>
            </a:r>
            <a:r>
              <a:rPr sz="1271" spc="-5" dirty="0">
                <a:latin typeface="Verdana"/>
                <a:cs typeface="Verdana"/>
              </a:rPr>
              <a:t>orbite autour </a:t>
            </a:r>
            <a:r>
              <a:rPr sz="1271" dirty="0">
                <a:latin typeface="Verdana"/>
                <a:cs typeface="Verdana"/>
              </a:rPr>
              <a:t>de </a:t>
            </a:r>
            <a:r>
              <a:rPr sz="1271" spc="-5" dirty="0">
                <a:latin typeface="Verdana"/>
                <a:cs typeface="Verdana"/>
              </a:rPr>
              <a:t>la </a:t>
            </a:r>
            <a:r>
              <a:rPr sz="1271" spc="-32" dirty="0">
                <a:latin typeface="Verdana"/>
                <a:cs typeface="Verdana"/>
              </a:rPr>
              <a:t>Terre </a:t>
            </a:r>
            <a:r>
              <a:rPr sz="1271" spc="-5" dirty="0">
                <a:latin typeface="Verdana"/>
                <a:cs typeface="Verdana"/>
              </a:rPr>
              <a:t>et </a:t>
            </a:r>
            <a:r>
              <a:rPr sz="1271" dirty="0">
                <a:latin typeface="Verdana"/>
                <a:cs typeface="Verdana"/>
              </a:rPr>
              <a:t> fournissant</a:t>
            </a:r>
            <a:r>
              <a:rPr sz="1271" spc="-41" dirty="0">
                <a:latin typeface="Verdana"/>
                <a:cs typeface="Verdana"/>
              </a:rPr>
              <a:t> </a:t>
            </a:r>
            <a:r>
              <a:rPr sz="1271" spc="-5" dirty="0">
                <a:latin typeface="Verdana"/>
                <a:cs typeface="Verdana"/>
              </a:rPr>
              <a:t>une</a:t>
            </a:r>
            <a:r>
              <a:rPr sz="1271" spc="-9" dirty="0">
                <a:latin typeface="Verdana"/>
                <a:cs typeface="Verdana"/>
              </a:rPr>
              <a:t> </a:t>
            </a:r>
            <a:r>
              <a:rPr sz="1271" spc="-5" dirty="0">
                <a:latin typeface="Verdana"/>
                <a:cs typeface="Verdana"/>
              </a:rPr>
              <a:t>couverture</a:t>
            </a:r>
            <a:r>
              <a:rPr sz="1271" spc="-23" dirty="0">
                <a:latin typeface="Verdana"/>
                <a:cs typeface="Verdana"/>
              </a:rPr>
              <a:t> </a:t>
            </a:r>
            <a:r>
              <a:rPr sz="1271" dirty="0">
                <a:latin typeface="Verdana"/>
                <a:cs typeface="Verdana"/>
              </a:rPr>
              <a:t>mondiale.</a:t>
            </a:r>
          </a:p>
        </p:txBody>
      </p:sp>
      <p:sp>
        <p:nvSpPr>
          <p:cNvPr id="8" name="object 8"/>
          <p:cNvSpPr txBox="1"/>
          <p:nvPr/>
        </p:nvSpPr>
        <p:spPr>
          <a:xfrm>
            <a:off x="225063" y="1862209"/>
            <a:ext cx="4922999" cy="1149889"/>
          </a:xfrm>
          <a:prstGeom prst="rect">
            <a:avLst/>
          </a:prstGeom>
        </p:spPr>
        <p:txBody>
          <a:bodyPr vert="horz" wrap="square" lIns="0" tIns="10373" rIns="0" bIns="0" rtlCol="0">
            <a:spAutoFit/>
          </a:bodyPr>
          <a:lstStyle/>
          <a:p>
            <a:pPr marL="174608" marR="4610" indent="-163659" algn="just">
              <a:lnSpc>
                <a:spcPct val="118900"/>
              </a:lnSpc>
              <a:spcBef>
                <a:spcPts val="82"/>
              </a:spcBef>
              <a:buFont typeface="Wingdings"/>
              <a:buChar char=""/>
              <a:tabLst>
                <a:tab pos="175184" algn="l"/>
              </a:tabLst>
            </a:pPr>
            <a:r>
              <a:rPr sz="1271" spc="-5" dirty="0">
                <a:latin typeface="Verdana"/>
                <a:cs typeface="Verdana"/>
              </a:rPr>
              <a:t>Objectif </a:t>
            </a:r>
            <a:r>
              <a:rPr sz="1271" dirty="0">
                <a:latin typeface="Verdana"/>
                <a:cs typeface="Verdana"/>
              </a:rPr>
              <a:t>: </a:t>
            </a:r>
            <a:r>
              <a:rPr sz="1271" spc="-5" dirty="0">
                <a:latin typeface="Verdana"/>
                <a:cs typeface="Verdana"/>
              </a:rPr>
              <a:t>fournir </a:t>
            </a:r>
            <a:r>
              <a:rPr sz="1271" dirty="0">
                <a:latin typeface="Verdana"/>
                <a:cs typeface="Verdana"/>
              </a:rPr>
              <a:t>à un </a:t>
            </a:r>
            <a:r>
              <a:rPr sz="1271" spc="-5" dirty="0">
                <a:latin typeface="Verdana"/>
                <a:cs typeface="Verdana"/>
              </a:rPr>
              <a:t>récepteur </a:t>
            </a:r>
            <a:r>
              <a:rPr sz="1271" dirty="0">
                <a:latin typeface="Verdana"/>
                <a:cs typeface="Verdana"/>
              </a:rPr>
              <a:t>sa </a:t>
            </a:r>
            <a:r>
              <a:rPr sz="1271" b="1" spc="-5" dirty="0">
                <a:latin typeface="Verdana"/>
                <a:cs typeface="Verdana"/>
              </a:rPr>
              <a:t>position</a:t>
            </a:r>
            <a:r>
              <a:rPr sz="1271" spc="-5" dirty="0">
                <a:latin typeface="Verdana"/>
                <a:cs typeface="Verdana"/>
              </a:rPr>
              <a:t>, </a:t>
            </a:r>
            <a:r>
              <a:rPr sz="1271" dirty="0">
                <a:latin typeface="Verdana"/>
                <a:cs typeface="Verdana"/>
              </a:rPr>
              <a:t>sa </a:t>
            </a:r>
            <a:r>
              <a:rPr sz="1271" b="1" spc="-5" dirty="0">
                <a:latin typeface="Verdana"/>
                <a:cs typeface="Verdana"/>
              </a:rPr>
              <a:t>vitesse </a:t>
            </a:r>
            <a:r>
              <a:rPr sz="1271" spc="-9" dirty="0">
                <a:latin typeface="Verdana"/>
                <a:cs typeface="Verdana"/>
              </a:rPr>
              <a:t>de </a:t>
            </a:r>
            <a:r>
              <a:rPr sz="1271" spc="-5" dirty="0">
                <a:latin typeface="Verdana"/>
                <a:cs typeface="Verdana"/>
              </a:rPr>
              <a:t>déplacement </a:t>
            </a:r>
            <a:r>
              <a:rPr sz="1271" dirty="0">
                <a:latin typeface="Verdana"/>
                <a:cs typeface="Verdana"/>
              </a:rPr>
              <a:t>et </a:t>
            </a:r>
            <a:r>
              <a:rPr sz="1271" b="1" spc="-5" dirty="0">
                <a:latin typeface="Verdana"/>
                <a:cs typeface="Verdana"/>
              </a:rPr>
              <a:t>l’heure</a:t>
            </a:r>
            <a:r>
              <a:rPr sz="1271" spc="-5" dirty="0">
                <a:latin typeface="Verdana"/>
                <a:cs typeface="Verdana"/>
              </a:rPr>
              <a:t>. Ce </a:t>
            </a:r>
            <a:r>
              <a:rPr sz="1271" dirty="0">
                <a:latin typeface="Verdana"/>
                <a:cs typeface="Verdana"/>
              </a:rPr>
              <a:t> </a:t>
            </a:r>
            <a:r>
              <a:rPr sz="1271" spc="-5" dirty="0">
                <a:latin typeface="Verdana"/>
                <a:cs typeface="Verdana"/>
              </a:rPr>
              <a:t>positionnement </a:t>
            </a:r>
            <a:r>
              <a:rPr sz="1271" dirty="0">
                <a:latin typeface="Verdana"/>
                <a:cs typeface="Verdana"/>
              </a:rPr>
              <a:t>est </a:t>
            </a:r>
            <a:r>
              <a:rPr sz="1271" spc="-5" dirty="0">
                <a:latin typeface="Verdana"/>
                <a:cs typeface="Verdana"/>
              </a:rPr>
              <a:t>réalisé </a:t>
            </a:r>
            <a:r>
              <a:rPr sz="1271" dirty="0">
                <a:latin typeface="Verdana"/>
                <a:cs typeface="Verdana"/>
              </a:rPr>
              <a:t>de manière </a:t>
            </a:r>
            <a:r>
              <a:rPr sz="1271" spc="-5" dirty="0">
                <a:latin typeface="Verdana"/>
                <a:cs typeface="Verdana"/>
              </a:rPr>
              <a:t>rapide, </a:t>
            </a:r>
            <a:r>
              <a:rPr sz="1271" spc="-14" dirty="0">
                <a:latin typeface="Verdana"/>
                <a:cs typeface="Verdana"/>
              </a:rPr>
              <a:t>avec </a:t>
            </a:r>
            <a:r>
              <a:rPr sz="1271" spc="-5" dirty="0">
                <a:latin typeface="Verdana"/>
                <a:cs typeface="Verdana"/>
              </a:rPr>
              <a:t>une précision d’une </a:t>
            </a:r>
            <a:r>
              <a:rPr sz="1271" dirty="0">
                <a:latin typeface="Verdana"/>
                <a:cs typeface="Verdana"/>
              </a:rPr>
              <a:t>dizaine de mètres, </a:t>
            </a:r>
            <a:r>
              <a:rPr sz="1271" spc="5" dirty="0">
                <a:latin typeface="Verdana"/>
                <a:cs typeface="Verdana"/>
              </a:rPr>
              <a:t> </a:t>
            </a:r>
            <a:r>
              <a:rPr sz="1271" dirty="0">
                <a:latin typeface="Verdana"/>
                <a:cs typeface="Verdana"/>
              </a:rPr>
              <a:t>n’importe</a:t>
            </a:r>
            <a:r>
              <a:rPr sz="1271" spc="-23" dirty="0">
                <a:latin typeface="Verdana"/>
                <a:cs typeface="Verdana"/>
              </a:rPr>
              <a:t> </a:t>
            </a:r>
            <a:r>
              <a:rPr sz="1271" spc="-5" dirty="0">
                <a:latin typeface="Verdana"/>
                <a:cs typeface="Verdana"/>
              </a:rPr>
              <a:t>quand,</a:t>
            </a:r>
            <a:r>
              <a:rPr sz="1271" spc="-9" dirty="0">
                <a:latin typeface="Verdana"/>
                <a:cs typeface="Verdana"/>
              </a:rPr>
              <a:t> </a:t>
            </a:r>
            <a:r>
              <a:rPr sz="1271" dirty="0">
                <a:latin typeface="Verdana"/>
                <a:cs typeface="Verdana"/>
              </a:rPr>
              <a:t>n’importe</a:t>
            </a:r>
            <a:r>
              <a:rPr sz="1271" spc="-18" dirty="0">
                <a:latin typeface="Verdana"/>
                <a:cs typeface="Verdana"/>
              </a:rPr>
              <a:t> </a:t>
            </a:r>
            <a:r>
              <a:rPr sz="1271" dirty="0">
                <a:latin typeface="Verdana"/>
                <a:cs typeface="Verdana"/>
              </a:rPr>
              <a:t>où</a:t>
            </a:r>
            <a:r>
              <a:rPr sz="1271" spc="-14" dirty="0">
                <a:latin typeface="Verdana"/>
                <a:cs typeface="Verdana"/>
              </a:rPr>
              <a:t> </a:t>
            </a:r>
            <a:r>
              <a:rPr sz="1271" dirty="0">
                <a:latin typeface="Verdana"/>
                <a:cs typeface="Verdana"/>
              </a:rPr>
              <a:t>sur</a:t>
            </a:r>
            <a:r>
              <a:rPr sz="1271" spc="-14" dirty="0">
                <a:latin typeface="Verdana"/>
                <a:cs typeface="Verdana"/>
              </a:rPr>
              <a:t> </a:t>
            </a:r>
            <a:r>
              <a:rPr sz="1271" spc="5" dirty="0">
                <a:latin typeface="Verdana"/>
                <a:cs typeface="Verdana"/>
              </a:rPr>
              <a:t>la</a:t>
            </a:r>
            <a:r>
              <a:rPr sz="1271" spc="-9" dirty="0">
                <a:latin typeface="Verdana"/>
                <a:cs typeface="Verdana"/>
              </a:rPr>
              <a:t> </a:t>
            </a:r>
            <a:r>
              <a:rPr sz="1271" spc="-23" dirty="0">
                <a:latin typeface="Verdana"/>
                <a:cs typeface="Verdana"/>
              </a:rPr>
              <a:t>Terre,</a:t>
            </a:r>
            <a:r>
              <a:rPr sz="1271" spc="-9" dirty="0">
                <a:latin typeface="Verdana"/>
                <a:cs typeface="Verdana"/>
              </a:rPr>
              <a:t> </a:t>
            </a:r>
            <a:r>
              <a:rPr sz="1271" dirty="0">
                <a:latin typeface="Verdana"/>
                <a:cs typeface="Verdana"/>
              </a:rPr>
              <a:t>quelle</a:t>
            </a:r>
            <a:r>
              <a:rPr sz="1271" spc="-18" dirty="0">
                <a:latin typeface="Verdana"/>
                <a:cs typeface="Verdana"/>
              </a:rPr>
              <a:t> </a:t>
            </a:r>
            <a:r>
              <a:rPr sz="1271" dirty="0">
                <a:latin typeface="Verdana"/>
                <a:cs typeface="Verdana"/>
              </a:rPr>
              <a:t>que</a:t>
            </a:r>
            <a:r>
              <a:rPr sz="1271" spc="-9" dirty="0">
                <a:latin typeface="Verdana"/>
                <a:cs typeface="Verdana"/>
              </a:rPr>
              <a:t> </a:t>
            </a:r>
            <a:r>
              <a:rPr sz="1271" dirty="0">
                <a:latin typeface="Verdana"/>
                <a:cs typeface="Verdana"/>
              </a:rPr>
              <a:t>soit</a:t>
            </a:r>
            <a:r>
              <a:rPr sz="1271" spc="-27" dirty="0">
                <a:latin typeface="Verdana"/>
                <a:cs typeface="Verdana"/>
              </a:rPr>
              <a:t> </a:t>
            </a:r>
            <a:r>
              <a:rPr sz="1271" dirty="0">
                <a:latin typeface="Verdana"/>
                <a:cs typeface="Verdana"/>
              </a:rPr>
              <a:t>la</a:t>
            </a:r>
            <a:r>
              <a:rPr sz="1271" spc="-9" dirty="0">
                <a:latin typeface="Verdana"/>
                <a:cs typeface="Verdana"/>
              </a:rPr>
              <a:t> </a:t>
            </a:r>
            <a:r>
              <a:rPr sz="1271" dirty="0">
                <a:latin typeface="Verdana"/>
                <a:cs typeface="Verdana"/>
              </a:rPr>
              <a:t>météo</a:t>
            </a:r>
            <a:r>
              <a:rPr sz="1271" spc="-23" dirty="0">
                <a:latin typeface="Verdana"/>
                <a:cs typeface="Verdana"/>
              </a:rPr>
              <a:t> </a:t>
            </a:r>
            <a:r>
              <a:rPr sz="1271" dirty="0">
                <a:latin typeface="Verdana"/>
                <a:cs typeface="Verdana"/>
              </a:rPr>
              <a:t>et à</a:t>
            </a:r>
            <a:r>
              <a:rPr sz="1271" spc="-14" dirty="0">
                <a:latin typeface="Verdana"/>
                <a:cs typeface="Verdana"/>
              </a:rPr>
              <a:t> </a:t>
            </a:r>
            <a:r>
              <a:rPr sz="1271" dirty="0">
                <a:latin typeface="Verdana"/>
                <a:cs typeface="Verdana"/>
              </a:rPr>
              <a:t>faible</a:t>
            </a:r>
            <a:r>
              <a:rPr sz="1271" spc="-32" dirty="0">
                <a:latin typeface="Verdana"/>
                <a:cs typeface="Verdana"/>
              </a:rPr>
              <a:t> </a:t>
            </a:r>
            <a:r>
              <a:rPr sz="1271" dirty="0">
                <a:latin typeface="Verdana"/>
                <a:cs typeface="Verdana"/>
              </a:rPr>
              <a:t>coût.</a:t>
            </a:r>
          </a:p>
        </p:txBody>
      </p:sp>
      <p:sp>
        <p:nvSpPr>
          <p:cNvPr id="9" name="object 9"/>
          <p:cNvSpPr txBox="1"/>
          <p:nvPr/>
        </p:nvSpPr>
        <p:spPr>
          <a:xfrm>
            <a:off x="225063" y="3501008"/>
            <a:ext cx="7803321" cy="1628747"/>
          </a:xfrm>
          <a:prstGeom prst="rect">
            <a:avLst/>
          </a:prstGeom>
        </p:spPr>
        <p:txBody>
          <a:bodyPr vert="horz" wrap="square" lIns="0" tIns="11525" rIns="0" bIns="0" rtlCol="0">
            <a:spAutoFit/>
          </a:bodyPr>
          <a:lstStyle/>
          <a:p>
            <a:pPr marL="174608" indent="-163659">
              <a:spcBef>
                <a:spcPts val="91"/>
              </a:spcBef>
              <a:buFont typeface="Wingdings"/>
              <a:buChar char=""/>
              <a:tabLst>
                <a:tab pos="175184" algn="l"/>
              </a:tabLst>
            </a:pPr>
            <a:r>
              <a:rPr sz="1271" dirty="0">
                <a:latin typeface="Verdana"/>
                <a:cs typeface="Verdana"/>
              </a:rPr>
              <a:t>A</a:t>
            </a:r>
            <a:r>
              <a:rPr sz="1271" spc="-14" dirty="0">
                <a:latin typeface="Verdana"/>
                <a:cs typeface="Verdana"/>
              </a:rPr>
              <a:t> </a:t>
            </a:r>
            <a:r>
              <a:rPr sz="1271" dirty="0">
                <a:latin typeface="Verdana"/>
                <a:cs typeface="Verdana"/>
              </a:rPr>
              <a:t>un</a:t>
            </a:r>
            <a:r>
              <a:rPr sz="1271" spc="-23" dirty="0">
                <a:latin typeface="Verdana"/>
                <a:cs typeface="Verdana"/>
              </a:rPr>
              <a:t> </a:t>
            </a:r>
            <a:r>
              <a:rPr sz="1271" dirty="0">
                <a:latin typeface="Verdana"/>
                <a:cs typeface="Verdana"/>
              </a:rPr>
              <a:t>GNSS</a:t>
            </a:r>
            <a:r>
              <a:rPr sz="1271" spc="-23" dirty="0">
                <a:latin typeface="Verdana"/>
                <a:cs typeface="Verdana"/>
              </a:rPr>
              <a:t> </a:t>
            </a:r>
            <a:r>
              <a:rPr sz="1271" dirty="0">
                <a:latin typeface="Verdana"/>
                <a:cs typeface="Verdana"/>
              </a:rPr>
              <a:t>donné</a:t>
            </a:r>
            <a:r>
              <a:rPr sz="1271" spc="-23" dirty="0">
                <a:latin typeface="Verdana"/>
                <a:cs typeface="Verdana"/>
              </a:rPr>
              <a:t> </a:t>
            </a:r>
            <a:r>
              <a:rPr sz="1271" dirty="0">
                <a:latin typeface="Verdana"/>
                <a:cs typeface="Verdana"/>
              </a:rPr>
              <a:t>est</a:t>
            </a:r>
            <a:r>
              <a:rPr sz="1271" spc="-23" dirty="0">
                <a:latin typeface="Verdana"/>
                <a:cs typeface="Verdana"/>
              </a:rPr>
              <a:t> </a:t>
            </a:r>
            <a:r>
              <a:rPr sz="1271" dirty="0">
                <a:latin typeface="Verdana"/>
                <a:cs typeface="Verdana"/>
              </a:rPr>
              <a:t>associé</a:t>
            </a:r>
          </a:p>
          <a:p>
            <a:pPr marL="1048221" marR="4610" lvl="1" indent="-207455" algn="just">
              <a:lnSpc>
                <a:spcPct val="118900"/>
              </a:lnSpc>
              <a:spcBef>
                <a:spcPts val="1098"/>
              </a:spcBef>
              <a:buFont typeface="Wingdings"/>
              <a:buChar char=""/>
              <a:tabLst>
                <a:tab pos="1048798" algn="l"/>
              </a:tabLst>
            </a:pPr>
            <a:r>
              <a:rPr sz="1271" dirty="0">
                <a:latin typeface="Verdana"/>
                <a:cs typeface="Verdana"/>
              </a:rPr>
              <a:t>un </a:t>
            </a:r>
            <a:r>
              <a:rPr sz="1271" b="1" spc="-5" dirty="0">
                <a:latin typeface="Verdana"/>
                <a:cs typeface="Verdana"/>
              </a:rPr>
              <a:t>système de référence </a:t>
            </a:r>
            <a:r>
              <a:rPr sz="1271" spc="-5" dirty="0">
                <a:latin typeface="Verdana"/>
                <a:cs typeface="Verdana"/>
              </a:rPr>
              <a:t>et un </a:t>
            </a:r>
            <a:r>
              <a:rPr sz="1271" b="1" spc="-9" dirty="0">
                <a:latin typeface="Verdana"/>
                <a:cs typeface="Verdana"/>
              </a:rPr>
              <a:t>ellipsoïde </a:t>
            </a:r>
            <a:r>
              <a:rPr sz="1271" b="1" spc="-5" dirty="0">
                <a:latin typeface="Verdana"/>
                <a:cs typeface="Verdana"/>
              </a:rPr>
              <a:t>de référence</a:t>
            </a:r>
            <a:r>
              <a:rPr sz="1271" spc="-5" dirty="0">
                <a:latin typeface="Verdana"/>
                <a:cs typeface="Verdana"/>
              </a:rPr>
              <a:t>, permettant </a:t>
            </a:r>
            <a:r>
              <a:rPr sz="1271" dirty="0">
                <a:latin typeface="Verdana"/>
                <a:cs typeface="Verdana"/>
              </a:rPr>
              <a:t>de </a:t>
            </a:r>
            <a:r>
              <a:rPr sz="1271" spc="5" dirty="0">
                <a:latin typeface="Verdana"/>
                <a:cs typeface="Verdana"/>
              </a:rPr>
              <a:t> </a:t>
            </a:r>
            <a:r>
              <a:rPr sz="1271" dirty="0">
                <a:latin typeface="Verdana"/>
                <a:cs typeface="Verdana"/>
              </a:rPr>
              <a:t>décrire </a:t>
            </a:r>
            <a:r>
              <a:rPr sz="1271" spc="-5" dirty="0">
                <a:latin typeface="Verdana"/>
                <a:cs typeface="Verdana"/>
              </a:rPr>
              <a:t>un </a:t>
            </a:r>
            <a:r>
              <a:rPr sz="1271" dirty="0">
                <a:latin typeface="Verdana"/>
                <a:cs typeface="Verdana"/>
              </a:rPr>
              <a:t>point </a:t>
            </a:r>
            <a:r>
              <a:rPr sz="1271" spc="-5" dirty="0">
                <a:latin typeface="Verdana"/>
                <a:cs typeface="Verdana"/>
              </a:rPr>
              <a:t>quelconque </a:t>
            </a:r>
            <a:r>
              <a:rPr sz="1271" dirty="0">
                <a:latin typeface="Verdana"/>
                <a:cs typeface="Verdana"/>
              </a:rPr>
              <a:t>de l’espace selon </a:t>
            </a:r>
            <a:r>
              <a:rPr sz="1271" spc="-5" dirty="0">
                <a:latin typeface="Verdana"/>
                <a:cs typeface="Verdana"/>
              </a:rPr>
              <a:t>ses </a:t>
            </a:r>
            <a:r>
              <a:rPr sz="1271" spc="-5" dirty="0" err="1">
                <a:latin typeface="Verdana"/>
                <a:cs typeface="Verdana"/>
              </a:rPr>
              <a:t>coordonnées</a:t>
            </a:r>
            <a:r>
              <a:rPr sz="1271" spc="-5" dirty="0">
                <a:latin typeface="Verdana"/>
                <a:cs typeface="Verdana"/>
              </a:rPr>
              <a:t> </a:t>
            </a:r>
            <a:r>
              <a:rPr sz="1271" spc="-5" dirty="0" err="1">
                <a:latin typeface="Verdana"/>
                <a:cs typeface="Verdana"/>
              </a:rPr>
              <a:t>géocentriques</a:t>
            </a:r>
            <a:r>
              <a:rPr lang="fr-FR" sz="1271" dirty="0">
                <a:latin typeface="Verdana"/>
                <a:cs typeface="Verdana"/>
              </a:rPr>
              <a:t>,</a:t>
            </a:r>
            <a:r>
              <a:rPr sz="1271" spc="-18" dirty="0">
                <a:latin typeface="Verdana"/>
                <a:cs typeface="Verdana"/>
              </a:rPr>
              <a:t> </a:t>
            </a:r>
            <a:r>
              <a:rPr sz="1271" dirty="0" err="1">
                <a:latin typeface="Verdana"/>
                <a:cs typeface="Verdana"/>
              </a:rPr>
              <a:t>géographiques</a:t>
            </a:r>
            <a:r>
              <a:rPr lang="fr-FR" sz="1271" dirty="0">
                <a:latin typeface="Verdana"/>
                <a:cs typeface="Verdana"/>
              </a:rPr>
              <a:t> ou projetées.</a:t>
            </a:r>
            <a:endParaRPr sz="1271" dirty="0">
              <a:latin typeface="Verdana"/>
              <a:cs typeface="Verdana"/>
            </a:endParaRPr>
          </a:p>
          <a:p>
            <a:pPr marL="1048221" marR="5186" lvl="1" indent="-207455" algn="just">
              <a:lnSpc>
                <a:spcPct val="119300"/>
              </a:lnSpc>
              <a:spcBef>
                <a:spcPts val="1089"/>
              </a:spcBef>
              <a:buFont typeface="Wingdings"/>
              <a:buChar char=""/>
              <a:tabLst>
                <a:tab pos="1048798" algn="l"/>
              </a:tabLst>
            </a:pPr>
            <a:r>
              <a:rPr sz="1271" spc="-5" dirty="0">
                <a:latin typeface="Verdana"/>
                <a:cs typeface="Verdana"/>
              </a:rPr>
              <a:t>une </a:t>
            </a:r>
            <a:r>
              <a:rPr sz="1271" b="1" spc="-5" dirty="0">
                <a:latin typeface="Verdana"/>
                <a:cs typeface="Verdana"/>
              </a:rPr>
              <a:t>échelle de temps</a:t>
            </a:r>
            <a:r>
              <a:rPr sz="1271" spc="-5" dirty="0">
                <a:latin typeface="Verdana"/>
                <a:cs typeface="Verdana"/>
              </a:rPr>
              <a:t>, permettant </a:t>
            </a:r>
            <a:r>
              <a:rPr sz="1271" dirty="0">
                <a:latin typeface="Verdana"/>
                <a:cs typeface="Verdana"/>
              </a:rPr>
              <a:t>de </a:t>
            </a:r>
            <a:r>
              <a:rPr sz="1271" spc="-5" dirty="0" err="1">
                <a:latin typeface="Verdana"/>
                <a:cs typeface="Verdana"/>
              </a:rPr>
              <a:t>synchroniser</a:t>
            </a:r>
            <a:r>
              <a:rPr sz="1271" spc="-5" dirty="0">
                <a:latin typeface="Verdana"/>
                <a:cs typeface="Verdana"/>
              </a:rPr>
              <a:t> </a:t>
            </a:r>
            <a:r>
              <a:rPr lang="fr-FR" sz="1271" spc="-5" dirty="0">
                <a:latin typeface="Verdana"/>
                <a:cs typeface="Verdana"/>
              </a:rPr>
              <a:t>les </a:t>
            </a:r>
            <a:r>
              <a:rPr sz="1271" dirty="0">
                <a:latin typeface="Verdana"/>
                <a:cs typeface="Verdana"/>
              </a:rPr>
              <a:t>2 </a:t>
            </a:r>
            <a:r>
              <a:rPr sz="1271" spc="-5" dirty="0" err="1">
                <a:latin typeface="Verdana"/>
                <a:cs typeface="Verdana"/>
              </a:rPr>
              <a:t>horloges</a:t>
            </a:r>
            <a:r>
              <a:rPr sz="1271" spc="-5" dirty="0">
                <a:latin typeface="Verdana"/>
                <a:cs typeface="Verdana"/>
              </a:rPr>
              <a:t> </a:t>
            </a:r>
            <a:r>
              <a:rPr lang="fr-FR" sz="1271" spc="-5" dirty="0">
                <a:latin typeface="Verdana"/>
                <a:cs typeface="Verdana"/>
              </a:rPr>
              <a:t>d</a:t>
            </a:r>
            <a:r>
              <a:rPr sz="1271" dirty="0">
                <a:latin typeface="Verdana"/>
                <a:cs typeface="Verdana"/>
              </a:rPr>
              <a:t>e</a:t>
            </a:r>
            <a:r>
              <a:rPr sz="1271" spc="-36" dirty="0">
                <a:latin typeface="Verdana"/>
                <a:cs typeface="Verdana"/>
              </a:rPr>
              <a:t> </a:t>
            </a:r>
            <a:r>
              <a:rPr sz="1271" dirty="0">
                <a:latin typeface="Verdana"/>
                <a:cs typeface="Verdana"/>
              </a:rPr>
              <a:t>l’émetteur</a:t>
            </a:r>
            <a:r>
              <a:rPr sz="1271" spc="-23" dirty="0">
                <a:latin typeface="Verdana"/>
                <a:cs typeface="Verdana"/>
              </a:rPr>
              <a:t> </a:t>
            </a:r>
            <a:r>
              <a:rPr sz="1271" dirty="0">
                <a:latin typeface="Verdana"/>
                <a:cs typeface="Verdana"/>
              </a:rPr>
              <a:t>et</a:t>
            </a:r>
            <a:r>
              <a:rPr sz="1271" spc="-14" dirty="0">
                <a:latin typeface="Verdana"/>
                <a:cs typeface="Verdana"/>
              </a:rPr>
              <a:t> </a:t>
            </a:r>
            <a:r>
              <a:rPr lang="fr-FR" sz="1271" spc="-14" dirty="0">
                <a:latin typeface="Verdana"/>
                <a:cs typeface="Verdana"/>
              </a:rPr>
              <a:t>du</a:t>
            </a:r>
            <a:r>
              <a:rPr sz="1271" spc="-9" dirty="0">
                <a:latin typeface="Verdana"/>
                <a:cs typeface="Verdana"/>
              </a:rPr>
              <a:t> </a:t>
            </a:r>
            <a:r>
              <a:rPr sz="1271" dirty="0" err="1">
                <a:latin typeface="Verdana"/>
                <a:cs typeface="Verdana"/>
              </a:rPr>
              <a:t>récepteur</a:t>
            </a:r>
            <a:r>
              <a:rPr sz="1271" dirty="0">
                <a:latin typeface="Verdana"/>
                <a:cs typeface="Verdana"/>
              </a:rPr>
              <a:t>.</a:t>
            </a:r>
          </a:p>
        </p:txBody>
      </p:sp>
      <p:sp>
        <p:nvSpPr>
          <p:cNvPr id="10" name="Text Box 7">
            <a:extLst>
              <a:ext uri="{FF2B5EF4-FFF2-40B4-BE49-F238E27FC236}">
                <a16:creationId xmlns:a16="http://schemas.microsoft.com/office/drawing/2014/main" id="{213CE8E1-1034-E27C-452B-500029FFE6B3}"/>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987425" algn="l"/>
                <a:tab pos="7604125" algn="l"/>
                <a:tab pos="7696200"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pic>
        <p:nvPicPr>
          <p:cNvPr id="3" name="Image 2">
            <a:extLst>
              <a:ext uri="{FF2B5EF4-FFF2-40B4-BE49-F238E27FC236}">
                <a16:creationId xmlns:a16="http://schemas.microsoft.com/office/drawing/2014/main" id="{F0B9B9EC-119A-4689-52DE-CD0ED5A5C8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404664"/>
            <a:ext cx="3235545" cy="2588436"/>
          </a:xfrm>
          <a:prstGeom prst="rect">
            <a:avLst/>
          </a:prstGeom>
        </p:spPr>
      </p:pic>
      <p:sp>
        <p:nvSpPr>
          <p:cNvPr id="5" name="ZoneTexte 4">
            <a:extLst>
              <a:ext uri="{FF2B5EF4-FFF2-40B4-BE49-F238E27FC236}">
                <a16:creationId xmlns:a16="http://schemas.microsoft.com/office/drawing/2014/main" id="{F6B97563-6F6E-77D8-3BA3-BE0DF50F9FE1}"/>
              </a:ext>
            </a:extLst>
          </p:cNvPr>
          <p:cNvSpPr txBox="1"/>
          <p:nvPr/>
        </p:nvSpPr>
        <p:spPr>
          <a:xfrm>
            <a:off x="6012160" y="2996952"/>
            <a:ext cx="2661915" cy="215444"/>
          </a:xfrm>
          <a:prstGeom prst="rect">
            <a:avLst/>
          </a:prstGeom>
          <a:noFill/>
        </p:spPr>
        <p:txBody>
          <a:bodyPr wrap="square">
            <a:spAutoFit/>
          </a:bodyPr>
          <a:lstStyle/>
          <a:p>
            <a:r>
              <a:rPr lang="fr-FR" sz="800" i="1" dirty="0"/>
              <a:t>https://fr.wikipedia.org/wiki/Global_Positioning_System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53687" y="587272"/>
            <a:ext cx="6450561" cy="3179813"/>
          </a:xfrm>
          <a:prstGeom prst="rect">
            <a:avLst/>
          </a:prstGeom>
        </p:spPr>
        <p:txBody>
          <a:bodyPr vert="horz" wrap="square" lIns="0" tIns="11525" rIns="0" bIns="0" rtlCol="0">
            <a:spAutoFit/>
          </a:bodyPr>
          <a:lstStyle/>
          <a:p>
            <a:pPr marL="174608" indent="-163659">
              <a:spcBef>
                <a:spcPts val="91"/>
              </a:spcBef>
              <a:buFont typeface="Wingdings"/>
              <a:buChar char=""/>
              <a:tabLst>
                <a:tab pos="175184" algn="l"/>
              </a:tabLst>
            </a:pPr>
            <a:r>
              <a:rPr lang="fr-FR" sz="1271" spc="-5" dirty="0">
                <a:latin typeface="Verdana"/>
                <a:cs typeface="Verdana"/>
              </a:rPr>
              <a:t>Il </a:t>
            </a:r>
            <a:r>
              <a:rPr lang="fr-FR" sz="1271" dirty="0">
                <a:latin typeface="Verdana"/>
                <a:cs typeface="Verdana"/>
              </a:rPr>
              <a:t>existe</a:t>
            </a:r>
            <a:r>
              <a:rPr lang="fr-FR" sz="1271" spc="-27" dirty="0">
                <a:latin typeface="Verdana"/>
                <a:cs typeface="Verdana"/>
              </a:rPr>
              <a:t> </a:t>
            </a:r>
            <a:r>
              <a:rPr lang="fr-FR" sz="1271" dirty="0">
                <a:latin typeface="Verdana"/>
                <a:cs typeface="Verdana"/>
              </a:rPr>
              <a:t>6</a:t>
            </a:r>
            <a:r>
              <a:rPr lang="fr-FR" sz="1271" spc="-18" dirty="0">
                <a:latin typeface="Verdana"/>
                <a:cs typeface="Verdana"/>
              </a:rPr>
              <a:t> </a:t>
            </a:r>
            <a:r>
              <a:rPr lang="fr-FR" sz="1271" dirty="0">
                <a:latin typeface="Verdana"/>
                <a:cs typeface="Verdana"/>
              </a:rPr>
              <a:t>services</a:t>
            </a:r>
            <a:r>
              <a:rPr lang="fr-FR" sz="1271" spc="-32" dirty="0">
                <a:latin typeface="Verdana"/>
                <a:cs typeface="Verdana"/>
              </a:rPr>
              <a:t> </a:t>
            </a:r>
            <a:r>
              <a:rPr lang="fr-FR" sz="1271" dirty="0">
                <a:latin typeface="Verdana"/>
                <a:cs typeface="Verdana"/>
              </a:rPr>
              <a:t>de</a:t>
            </a:r>
            <a:r>
              <a:rPr lang="fr-FR" sz="1271" spc="5" dirty="0">
                <a:latin typeface="Verdana"/>
                <a:cs typeface="Verdana"/>
              </a:rPr>
              <a:t> </a:t>
            </a:r>
            <a:r>
              <a:rPr lang="fr-FR" sz="1271" dirty="0">
                <a:latin typeface="Verdana"/>
                <a:cs typeface="Verdana"/>
              </a:rPr>
              <a:t>positionnement</a:t>
            </a:r>
            <a:r>
              <a:rPr lang="fr-FR" sz="1271" spc="-32" dirty="0">
                <a:latin typeface="Verdana"/>
                <a:cs typeface="Verdana"/>
              </a:rPr>
              <a:t> </a:t>
            </a:r>
            <a:r>
              <a:rPr lang="fr-FR" sz="1271" dirty="0">
                <a:latin typeface="Verdana"/>
                <a:cs typeface="Verdana"/>
              </a:rPr>
              <a:t>par</a:t>
            </a:r>
            <a:r>
              <a:rPr lang="fr-FR" sz="1271" spc="-9" dirty="0">
                <a:latin typeface="Verdana"/>
                <a:cs typeface="Verdana"/>
              </a:rPr>
              <a:t> </a:t>
            </a:r>
            <a:r>
              <a:rPr lang="fr-FR" sz="1271" dirty="0">
                <a:latin typeface="Verdana"/>
                <a:cs typeface="Verdana"/>
              </a:rPr>
              <a:t>satellite:</a:t>
            </a:r>
          </a:p>
          <a:p>
            <a:pPr marL="174608" marR="4610" indent="-163659" algn="just">
              <a:lnSpc>
                <a:spcPct val="119000"/>
              </a:lnSpc>
              <a:spcBef>
                <a:spcPts val="1094"/>
              </a:spcBef>
              <a:buChar char="-"/>
              <a:tabLst>
                <a:tab pos="175184" algn="l"/>
              </a:tabLst>
            </a:pPr>
            <a:r>
              <a:rPr sz="1271" spc="-5" dirty="0">
                <a:latin typeface="Verdana"/>
                <a:cs typeface="Verdana"/>
              </a:rPr>
              <a:t>Le </a:t>
            </a:r>
            <a:r>
              <a:rPr sz="1271" b="1" dirty="0">
                <a:latin typeface="Verdana"/>
                <a:cs typeface="Verdana"/>
              </a:rPr>
              <a:t>GPS</a:t>
            </a:r>
            <a:r>
              <a:rPr sz="1271" dirty="0">
                <a:latin typeface="Verdana"/>
                <a:cs typeface="Verdana"/>
              </a:rPr>
              <a:t> </a:t>
            </a:r>
            <a:r>
              <a:rPr sz="1271" spc="-5" dirty="0">
                <a:latin typeface="Verdana"/>
                <a:cs typeface="Verdana"/>
              </a:rPr>
              <a:t>(Global Positioning </a:t>
            </a:r>
            <a:r>
              <a:rPr sz="1271" spc="-9" dirty="0">
                <a:latin typeface="Verdana"/>
                <a:cs typeface="Verdana"/>
              </a:rPr>
              <a:t>System</a:t>
            </a:r>
            <a:r>
              <a:rPr lang="fr-FR" sz="1271" spc="-9" dirty="0">
                <a:latin typeface="Verdana"/>
                <a:cs typeface="Verdana"/>
              </a:rPr>
              <a:t>)</a:t>
            </a:r>
            <a:r>
              <a:rPr sz="1271" spc="-5" dirty="0">
                <a:latin typeface="Verdana"/>
                <a:cs typeface="Verdana"/>
              </a:rPr>
              <a:t>, dispositif </a:t>
            </a:r>
            <a:r>
              <a:rPr sz="1271" dirty="0">
                <a:latin typeface="Verdana"/>
                <a:cs typeface="Verdana"/>
              </a:rPr>
              <a:t> américain mis </a:t>
            </a:r>
            <a:r>
              <a:rPr sz="1271" spc="-5" dirty="0">
                <a:latin typeface="Verdana"/>
                <a:cs typeface="Verdana"/>
              </a:rPr>
              <a:t>en service depuis 1978 </a:t>
            </a:r>
            <a:r>
              <a:rPr sz="1271" dirty="0">
                <a:latin typeface="Verdana"/>
                <a:cs typeface="Verdana"/>
              </a:rPr>
              <a:t>et </a:t>
            </a:r>
            <a:r>
              <a:rPr sz="1271" spc="-5" dirty="0">
                <a:latin typeface="Verdana"/>
                <a:cs typeface="Verdana"/>
              </a:rPr>
              <a:t>graduellement </a:t>
            </a:r>
            <a:r>
              <a:rPr sz="1271" spc="-5" dirty="0" err="1">
                <a:latin typeface="Verdana"/>
                <a:cs typeface="Verdana"/>
              </a:rPr>
              <a:t>amélioré</a:t>
            </a:r>
            <a:r>
              <a:rPr sz="1271" spc="-5" dirty="0">
                <a:latin typeface="Verdana"/>
                <a:cs typeface="Verdana"/>
              </a:rPr>
              <a:t>. </a:t>
            </a:r>
            <a:r>
              <a:rPr sz="1271" b="1" spc="-5" dirty="0">
                <a:latin typeface="Verdana"/>
                <a:cs typeface="Verdana"/>
              </a:rPr>
              <a:t>Le système de référence </a:t>
            </a:r>
            <a:r>
              <a:rPr sz="1271" b="1" spc="-9" dirty="0">
                <a:latin typeface="Verdana"/>
                <a:cs typeface="Verdana"/>
              </a:rPr>
              <a:t>associé </a:t>
            </a:r>
            <a:r>
              <a:rPr sz="1271" b="1" dirty="0">
                <a:latin typeface="Verdana"/>
                <a:cs typeface="Verdana"/>
              </a:rPr>
              <a:t>au </a:t>
            </a:r>
            <a:r>
              <a:rPr sz="1271" b="1" spc="-5" dirty="0">
                <a:latin typeface="Verdana"/>
                <a:cs typeface="Verdana"/>
              </a:rPr>
              <a:t>GPS est </a:t>
            </a:r>
            <a:r>
              <a:rPr sz="1271" b="1" spc="-9" dirty="0">
                <a:latin typeface="Verdana"/>
                <a:cs typeface="Verdana"/>
              </a:rPr>
              <a:t>le </a:t>
            </a:r>
            <a:r>
              <a:rPr sz="1271" b="1" spc="-5" dirty="0">
                <a:latin typeface="Verdana"/>
                <a:cs typeface="Verdana"/>
              </a:rPr>
              <a:t>WGS84</a:t>
            </a:r>
            <a:r>
              <a:rPr sz="1271" dirty="0">
                <a:latin typeface="Verdana"/>
                <a:cs typeface="Verdana"/>
              </a:rPr>
              <a:t>.</a:t>
            </a:r>
          </a:p>
          <a:p>
            <a:pPr marL="174608" indent="-163659">
              <a:spcBef>
                <a:spcPts val="1375"/>
              </a:spcBef>
              <a:buChar char="-"/>
              <a:tabLst>
                <a:tab pos="175184" algn="l"/>
              </a:tabLst>
            </a:pPr>
            <a:r>
              <a:rPr sz="1271" b="1" spc="-5" dirty="0">
                <a:latin typeface="Verdana"/>
                <a:cs typeface="Verdana"/>
              </a:rPr>
              <a:t>GLONASS</a:t>
            </a:r>
            <a:r>
              <a:rPr sz="1271" spc="-5" dirty="0">
                <a:latin typeface="Verdana"/>
                <a:cs typeface="Verdana"/>
              </a:rPr>
              <a:t>,</a:t>
            </a:r>
            <a:r>
              <a:rPr sz="1271" spc="-18" dirty="0">
                <a:latin typeface="Verdana"/>
                <a:cs typeface="Verdana"/>
              </a:rPr>
              <a:t> </a:t>
            </a:r>
            <a:r>
              <a:rPr sz="1271" dirty="0">
                <a:latin typeface="Verdana"/>
                <a:cs typeface="Verdana"/>
              </a:rPr>
              <a:t>dispositif</a:t>
            </a:r>
            <a:r>
              <a:rPr sz="1271" spc="-36" dirty="0">
                <a:latin typeface="Verdana"/>
                <a:cs typeface="Verdana"/>
              </a:rPr>
              <a:t> </a:t>
            </a:r>
            <a:r>
              <a:rPr sz="1271" dirty="0">
                <a:latin typeface="Verdana"/>
                <a:cs typeface="Verdana"/>
              </a:rPr>
              <a:t>militaire</a:t>
            </a:r>
            <a:r>
              <a:rPr sz="1271" spc="-41" dirty="0">
                <a:latin typeface="Verdana"/>
                <a:cs typeface="Verdana"/>
              </a:rPr>
              <a:t> </a:t>
            </a:r>
            <a:r>
              <a:rPr sz="1271" dirty="0">
                <a:latin typeface="Verdana"/>
                <a:cs typeface="Verdana"/>
              </a:rPr>
              <a:t>russe</a:t>
            </a:r>
            <a:r>
              <a:rPr sz="1271" spc="-9" dirty="0">
                <a:latin typeface="Verdana"/>
                <a:cs typeface="Verdana"/>
              </a:rPr>
              <a:t> </a:t>
            </a:r>
            <a:r>
              <a:rPr sz="1271" spc="5" dirty="0">
                <a:latin typeface="Verdana"/>
                <a:cs typeface="Verdana"/>
              </a:rPr>
              <a:t>mis</a:t>
            </a:r>
            <a:r>
              <a:rPr sz="1271" spc="-23" dirty="0">
                <a:latin typeface="Verdana"/>
                <a:cs typeface="Verdana"/>
              </a:rPr>
              <a:t> </a:t>
            </a:r>
            <a:r>
              <a:rPr sz="1271" dirty="0">
                <a:latin typeface="Verdana"/>
                <a:cs typeface="Verdana"/>
              </a:rPr>
              <a:t>en</a:t>
            </a:r>
            <a:r>
              <a:rPr sz="1271" spc="-9" dirty="0">
                <a:latin typeface="Verdana"/>
                <a:cs typeface="Verdana"/>
              </a:rPr>
              <a:t> </a:t>
            </a:r>
            <a:r>
              <a:rPr sz="1271" dirty="0">
                <a:latin typeface="Verdana"/>
                <a:cs typeface="Verdana"/>
              </a:rPr>
              <a:t>service</a:t>
            </a:r>
            <a:r>
              <a:rPr sz="1271" spc="-32" dirty="0">
                <a:latin typeface="Verdana"/>
                <a:cs typeface="Verdana"/>
              </a:rPr>
              <a:t> </a:t>
            </a:r>
            <a:r>
              <a:rPr sz="1271" dirty="0" err="1">
                <a:latin typeface="Verdana"/>
                <a:cs typeface="Verdana"/>
              </a:rPr>
              <a:t>en</a:t>
            </a:r>
            <a:r>
              <a:rPr sz="1271" spc="-14" dirty="0">
                <a:latin typeface="Verdana"/>
                <a:cs typeface="Verdana"/>
              </a:rPr>
              <a:t> </a:t>
            </a:r>
            <a:r>
              <a:rPr sz="1271" spc="-5" dirty="0">
                <a:latin typeface="Verdana"/>
                <a:cs typeface="Verdana"/>
              </a:rPr>
              <a:t>1982</a:t>
            </a:r>
            <a:r>
              <a:rPr lang="fr-FR" sz="1271" spc="-5" dirty="0">
                <a:latin typeface="Verdana"/>
                <a:cs typeface="Verdana"/>
              </a:rPr>
              <a:t> et pleinement opérationnel depuis 2011.</a:t>
            </a:r>
            <a:endParaRPr sz="1271" dirty="0">
              <a:latin typeface="Verdana"/>
              <a:cs typeface="Verdana"/>
            </a:endParaRPr>
          </a:p>
          <a:p>
            <a:pPr marL="174608" marR="4610" indent="-163659" algn="just">
              <a:lnSpc>
                <a:spcPct val="119300"/>
              </a:lnSpc>
              <a:spcBef>
                <a:spcPts val="1089"/>
              </a:spcBef>
              <a:buChar char="-"/>
              <a:tabLst>
                <a:tab pos="175184" algn="l"/>
              </a:tabLst>
            </a:pPr>
            <a:r>
              <a:rPr sz="1271" b="1" spc="-5" dirty="0">
                <a:latin typeface="Verdana"/>
                <a:cs typeface="Verdana"/>
              </a:rPr>
              <a:t>GALILEO</a:t>
            </a:r>
            <a:r>
              <a:rPr sz="1271" spc="-5" dirty="0">
                <a:latin typeface="Verdana"/>
                <a:cs typeface="Verdana"/>
              </a:rPr>
              <a:t>, dispositif civil </a:t>
            </a:r>
            <a:r>
              <a:rPr sz="1271" dirty="0">
                <a:latin typeface="Verdana"/>
                <a:cs typeface="Verdana"/>
              </a:rPr>
              <a:t>européen mis en </a:t>
            </a:r>
            <a:r>
              <a:rPr sz="1271" spc="-5" dirty="0">
                <a:latin typeface="Verdana"/>
                <a:cs typeface="Verdana"/>
              </a:rPr>
              <a:t>service en 2011, </a:t>
            </a:r>
            <a:r>
              <a:rPr sz="1271" dirty="0">
                <a:latin typeface="Verdana"/>
                <a:cs typeface="Verdana"/>
              </a:rPr>
              <a:t>et </a:t>
            </a:r>
            <a:r>
              <a:rPr lang="fr-FR" sz="1271" dirty="0">
                <a:latin typeface="Verdana"/>
                <a:cs typeface="Verdana"/>
              </a:rPr>
              <a:t>opérationnel depuis 2016.</a:t>
            </a:r>
            <a:endParaRPr lang="fr-FR" sz="1271" spc="-5" dirty="0">
              <a:latin typeface="Verdana"/>
              <a:cs typeface="Verdana"/>
            </a:endParaRPr>
          </a:p>
          <a:p>
            <a:pPr marL="174608" marR="4610" indent="-163659" algn="just">
              <a:lnSpc>
                <a:spcPct val="119300"/>
              </a:lnSpc>
              <a:spcBef>
                <a:spcPts val="1089"/>
              </a:spcBef>
              <a:buChar char="-"/>
              <a:tabLst>
                <a:tab pos="175184" algn="l"/>
              </a:tabLst>
            </a:pPr>
            <a:r>
              <a:rPr lang="fr-FR" sz="1271" b="1" spc="-5" dirty="0">
                <a:latin typeface="Verdana"/>
                <a:cs typeface="Verdana"/>
              </a:rPr>
              <a:t>BEIDOU</a:t>
            </a:r>
            <a:r>
              <a:rPr lang="fr-FR" sz="1271" spc="-5" dirty="0">
                <a:latin typeface="Verdana"/>
                <a:cs typeface="Verdana"/>
              </a:rPr>
              <a:t>, dispositif chinois pleinement opérationnel depuis 2020.</a:t>
            </a:r>
          </a:p>
          <a:p>
            <a:pPr marL="174608" marR="4610" indent="-163659" algn="just">
              <a:lnSpc>
                <a:spcPct val="119300"/>
              </a:lnSpc>
              <a:spcBef>
                <a:spcPts val="1089"/>
              </a:spcBef>
              <a:buChar char="-"/>
              <a:tabLst>
                <a:tab pos="175184" algn="l"/>
              </a:tabLst>
            </a:pPr>
            <a:r>
              <a:rPr lang="fr-FR" sz="1271" spc="-5" dirty="0">
                <a:latin typeface="Verdana"/>
                <a:cs typeface="Verdana"/>
              </a:rPr>
              <a:t>Le Japon (</a:t>
            </a:r>
            <a:r>
              <a:rPr lang="fr-FR" sz="1271" b="1" spc="-5" dirty="0">
                <a:latin typeface="Verdana"/>
                <a:cs typeface="Verdana"/>
              </a:rPr>
              <a:t>QZSS</a:t>
            </a:r>
            <a:r>
              <a:rPr lang="fr-FR" sz="1271" spc="-5" dirty="0">
                <a:latin typeface="Verdana"/>
                <a:cs typeface="Verdana"/>
              </a:rPr>
              <a:t>) et l’Inde avec l'</a:t>
            </a:r>
            <a:r>
              <a:rPr lang="fr-FR" sz="1271" b="1" spc="-5" dirty="0">
                <a:latin typeface="Verdana"/>
                <a:cs typeface="Verdana"/>
              </a:rPr>
              <a:t>IRNSS</a:t>
            </a:r>
            <a:r>
              <a:rPr lang="fr-FR" sz="1271" spc="-5" dirty="0">
                <a:latin typeface="Verdana"/>
                <a:cs typeface="Verdana"/>
              </a:rPr>
              <a:t> développent de leur côté un système assurant une couverture uniquement régionale</a:t>
            </a:r>
            <a:endParaRPr sz="1271" dirty="0">
              <a:latin typeface="Verdana"/>
              <a:cs typeface="Verdana"/>
            </a:endParaRPr>
          </a:p>
        </p:txBody>
      </p:sp>
      <p:pic>
        <p:nvPicPr>
          <p:cNvPr id="2" name="object 7">
            <a:extLst>
              <a:ext uri="{FF2B5EF4-FFF2-40B4-BE49-F238E27FC236}">
                <a16:creationId xmlns:a16="http://schemas.microsoft.com/office/drawing/2014/main" id="{3D8AC4D5-3EC1-A2FC-A5AA-119DC7D95D37}"/>
              </a:ext>
            </a:extLst>
          </p:cNvPr>
          <p:cNvPicPr/>
          <p:nvPr/>
        </p:nvPicPr>
        <p:blipFill>
          <a:blip r:embed="rId2" cstate="print"/>
          <a:stretch>
            <a:fillRect/>
          </a:stretch>
        </p:blipFill>
        <p:spPr>
          <a:xfrm>
            <a:off x="1921404" y="4221088"/>
            <a:ext cx="4882844" cy="1589654"/>
          </a:xfrm>
          <a:prstGeom prst="rect">
            <a:avLst/>
          </a:prstGeom>
        </p:spPr>
      </p:pic>
      <p:sp>
        <p:nvSpPr>
          <p:cNvPr id="3" name="object 8">
            <a:extLst>
              <a:ext uri="{FF2B5EF4-FFF2-40B4-BE49-F238E27FC236}">
                <a16:creationId xmlns:a16="http://schemas.microsoft.com/office/drawing/2014/main" id="{DD8F4B6D-C000-5902-64D7-6E59EF25D462}"/>
              </a:ext>
            </a:extLst>
          </p:cNvPr>
          <p:cNvSpPr txBox="1"/>
          <p:nvPr/>
        </p:nvSpPr>
        <p:spPr>
          <a:xfrm>
            <a:off x="2339752" y="5982092"/>
            <a:ext cx="4023533" cy="288636"/>
          </a:xfrm>
          <a:prstGeom prst="rect">
            <a:avLst/>
          </a:prstGeom>
        </p:spPr>
        <p:txBody>
          <a:bodyPr vert="horz" wrap="square" lIns="0" tIns="11525" rIns="0" bIns="0" rtlCol="0">
            <a:spAutoFit/>
          </a:bodyPr>
          <a:lstStyle/>
          <a:p>
            <a:pPr marL="11525" marR="4610" algn="ctr">
              <a:spcBef>
                <a:spcPts val="91"/>
              </a:spcBef>
            </a:pPr>
            <a:r>
              <a:rPr sz="900" spc="-5" dirty="0">
                <a:latin typeface="Verdana"/>
                <a:cs typeface="Verdana"/>
              </a:rPr>
              <a:t>Phase</a:t>
            </a:r>
            <a:r>
              <a:rPr sz="900" spc="14" dirty="0">
                <a:latin typeface="Verdana"/>
                <a:cs typeface="Verdana"/>
              </a:rPr>
              <a:t> </a:t>
            </a:r>
            <a:r>
              <a:rPr sz="900" spc="-9" dirty="0">
                <a:latin typeface="Verdana"/>
                <a:cs typeface="Verdana"/>
              </a:rPr>
              <a:t>d’opérationabilité</a:t>
            </a:r>
            <a:r>
              <a:rPr sz="900" spc="41" dirty="0">
                <a:latin typeface="Verdana"/>
                <a:cs typeface="Verdana"/>
              </a:rPr>
              <a:t> </a:t>
            </a:r>
            <a:r>
              <a:rPr sz="900" dirty="0">
                <a:latin typeface="Verdana"/>
                <a:cs typeface="Verdana"/>
              </a:rPr>
              <a:t>des </a:t>
            </a:r>
            <a:r>
              <a:rPr sz="900" spc="-5" dirty="0">
                <a:latin typeface="Verdana"/>
                <a:cs typeface="Verdana"/>
              </a:rPr>
              <a:t>différents</a:t>
            </a:r>
            <a:r>
              <a:rPr sz="900" spc="23" dirty="0">
                <a:latin typeface="Verdana"/>
                <a:cs typeface="Verdana"/>
              </a:rPr>
              <a:t> </a:t>
            </a:r>
            <a:r>
              <a:rPr sz="900" spc="-5" dirty="0">
                <a:latin typeface="Verdana"/>
                <a:cs typeface="Verdana"/>
              </a:rPr>
              <a:t>GNSS</a:t>
            </a:r>
            <a:r>
              <a:rPr sz="900" spc="-9" dirty="0">
                <a:latin typeface="Verdana"/>
                <a:cs typeface="Verdana"/>
              </a:rPr>
              <a:t> </a:t>
            </a:r>
            <a:r>
              <a:rPr sz="900" spc="-5" dirty="0">
                <a:latin typeface="Verdana"/>
                <a:cs typeface="Verdana"/>
              </a:rPr>
              <a:t>existants</a:t>
            </a:r>
            <a:r>
              <a:rPr sz="900" spc="32" dirty="0">
                <a:latin typeface="Verdana"/>
                <a:cs typeface="Verdana"/>
              </a:rPr>
              <a:t> </a:t>
            </a:r>
            <a:r>
              <a:rPr sz="900" dirty="0">
                <a:latin typeface="Verdana"/>
                <a:cs typeface="Verdana"/>
              </a:rPr>
              <a:t>ou </a:t>
            </a:r>
            <a:r>
              <a:rPr sz="900" spc="-368" dirty="0">
                <a:latin typeface="Verdana"/>
                <a:cs typeface="Verdana"/>
              </a:rPr>
              <a:t> </a:t>
            </a:r>
            <a:r>
              <a:rPr sz="900" dirty="0">
                <a:latin typeface="Verdana"/>
                <a:cs typeface="Verdana"/>
              </a:rPr>
              <a:t>en</a:t>
            </a:r>
            <a:r>
              <a:rPr sz="900" spc="-9" dirty="0">
                <a:latin typeface="Verdana"/>
                <a:cs typeface="Verdana"/>
              </a:rPr>
              <a:t> </a:t>
            </a:r>
            <a:r>
              <a:rPr sz="900" spc="-5" dirty="0">
                <a:latin typeface="Verdana"/>
                <a:cs typeface="Verdana"/>
              </a:rPr>
              <a:t>projet</a:t>
            </a:r>
            <a:r>
              <a:rPr sz="900" spc="5" dirty="0">
                <a:latin typeface="Verdana"/>
                <a:cs typeface="Verdana"/>
              </a:rPr>
              <a:t> </a:t>
            </a:r>
            <a:r>
              <a:rPr sz="900" spc="-5" dirty="0">
                <a:latin typeface="Verdana"/>
                <a:cs typeface="Verdana"/>
              </a:rPr>
              <a:t>(source</a:t>
            </a:r>
            <a:r>
              <a:rPr sz="900" dirty="0">
                <a:latin typeface="Verdana"/>
                <a:cs typeface="Verdana"/>
              </a:rPr>
              <a:t> : </a:t>
            </a:r>
            <a:r>
              <a:rPr sz="900" spc="-5" dirty="0">
                <a:latin typeface="Verdana"/>
                <a:cs typeface="Verdana"/>
              </a:rPr>
              <a:t>Wikipedia,</a:t>
            </a:r>
            <a:r>
              <a:rPr sz="900" spc="27" dirty="0">
                <a:latin typeface="Verdana"/>
                <a:cs typeface="Verdana"/>
              </a:rPr>
              <a:t> </a:t>
            </a:r>
            <a:r>
              <a:rPr sz="900" dirty="0">
                <a:latin typeface="Verdana"/>
                <a:cs typeface="Verdana"/>
              </a:rPr>
              <a:t>2012;</a:t>
            </a:r>
            <a:r>
              <a:rPr sz="900" spc="-18" dirty="0">
                <a:latin typeface="Verdana"/>
                <a:cs typeface="Verdana"/>
              </a:rPr>
              <a:t> </a:t>
            </a:r>
            <a:r>
              <a:rPr sz="900" spc="-9" dirty="0">
                <a:latin typeface="Verdana"/>
                <a:cs typeface="Verdana"/>
              </a:rPr>
              <a:t>Hofmann-Wellenhof </a:t>
            </a:r>
            <a:r>
              <a:rPr sz="900" spc="-5" dirty="0">
                <a:latin typeface="Verdana"/>
                <a:cs typeface="Verdana"/>
              </a:rPr>
              <a:t> </a:t>
            </a:r>
            <a:r>
              <a:rPr sz="900" dirty="0">
                <a:latin typeface="Verdana"/>
                <a:cs typeface="Verdana"/>
              </a:rPr>
              <a:t>et</a:t>
            </a:r>
            <a:r>
              <a:rPr sz="900" spc="-14" dirty="0">
                <a:latin typeface="Verdana"/>
                <a:cs typeface="Verdana"/>
              </a:rPr>
              <a:t> </a:t>
            </a:r>
            <a:r>
              <a:rPr sz="900" spc="-23" dirty="0">
                <a:latin typeface="Verdana"/>
                <a:cs typeface="Verdana"/>
              </a:rPr>
              <a:t>al.,</a:t>
            </a:r>
            <a:r>
              <a:rPr sz="900" spc="14" dirty="0">
                <a:latin typeface="Verdana"/>
                <a:cs typeface="Verdana"/>
              </a:rPr>
              <a:t> </a:t>
            </a:r>
            <a:r>
              <a:rPr sz="900" dirty="0">
                <a:latin typeface="Verdana"/>
                <a:cs typeface="Verdana"/>
              </a:rPr>
              <a:t>2008)</a:t>
            </a:r>
          </a:p>
        </p:txBody>
      </p:sp>
      <p:sp>
        <p:nvSpPr>
          <p:cNvPr id="4" name="Text Box 7">
            <a:extLst>
              <a:ext uri="{FF2B5EF4-FFF2-40B4-BE49-F238E27FC236}">
                <a16:creationId xmlns:a16="http://schemas.microsoft.com/office/drawing/2014/main" id="{A5AF4904-5FD8-954B-A7B8-C262CAF350DC}"/>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r>
              <a:rPr lang="fr-FR" sz="726" dirty="0">
                <a:solidFill>
                  <a:schemeClr val="bg1"/>
                </a:solidFill>
              </a:rPr>
              <a:t>	 </a:t>
            </a:r>
            <a:endParaRPr lang="fr-FR" sz="726" dirty="0">
              <a:solidFill>
                <a:srgbClr val="331910"/>
              </a:solidFill>
              <a:latin typeface="Arial Black" panose="020B0A04020102020204" pitchFamily="34" charset="0"/>
            </a:endParaRPr>
          </a:p>
        </p:txBody>
      </p:sp>
      <p:pic>
        <p:nvPicPr>
          <p:cNvPr id="7" name="Image 6">
            <a:extLst>
              <a:ext uri="{FF2B5EF4-FFF2-40B4-BE49-F238E27FC236}">
                <a16:creationId xmlns:a16="http://schemas.microsoft.com/office/drawing/2014/main" id="{7337361F-57E0-7FD8-A836-930F4CE57396}"/>
              </a:ext>
            </a:extLst>
          </p:cNvPr>
          <p:cNvPicPr>
            <a:picLocks noChangeAspect="1"/>
          </p:cNvPicPr>
          <p:nvPr/>
        </p:nvPicPr>
        <p:blipFill>
          <a:blip r:embed="rId3"/>
          <a:srcRect b="13306"/>
          <a:stretch/>
        </p:blipFill>
        <p:spPr>
          <a:xfrm>
            <a:off x="6804248" y="433116"/>
            <a:ext cx="2056863" cy="1778225"/>
          </a:xfrm>
          <a:prstGeom prst="rect">
            <a:avLst/>
          </a:prstGeom>
        </p:spPr>
      </p:pic>
    </p:spTree>
    <p:extLst>
      <p:ext uri="{BB962C8B-B14F-4D97-AF65-F5344CB8AC3E}">
        <p14:creationId xmlns:p14="http://schemas.microsoft.com/office/powerpoint/2010/main" val="4230722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5"/>
          <p:cNvPicPr/>
          <p:nvPr/>
        </p:nvPicPr>
        <p:blipFill rotWithShape="1">
          <a:blip r:embed="rId2" cstate="print"/>
          <a:srcRect l="26673" t="17855" r="28326" b="560"/>
          <a:stretch/>
        </p:blipFill>
        <p:spPr>
          <a:xfrm>
            <a:off x="4499992" y="309680"/>
            <a:ext cx="4408639" cy="4890322"/>
          </a:xfrm>
          <a:prstGeom prst="rect">
            <a:avLst/>
          </a:prstGeom>
        </p:spPr>
      </p:pic>
      <p:sp>
        <p:nvSpPr>
          <p:cNvPr id="6" name="object 6"/>
          <p:cNvSpPr txBox="1"/>
          <p:nvPr/>
        </p:nvSpPr>
        <p:spPr>
          <a:xfrm>
            <a:off x="4220080" y="5373216"/>
            <a:ext cx="4688551" cy="565635"/>
          </a:xfrm>
          <a:prstGeom prst="rect">
            <a:avLst/>
          </a:prstGeom>
        </p:spPr>
        <p:txBody>
          <a:bodyPr vert="horz" wrap="square" lIns="0" tIns="11525" rIns="0" bIns="0" rtlCol="0">
            <a:spAutoFit/>
          </a:bodyPr>
          <a:lstStyle/>
          <a:p>
            <a:pPr marL="11525" marR="4610" algn="ctr">
              <a:spcBef>
                <a:spcPts val="91"/>
              </a:spcBef>
            </a:pPr>
            <a:r>
              <a:rPr sz="900" spc="-9" dirty="0">
                <a:latin typeface="Verdana"/>
                <a:cs typeface="Verdana"/>
              </a:rPr>
              <a:t>Désactivation</a:t>
            </a:r>
            <a:r>
              <a:rPr sz="900" spc="23" dirty="0">
                <a:latin typeface="Verdana"/>
                <a:cs typeface="Verdana"/>
              </a:rPr>
              <a:t> </a:t>
            </a:r>
            <a:r>
              <a:rPr sz="900" spc="-5" dirty="0">
                <a:latin typeface="Verdana"/>
                <a:cs typeface="Verdana"/>
              </a:rPr>
              <a:t>de la</a:t>
            </a:r>
            <a:r>
              <a:rPr sz="900" spc="9" dirty="0">
                <a:latin typeface="Verdana"/>
                <a:cs typeface="Verdana"/>
              </a:rPr>
              <a:t> </a:t>
            </a:r>
            <a:r>
              <a:rPr sz="900" spc="-5" dirty="0">
                <a:latin typeface="Verdana"/>
                <a:cs typeface="Verdana"/>
              </a:rPr>
              <a:t>dégradation</a:t>
            </a:r>
            <a:r>
              <a:rPr sz="900" spc="23" dirty="0">
                <a:latin typeface="Verdana"/>
                <a:cs typeface="Verdana"/>
              </a:rPr>
              <a:t> </a:t>
            </a:r>
            <a:r>
              <a:rPr sz="900" spc="-5" dirty="0">
                <a:latin typeface="Verdana"/>
                <a:cs typeface="Verdana"/>
              </a:rPr>
              <a:t>volontaire</a:t>
            </a:r>
            <a:r>
              <a:rPr sz="900" dirty="0">
                <a:latin typeface="Verdana"/>
                <a:cs typeface="Verdana"/>
              </a:rPr>
              <a:t> </a:t>
            </a:r>
            <a:r>
              <a:rPr sz="900" spc="-9" dirty="0">
                <a:latin typeface="Verdana"/>
                <a:cs typeface="Verdana"/>
              </a:rPr>
              <a:t>SA</a:t>
            </a:r>
            <a:r>
              <a:rPr sz="900" spc="9" dirty="0">
                <a:latin typeface="Verdana"/>
                <a:cs typeface="Verdana"/>
              </a:rPr>
              <a:t> </a:t>
            </a:r>
            <a:r>
              <a:rPr sz="900" spc="-5" dirty="0">
                <a:latin typeface="Verdana"/>
                <a:cs typeface="Verdana"/>
              </a:rPr>
              <a:t>sur</a:t>
            </a:r>
            <a:r>
              <a:rPr sz="900" spc="9" dirty="0">
                <a:latin typeface="Verdana"/>
                <a:cs typeface="Verdana"/>
              </a:rPr>
              <a:t> </a:t>
            </a:r>
            <a:r>
              <a:rPr sz="900" spc="-5" dirty="0">
                <a:latin typeface="Verdana"/>
                <a:cs typeface="Verdana"/>
              </a:rPr>
              <a:t>les</a:t>
            </a:r>
            <a:r>
              <a:rPr sz="900" spc="-9" dirty="0">
                <a:latin typeface="Verdana"/>
                <a:cs typeface="Verdana"/>
              </a:rPr>
              <a:t> </a:t>
            </a:r>
            <a:r>
              <a:rPr sz="900" spc="-5" dirty="0">
                <a:latin typeface="Verdana"/>
                <a:cs typeface="Verdana"/>
              </a:rPr>
              <a:t>signaux</a:t>
            </a:r>
            <a:r>
              <a:rPr sz="900" spc="23" dirty="0">
                <a:latin typeface="Verdana"/>
                <a:cs typeface="Verdana"/>
              </a:rPr>
              <a:t> </a:t>
            </a:r>
            <a:r>
              <a:rPr sz="900" dirty="0">
                <a:latin typeface="Verdana"/>
                <a:cs typeface="Verdana"/>
              </a:rPr>
              <a:t>GPS </a:t>
            </a:r>
            <a:r>
              <a:rPr sz="900" spc="5" dirty="0">
                <a:latin typeface="Verdana"/>
                <a:cs typeface="Verdana"/>
              </a:rPr>
              <a:t> </a:t>
            </a:r>
            <a:r>
              <a:rPr sz="900" spc="-5" dirty="0">
                <a:latin typeface="Verdana"/>
                <a:cs typeface="Verdana"/>
              </a:rPr>
              <a:t>le</a:t>
            </a:r>
            <a:r>
              <a:rPr sz="900" dirty="0">
                <a:latin typeface="Verdana"/>
                <a:cs typeface="Verdana"/>
              </a:rPr>
              <a:t> 2 </a:t>
            </a:r>
            <a:r>
              <a:rPr sz="900" spc="-5" dirty="0">
                <a:latin typeface="Verdana"/>
                <a:cs typeface="Verdana"/>
              </a:rPr>
              <a:t>mai</a:t>
            </a:r>
            <a:r>
              <a:rPr sz="900" dirty="0">
                <a:latin typeface="Verdana"/>
                <a:cs typeface="Verdana"/>
              </a:rPr>
              <a:t> 2000</a:t>
            </a:r>
            <a:r>
              <a:rPr sz="900" spc="-18" dirty="0">
                <a:latin typeface="Verdana"/>
                <a:cs typeface="Verdana"/>
              </a:rPr>
              <a:t> </a:t>
            </a:r>
            <a:r>
              <a:rPr sz="900" dirty="0">
                <a:latin typeface="Verdana"/>
                <a:cs typeface="Verdana"/>
              </a:rPr>
              <a:t>:</a:t>
            </a:r>
            <a:r>
              <a:rPr sz="900" spc="5" dirty="0">
                <a:latin typeface="Verdana"/>
                <a:cs typeface="Verdana"/>
              </a:rPr>
              <a:t> </a:t>
            </a:r>
            <a:r>
              <a:rPr sz="900" dirty="0">
                <a:latin typeface="Verdana"/>
                <a:cs typeface="Verdana"/>
              </a:rPr>
              <a:t>effet</a:t>
            </a:r>
            <a:r>
              <a:rPr sz="900" spc="5" dirty="0">
                <a:latin typeface="Verdana"/>
                <a:cs typeface="Verdana"/>
              </a:rPr>
              <a:t> </a:t>
            </a:r>
            <a:r>
              <a:rPr sz="900" spc="-9" dirty="0">
                <a:latin typeface="Verdana"/>
                <a:cs typeface="Verdana"/>
              </a:rPr>
              <a:t>induit</a:t>
            </a:r>
            <a:r>
              <a:rPr sz="900" spc="23" dirty="0">
                <a:latin typeface="Verdana"/>
                <a:cs typeface="Verdana"/>
              </a:rPr>
              <a:t> </a:t>
            </a:r>
            <a:r>
              <a:rPr sz="900" spc="-5" dirty="0">
                <a:latin typeface="Verdana"/>
                <a:cs typeface="Verdana"/>
              </a:rPr>
              <a:t>sur</a:t>
            </a:r>
            <a:r>
              <a:rPr sz="900" spc="9" dirty="0">
                <a:latin typeface="Verdana"/>
                <a:cs typeface="Verdana"/>
              </a:rPr>
              <a:t> </a:t>
            </a:r>
            <a:r>
              <a:rPr sz="900" spc="-5" dirty="0">
                <a:latin typeface="Verdana"/>
                <a:cs typeface="Verdana"/>
              </a:rPr>
              <a:t>les positions</a:t>
            </a:r>
            <a:r>
              <a:rPr sz="900" spc="5" dirty="0">
                <a:latin typeface="Verdana"/>
                <a:cs typeface="Verdana"/>
              </a:rPr>
              <a:t> </a:t>
            </a:r>
            <a:r>
              <a:rPr sz="900" spc="-5" dirty="0">
                <a:latin typeface="Verdana"/>
                <a:cs typeface="Verdana"/>
              </a:rPr>
              <a:t>instantanées</a:t>
            </a:r>
            <a:r>
              <a:rPr sz="900" spc="27" dirty="0">
                <a:latin typeface="Verdana"/>
                <a:cs typeface="Verdana"/>
              </a:rPr>
              <a:t> </a:t>
            </a:r>
            <a:r>
              <a:rPr sz="900" spc="-5" dirty="0">
                <a:latin typeface="Verdana"/>
                <a:cs typeface="Verdana"/>
              </a:rPr>
              <a:t>estimées </a:t>
            </a:r>
            <a:r>
              <a:rPr sz="900" spc="-368" dirty="0">
                <a:latin typeface="Verdana"/>
                <a:cs typeface="Verdana"/>
              </a:rPr>
              <a:t> </a:t>
            </a:r>
            <a:r>
              <a:rPr sz="900" dirty="0">
                <a:latin typeface="Verdana"/>
                <a:cs typeface="Verdana"/>
              </a:rPr>
              <a:t>à</a:t>
            </a:r>
            <a:r>
              <a:rPr sz="900" spc="9" dirty="0">
                <a:latin typeface="Verdana"/>
                <a:cs typeface="Verdana"/>
              </a:rPr>
              <a:t> </a:t>
            </a:r>
            <a:r>
              <a:rPr sz="900" spc="-5" dirty="0">
                <a:latin typeface="Verdana"/>
                <a:cs typeface="Verdana"/>
              </a:rPr>
              <a:t>partir</a:t>
            </a:r>
            <a:r>
              <a:rPr sz="900" spc="9" dirty="0">
                <a:latin typeface="Verdana"/>
                <a:cs typeface="Verdana"/>
              </a:rPr>
              <a:t> </a:t>
            </a:r>
            <a:r>
              <a:rPr sz="900" spc="-5" dirty="0">
                <a:latin typeface="Verdana"/>
                <a:cs typeface="Verdana"/>
              </a:rPr>
              <a:t>du</a:t>
            </a:r>
            <a:r>
              <a:rPr sz="900" spc="14" dirty="0">
                <a:latin typeface="Verdana"/>
                <a:cs typeface="Verdana"/>
              </a:rPr>
              <a:t> </a:t>
            </a:r>
            <a:r>
              <a:rPr sz="900" spc="-5" dirty="0">
                <a:latin typeface="Verdana"/>
                <a:cs typeface="Verdana"/>
              </a:rPr>
              <a:t>code</a:t>
            </a:r>
            <a:r>
              <a:rPr sz="900" spc="-9" dirty="0">
                <a:latin typeface="Verdana"/>
                <a:cs typeface="Verdana"/>
              </a:rPr>
              <a:t> </a:t>
            </a:r>
            <a:r>
              <a:rPr sz="900" spc="-5" dirty="0">
                <a:latin typeface="Verdana"/>
                <a:cs typeface="Verdana"/>
              </a:rPr>
              <a:t>pour</a:t>
            </a:r>
            <a:r>
              <a:rPr sz="900" spc="9" dirty="0">
                <a:latin typeface="Verdana"/>
                <a:cs typeface="Verdana"/>
              </a:rPr>
              <a:t> </a:t>
            </a:r>
            <a:r>
              <a:rPr sz="900" spc="-5" dirty="0">
                <a:latin typeface="Verdana"/>
                <a:cs typeface="Verdana"/>
              </a:rPr>
              <a:t>la</a:t>
            </a:r>
            <a:r>
              <a:rPr sz="900" spc="9" dirty="0">
                <a:latin typeface="Verdana"/>
                <a:cs typeface="Verdana"/>
              </a:rPr>
              <a:t> </a:t>
            </a:r>
            <a:r>
              <a:rPr sz="900" spc="-5" dirty="0">
                <a:latin typeface="Verdana"/>
                <a:cs typeface="Verdana"/>
              </a:rPr>
              <a:t>station</a:t>
            </a:r>
            <a:r>
              <a:rPr sz="900" spc="14" dirty="0">
                <a:latin typeface="Verdana"/>
                <a:cs typeface="Verdana"/>
              </a:rPr>
              <a:t> </a:t>
            </a:r>
            <a:r>
              <a:rPr sz="900" spc="-18" dirty="0">
                <a:latin typeface="Verdana"/>
                <a:cs typeface="Verdana"/>
              </a:rPr>
              <a:t>MLVL</a:t>
            </a:r>
            <a:r>
              <a:rPr sz="900" dirty="0">
                <a:latin typeface="Verdana"/>
                <a:cs typeface="Verdana"/>
              </a:rPr>
              <a:t> (</a:t>
            </a:r>
            <a:r>
              <a:rPr sz="900" spc="5" dirty="0">
                <a:latin typeface="Verdana"/>
                <a:cs typeface="Verdana"/>
              </a:rPr>
              <a:t> </a:t>
            </a:r>
            <a:r>
              <a:rPr sz="900" spc="-9" dirty="0">
                <a:latin typeface="Verdana"/>
                <a:cs typeface="Verdana"/>
              </a:rPr>
              <a:t>variations</a:t>
            </a:r>
            <a:r>
              <a:rPr sz="900" spc="9" dirty="0">
                <a:latin typeface="Verdana"/>
                <a:cs typeface="Verdana"/>
              </a:rPr>
              <a:t> </a:t>
            </a:r>
            <a:r>
              <a:rPr sz="900" dirty="0">
                <a:latin typeface="Verdana"/>
                <a:cs typeface="Verdana"/>
              </a:rPr>
              <a:t>des</a:t>
            </a:r>
            <a:r>
              <a:rPr sz="900" spc="5" dirty="0">
                <a:latin typeface="Verdana"/>
                <a:cs typeface="Verdana"/>
              </a:rPr>
              <a:t> </a:t>
            </a:r>
            <a:r>
              <a:rPr sz="900" spc="-5" dirty="0">
                <a:latin typeface="Verdana"/>
                <a:cs typeface="Verdana"/>
              </a:rPr>
              <a:t>composantes </a:t>
            </a:r>
            <a:r>
              <a:rPr sz="900" spc="-371" dirty="0">
                <a:latin typeface="Verdana"/>
                <a:cs typeface="Verdana"/>
              </a:rPr>
              <a:t> </a:t>
            </a:r>
            <a:r>
              <a:rPr sz="900" spc="-5" dirty="0">
                <a:latin typeface="Verdana"/>
                <a:cs typeface="Verdana"/>
              </a:rPr>
              <a:t>E,</a:t>
            </a:r>
            <a:r>
              <a:rPr sz="900" spc="5" dirty="0">
                <a:latin typeface="Verdana"/>
                <a:cs typeface="Verdana"/>
              </a:rPr>
              <a:t> </a:t>
            </a:r>
            <a:r>
              <a:rPr sz="900" dirty="0">
                <a:latin typeface="Verdana"/>
                <a:cs typeface="Verdana"/>
              </a:rPr>
              <a:t>N</a:t>
            </a:r>
            <a:r>
              <a:rPr sz="900" spc="9" dirty="0">
                <a:latin typeface="Verdana"/>
                <a:cs typeface="Verdana"/>
              </a:rPr>
              <a:t> </a:t>
            </a:r>
            <a:r>
              <a:rPr sz="900" dirty="0">
                <a:latin typeface="Verdana"/>
                <a:cs typeface="Verdana"/>
              </a:rPr>
              <a:t>et</a:t>
            </a:r>
            <a:r>
              <a:rPr sz="900" spc="-9" dirty="0">
                <a:latin typeface="Verdana"/>
                <a:cs typeface="Verdana"/>
              </a:rPr>
              <a:t> </a:t>
            </a:r>
            <a:r>
              <a:rPr sz="900" dirty="0">
                <a:latin typeface="Verdana"/>
                <a:cs typeface="Verdana"/>
              </a:rPr>
              <a:t>h</a:t>
            </a:r>
            <a:r>
              <a:rPr sz="900" spc="5" dirty="0">
                <a:latin typeface="Verdana"/>
                <a:cs typeface="Verdana"/>
              </a:rPr>
              <a:t> </a:t>
            </a:r>
            <a:r>
              <a:rPr sz="900" spc="-5" dirty="0">
                <a:latin typeface="Verdana"/>
                <a:cs typeface="Verdana"/>
              </a:rPr>
              <a:t>par</a:t>
            </a:r>
            <a:r>
              <a:rPr sz="900" spc="9" dirty="0">
                <a:latin typeface="Verdana"/>
                <a:cs typeface="Verdana"/>
              </a:rPr>
              <a:t> </a:t>
            </a:r>
            <a:r>
              <a:rPr sz="900" spc="-5" dirty="0">
                <a:latin typeface="Verdana"/>
                <a:cs typeface="Verdana"/>
              </a:rPr>
              <a:t>rapport</a:t>
            </a:r>
            <a:r>
              <a:rPr sz="900" spc="18" dirty="0">
                <a:latin typeface="Verdana"/>
                <a:cs typeface="Verdana"/>
              </a:rPr>
              <a:t> </a:t>
            </a:r>
            <a:r>
              <a:rPr sz="900" dirty="0">
                <a:latin typeface="Verdana"/>
                <a:cs typeface="Verdana"/>
              </a:rPr>
              <a:t>à</a:t>
            </a:r>
            <a:r>
              <a:rPr sz="900" spc="9" dirty="0">
                <a:latin typeface="Verdana"/>
                <a:cs typeface="Verdana"/>
              </a:rPr>
              <a:t> </a:t>
            </a:r>
            <a:r>
              <a:rPr sz="900" spc="-5" dirty="0">
                <a:latin typeface="Verdana"/>
                <a:cs typeface="Verdana"/>
              </a:rPr>
              <a:t>la position</a:t>
            </a:r>
            <a:r>
              <a:rPr sz="900" spc="14" dirty="0">
                <a:latin typeface="Verdana"/>
                <a:cs typeface="Verdana"/>
              </a:rPr>
              <a:t> </a:t>
            </a:r>
            <a:r>
              <a:rPr sz="900" spc="-5" dirty="0">
                <a:latin typeface="Verdana"/>
                <a:cs typeface="Verdana"/>
              </a:rPr>
              <a:t>moyenne)</a:t>
            </a:r>
            <a:r>
              <a:rPr sz="900" spc="5" dirty="0">
                <a:latin typeface="Verdana"/>
                <a:cs typeface="Verdana"/>
              </a:rPr>
              <a:t> </a:t>
            </a:r>
            <a:r>
              <a:rPr sz="900" spc="-5" dirty="0">
                <a:latin typeface="Verdana"/>
                <a:cs typeface="Verdana"/>
              </a:rPr>
              <a:t>(source</a:t>
            </a:r>
            <a:r>
              <a:rPr sz="900" spc="5" dirty="0">
                <a:latin typeface="Verdana"/>
                <a:cs typeface="Verdana"/>
              </a:rPr>
              <a:t> </a:t>
            </a:r>
            <a:r>
              <a:rPr sz="900" dirty="0">
                <a:latin typeface="Verdana"/>
                <a:cs typeface="Verdana"/>
              </a:rPr>
              <a:t>:</a:t>
            </a:r>
            <a:r>
              <a:rPr sz="900" spc="5" dirty="0">
                <a:latin typeface="Verdana"/>
                <a:cs typeface="Verdana"/>
              </a:rPr>
              <a:t> </a:t>
            </a:r>
            <a:r>
              <a:rPr sz="900" spc="-5" dirty="0">
                <a:latin typeface="Verdana"/>
                <a:cs typeface="Verdana"/>
              </a:rPr>
              <a:t>Pierre </a:t>
            </a:r>
            <a:r>
              <a:rPr sz="900" dirty="0">
                <a:latin typeface="Verdana"/>
                <a:cs typeface="Verdana"/>
              </a:rPr>
              <a:t> Bosse,</a:t>
            </a:r>
            <a:r>
              <a:rPr sz="900" spc="-14" dirty="0">
                <a:latin typeface="Verdana"/>
                <a:cs typeface="Verdana"/>
              </a:rPr>
              <a:t> </a:t>
            </a:r>
            <a:r>
              <a:rPr sz="900" spc="-5" dirty="0">
                <a:latin typeface="Verdana"/>
                <a:cs typeface="Verdana"/>
              </a:rPr>
              <a:t>cours,</a:t>
            </a:r>
            <a:r>
              <a:rPr sz="900" spc="-9" dirty="0">
                <a:latin typeface="Verdana"/>
                <a:cs typeface="Verdana"/>
              </a:rPr>
              <a:t> </a:t>
            </a:r>
            <a:r>
              <a:rPr sz="900" spc="-5" dirty="0">
                <a:latin typeface="Verdana"/>
                <a:cs typeface="Verdana"/>
              </a:rPr>
              <a:t>ENSG,</a:t>
            </a:r>
            <a:r>
              <a:rPr sz="900" spc="14" dirty="0">
                <a:latin typeface="Verdana"/>
                <a:cs typeface="Verdana"/>
              </a:rPr>
              <a:t> </a:t>
            </a:r>
            <a:r>
              <a:rPr sz="900" dirty="0">
                <a:latin typeface="Verdana"/>
                <a:cs typeface="Verdana"/>
              </a:rPr>
              <a:t>2013)</a:t>
            </a:r>
          </a:p>
        </p:txBody>
      </p:sp>
      <p:sp>
        <p:nvSpPr>
          <p:cNvPr id="7" name="Text Box 7">
            <a:extLst>
              <a:ext uri="{FF2B5EF4-FFF2-40B4-BE49-F238E27FC236}">
                <a16:creationId xmlns:a16="http://schemas.microsoft.com/office/drawing/2014/main" id="{3A3FBC81-5AAF-4A81-98A6-B8AB27CCB1E1}"/>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
        <p:nvSpPr>
          <p:cNvPr id="2" name="object 6">
            <a:extLst>
              <a:ext uri="{FF2B5EF4-FFF2-40B4-BE49-F238E27FC236}">
                <a16:creationId xmlns:a16="http://schemas.microsoft.com/office/drawing/2014/main" id="{043D7D66-BF96-F535-78A0-F546B8E5F6B9}"/>
              </a:ext>
            </a:extLst>
          </p:cNvPr>
          <p:cNvSpPr txBox="1"/>
          <p:nvPr/>
        </p:nvSpPr>
        <p:spPr>
          <a:xfrm>
            <a:off x="235369" y="260648"/>
            <a:ext cx="3714257" cy="3681232"/>
          </a:xfrm>
          <a:prstGeom prst="rect">
            <a:avLst/>
          </a:prstGeom>
        </p:spPr>
        <p:txBody>
          <a:bodyPr vert="horz" wrap="square" lIns="0" tIns="11525" rIns="0" bIns="0" rtlCol="0">
            <a:spAutoFit/>
          </a:bodyPr>
          <a:lstStyle/>
          <a:p>
            <a:pPr marL="10949">
              <a:spcBef>
                <a:spcPts val="91"/>
              </a:spcBef>
              <a:tabLst>
                <a:tab pos="175184" algn="l"/>
              </a:tabLst>
            </a:pPr>
            <a:endParaRPr lang="fr-FR" sz="1271" dirty="0">
              <a:latin typeface="Verdana"/>
              <a:cs typeface="Verdana"/>
            </a:endParaRPr>
          </a:p>
          <a:p>
            <a:pPr marL="10949" marR="4610" algn="just">
              <a:lnSpc>
                <a:spcPct val="119000"/>
              </a:lnSpc>
              <a:spcBef>
                <a:spcPts val="1094"/>
              </a:spcBef>
              <a:tabLst>
                <a:tab pos="175184" algn="l"/>
              </a:tabLst>
            </a:pPr>
            <a:r>
              <a:rPr lang="fr-FR" sz="1271" dirty="0">
                <a:latin typeface="Verdana"/>
                <a:cs typeface="Verdana"/>
              </a:rPr>
              <a:t>Le système américain GPS est déclaré opérationnel en février 1994. Le signal est alors volontairement dégradé pour l'usage civil (précision de l'ordre de 100 mètres au lieu de 10 mètres), mais en 2000, le gouvernement américain décide de mettre fin à cette dégradation. Cette décision a permis la navigation routière.</a:t>
            </a:r>
          </a:p>
          <a:p>
            <a:pPr marL="10949" marR="4610" algn="just">
              <a:lnSpc>
                <a:spcPct val="119000"/>
              </a:lnSpc>
              <a:spcBef>
                <a:spcPts val="1094"/>
              </a:spcBef>
              <a:tabLst>
                <a:tab pos="175184" algn="l"/>
              </a:tabLst>
            </a:pPr>
            <a:endParaRPr lang="fr-FR" sz="1271" dirty="0">
              <a:latin typeface="Verdana"/>
              <a:cs typeface="Verdana"/>
            </a:endParaRPr>
          </a:p>
          <a:p>
            <a:pPr marL="10949" marR="4610" algn="just">
              <a:lnSpc>
                <a:spcPct val="119000"/>
              </a:lnSpc>
              <a:spcBef>
                <a:spcPts val="1094"/>
              </a:spcBef>
              <a:tabLst>
                <a:tab pos="175184" algn="l"/>
              </a:tabLst>
            </a:pPr>
            <a:endParaRPr lang="fr-FR" sz="1271" dirty="0">
              <a:latin typeface="Verdana"/>
              <a:cs typeface="Verdana"/>
            </a:endParaRPr>
          </a:p>
          <a:p>
            <a:pPr marL="10949" marR="4610" algn="just">
              <a:lnSpc>
                <a:spcPct val="119000"/>
              </a:lnSpc>
              <a:spcBef>
                <a:spcPts val="1094"/>
              </a:spcBef>
              <a:tabLst>
                <a:tab pos="175184" algn="l"/>
              </a:tabLst>
            </a:pPr>
            <a:endParaRPr lang="fr-FR" sz="1271" dirty="0">
              <a:latin typeface="Verdana"/>
              <a:cs typeface="Verdana"/>
            </a:endParaRPr>
          </a:p>
          <a:p>
            <a:pPr marL="10949" marR="4610" algn="just">
              <a:lnSpc>
                <a:spcPct val="119000"/>
              </a:lnSpc>
              <a:spcBef>
                <a:spcPts val="1094"/>
              </a:spcBef>
              <a:tabLst>
                <a:tab pos="175184" algn="l"/>
              </a:tabLst>
            </a:pPr>
            <a:endParaRPr sz="1271" dirty="0">
              <a:latin typeface="Verdana"/>
              <a:cs typeface="Verda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fined">
            <a:extLst>
              <a:ext uri="{FF2B5EF4-FFF2-40B4-BE49-F238E27FC236}">
                <a16:creationId xmlns:a16="http://schemas.microsoft.com/office/drawing/2014/main" id="{76D3470E-DB97-387C-92D2-D6022396F547}"/>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69970" y="593741"/>
            <a:ext cx="2352056" cy="5226789"/>
          </a:xfrm>
          <a:prstGeom prst="rect">
            <a:avLst/>
          </a:prstGeom>
          <a:noFill/>
          <a:extLst>
            <a:ext uri="{909E8E84-426E-40DD-AFC4-6F175D3DCCD1}">
              <a14:hiddenFill xmlns:a14="http://schemas.microsoft.com/office/drawing/2010/main">
                <a:solidFill>
                  <a:srgbClr val="FFFFFF"/>
                </a:solidFill>
              </a14:hiddenFill>
            </a:ext>
          </a:extLst>
        </p:spPr>
      </p:pic>
      <p:pic>
        <p:nvPicPr>
          <p:cNvPr id="2" name="Graphique 1">
            <a:extLst>
              <a:ext uri="{FF2B5EF4-FFF2-40B4-BE49-F238E27FC236}">
                <a16:creationId xmlns:a16="http://schemas.microsoft.com/office/drawing/2014/main" id="{FB1835FC-DC9F-A7F5-F83F-0C7A4D7276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6382" y="605355"/>
            <a:ext cx="5226789" cy="5226789"/>
          </a:xfrm>
          <a:prstGeom prst="rect">
            <a:avLst/>
          </a:prstGeom>
        </p:spPr>
      </p:pic>
      <p:sp>
        <p:nvSpPr>
          <p:cNvPr id="3" name="Text Box 7">
            <a:extLst>
              <a:ext uri="{FF2B5EF4-FFF2-40B4-BE49-F238E27FC236}">
                <a16:creationId xmlns:a16="http://schemas.microsoft.com/office/drawing/2014/main" id="{89442494-2664-B026-F535-73611831255B}"/>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r>
              <a:rPr lang="fr-FR" sz="726" dirty="0">
                <a:solidFill>
                  <a:schemeClr val="bg1"/>
                </a:solidFill>
              </a:rPr>
              <a:t>	 </a:t>
            </a:r>
            <a:endParaRPr lang="fr-FR" sz="726" dirty="0">
              <a:solidFill>
                <a:srgbClr val="331910"/>
              </a:solidFill>
              <a:latin typeface="Arial Black" panose="020B0A04020102020204" pitchFamily="34" charset="0"/>
            </a:endParaRPr>
          </a:p>
        </p:txBody>
      </p:sp>
      <p:sp>
        <p:nvSpPr>
          <p:cNvPr id="5" name="ZoneTexte 4">
            <a:extLst>
              <a:ext uri="{FF2B5EF4-FFF2-40B4-BE49-F238E27FC236}">
                <a16:creationId xmlns:a16="http://schemas.microsoft.com/office/drawing/2014/main" id="{1839C713-EADF-4895-B51B-F6EB877EEA3A}"/>
              </a:ext>
            </a:extLst>
          </p:cNvPr>
          <p:cNvSpPr txBox="1"/>
          <p:nvPr/>
        </p:nvSpPr>
        <p:spPr>
          <a:xfrm>
            <a:off x="323528" y="5921941"/>
            <a:ext cx="2661915" cy="215444"/>
          </a:xfrm>
          <a:prstGeom prst="rect">
            <a:avLst/>
          </a:prstGeom>
          <a:noFill/>
        </p:spPr>
        <p:txBody>
          <a:bodyPr wrap="square">
            <a:spAutoFit/>
          </a:bodyPr>
          <a:lstStyle/>
          <a:p>
            <a:r>
              <a:rPr lang="fr-FR" sz="800" i="1" dirty="0"/>
              <a:t>https://fr.wikipedia.org/wiki/Global_Positioning_System</a:t>
            </a:r>
          </a:p>
        </p:txBody>
      </p:sp>
    </p:spTree>
    <p:extLst>
      <p:ext uri="{BB962C8B-B14F-4D97-AF65-F5344CB8AC3E}">
        <p14:creationId xmlns:p14="http://schemas.microsoft.com/office/powerpoint/2010/main" val="2657094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BE80853-5F33-2C63-1A3D-2BE793F405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334648"/>
            <a:ext cx="7940161" cy="3904317"/>
          </a:xfrm>
          <a:prstGeom prst="rect">
            <a:avLst/>
          </a:prstGeom>
        </p:spPr>
      </p:pic>
      <p:sp>
        <p:nvSpPr>
          <p:cNvPr id="4" name="Text Box 7">
            <a:extLst>
              <a:ext uri="{FF2B5EF4-FFF2-40B4-BE49-F238E27FC236}">
                <a16:creationId xmlns:a16="http://schemas.microsoft.com/office/drawing/2014/main" id="{01255917-CB9F-30EA-EBB0-CADCFFEA69E7}"/>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r>
              <a:rPr lang="fr-FR" sz="726" dirty="0">
                <a:solidFill>
                  <a:schemeClr val="bg1"/>
                </a:solidFill>
              </a:rPr>
              <a:t>	 </a:t>
            </a:r>
            <a:endParaRPr lang="fr-FR" sz="726" dirty="0">
              <a:solidFill>
                <a:srgbClr val="331910"/>
              </a:solidFill>
              <a:latin typeface="Arial Black" panose="020B0A04020102020204" pitchFamily="34" charset="0"/>
            </a:endParaRPr>
          </a:p>
        </p:txBody>
      </p:sp>
      <p:pic>
        <p:nvPicPr>
          <p:cNvPr id="1026" name="Picture 2" descr="Pixel 8 vert 128Go - Google - RED by SFR">
            <a:extLst>
              <a:ext uri="{FF2B5EF4-FFF2-40B4-BE49-F238E27FC236}">
                <a16:creationId xmlns:a16="http://schemas.microsoft.com/office/drawing/2014/main" id="{12B26223-DDD3-433C-8050-D13E4EE681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560" y="2492896"/>
            <a:ext cx="2171696" cy="29317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642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07504" y="476672"/>
            <a:ext cx="4896544" cy="3771769"/>
          </a:xfrm>
          <a:prstGeom prst="rect">
            <a:avLst/>
          </a:prstGeom>
        </p:spPr>
        <p:txBody>
          <a:bodyPr vert="horz" wrap="square" lIns="0" tIns="11525" rIns="0" bIns="0" rtlCol="0">
            <a:spAutoFit/>
          </a:bodyPr>
          <a:lstStyle/>
          <a:p>
            <a:pPr marL="209182" marR="39762" indent="-163659">
              <a:spcBef>
                <a:spcPts val="91"/>
              </a:spcBef>
              <a:buFont typeface="Wingdings"/>
              <a:buChar char=""/>
              <a:tabLst>
                <a:tab pos="265657" algn="l"/>
                <a:tab pos="266233" algn="l"/>
              </a:tabLst>
            </a:pPr>
            <a:r>
              <a:rPr sz="1634" dirty="0"/>
              <a:t>	</a:t>
            </a:r>
            <a:r>
              <a:rPr sz="1271" spc="-5" dirty="0">
                <a:latin typeface="Verdana"/>
                <a:cs typeface="Verdana"/>
              </a:rPr>
              <a:t>Le </a:t>
            </a:r>
            <a:r>
              <a:rPr sz="1271" dirty="0">
                <a:latin typeface="Verdana"/>
                <a:cs typeface="Verdana"/>
              </a:rPr>
              <a:t>fonctionnement des GNSS repose sur </a:t>
            </a:r>
            <a:r>
              <a:rPr sz="1271" spc="5" dirty="0">
                <a:latin typeface="Verdana"/>
                <a:cs typeface="Verdana"/>
              </a:rPr>
              <a:t>la </a:t>
            </a:r>
            <a:r>
              <a:rPr sz="1271" dirty="0">
                <a:latin typeface="Verdana"/>
                <a:cs typeface="Verdana"/>
              </a:rPr>
              <a:t>mesure du temps de propagation du signal </a:t>
            </a:r>
            <a:r>
              <a:rPr sz="1271" spc="5" dirty="0">
                <a:latin typeface="Verdana"/>
                <a:cs typeface="Verdana"/>
              </a:rPr>
              <a:t> </a:t>
            </a:r>
            <a:r>
              <a:rPr sz="1271" dirty="0">
                <a:latin typeface="Verdana"/>
                <a:cs typeface="Verdana"/>
              </a:rPr>
              <a:t>électromagnétique (micro-ondes) émis par un satellite pour arriver au </a:t>
            </a:r>
            <a:r>
              <a:rPr sz="1271" spc="-18" dirty="0">
                <a:latin typeface="Verdana"/>
                <a:cs typeface="Verdana"/>
              </a:rPr>
              <a:t>récepteur. </a:t>
            </a:r>
            <a:r>
              <a:rPr sz="1271" spc="-5" dirty="0">
                <a:latin typeface="Verdana"/>
                <a:cs typeface="Verdana"/>
              </a:rPr>
              <a:t>La </a:t>
            </a:r>
            <a:r>
              <a:rPr sz="1271" dirty="0">
                <a:latin typeface="Verdana"/>
                <a:cs typeface="Verdana"/>
              </a:rPr>
              <a:t>mesure </a:t>
            </a:r>
            <a:r>
              <a:rPr sz="1271" spc="-439" dirty="0">
                <a:latin typeface="Verdana"/>
                <a:cs typeface="Verdana"/>
              </a:rPr>
              <a:t> </a:t>
            </a:r>
            <a:r>
              <a:rPr sz="1271" dirty="0">
                <a:latin typeface="Verdana"/>
                <a:cs typeface="Verdana"/>
              </a:rPr>
              <a:t>du</a:t>
            </a:r>
            <a:r>
              <a:rPr sz="1271" spc="-9" dirty="0">
                <a:latin typeface="Verdana"/>
                <a:cs typeface="Verdana"/>
              </a:rPr>
              <a:t> </a:t>
            </a:r>
            <a:r>
              <a:rPr sz="1271" dirty="0">
                <a:latin typeface="Verdana"/>
                <a:cs typeface="Verdana"/>
              </a:rPr>
              <a:t>temps</a:t>
            </a:r>
            <a:r>
              <a:rPr sz="1271" spc="-9" dirty="0">
                <a:latin typeface="Verdana"/>
                <a:cs typeface="Verdana"/>
              </a:rPr>
              <a:t> </a:t>
            </a:r>
            <a:r>
              <a:rPr sz="1271" dirty="0">
                <a:latin typeface="Verdana"/>
                <a:cs typeface="Verdana"/>
              </a:rPr>
              <a:t>de</a:t>
            </a:r>
            <a:r>
              <a:rPr sz="1271" spc="-5" dirty="0">
                <a:latin typeface="Verdana"/>
                <a:cs typeface="Verdana"/>
              </a:rPr>
              <a:t> </a:t>
            </a:r>
            <a:r>
              <a:rPr sz="1271" dirty="0">
                <a:latin typeface="Verdana"/>
                <a:cs typeface="Verdana"/>
              </a:rPr>
              <a:t>propagation</a:t>
            </a:r>
            <a:r>
              <a:rPr sz="1271" spc="-18" dirty="0">
                <a:latin typeface="Verdana"/>
                <a:cs typeface="Verdana"/>
              </a:rPr>
              <a:t> </a:t>
            </a:r>
            <a:r>
              <a:rPr sz="1271" dirty="0">
                <a:latin typeface="Verdana"/>
                <a:cs typeface="Verdana"/>
              </a:rPr>
              <a:t>du</a:t>
            </a:r>
            <a:r>
              <a:rPr sz="1271" spc="-9" dirty="0">
                <a:latin typeface="Verdana"/>
                <a:cs typeface="Verdana"/>
              </a:rPr>
              <a:t> </a:t>
            </a:r>
            <a:r>
              <a:rPr sz="1271" dirty="0">
                <a:latin typeface="Verdana"/>
                <a:cs typeface="Verdana"/>
              </a:rPr>
              <a:t>signal</a:t>
            </a:r>
            <a:r>
              <a:rPr sz="1271" spc="-23" dirty="0">
                <a:latin typeface="Verdana"/>
                <a:cs typeface="Verdana"/>
              </a:rPr>
              <a:t> </a:t>
            </a:r>
            <a:r>
              <a:rPr sz="1271" spc="-5" dirty="0">
                <a:latin typeface="Verdana"/>
                <a:cs typeface="Verdana"/>
              </a:rPr>
              <a:t>provenant</a:t>
            </a:r>
            <a:r>
              <a:rPr sz="1271" spc="-9" dirty="0">
                <a:latin typeface="Verdana"/>
                <a:cs typeface="Verdana"/>
              </a:rPr>
              <a:t> </a:t>
            </a:r>
            <a:r>
              <a:rPr sz="1271" dirty="0">
                <a:latin typeface="Verdana"/>
                <a:cs typeface="Verdana"/>
              </a:rPr>
              <a:t>de</a:t>
            </a:r>
            <a:r>
              <a:rPr sz="1271" spc="-5" dirty="0">
                <a:latin typeface="Verdana"/>
                <a:cs typeface="Verdana"/>
              </a:rPr>
              <a:t> </a:t>
            </a:r>
            <a:r>
              <a:rPr sz="1271" dirty="0">
                <a:latin typeface="Verdana"/>
                <a:cs typeface="Verdana"/>
              </a:rPr>
              <a:t>plusieurs</a:t>
            </a:r>
            <a:r>
              <a:rPr sz="1271" spc="-27" dirty="0">
                <a:latin typeface="Verdana"/>
                <a:cs typeface="Verdana"/>
              </a:rPr>
              <a:t> </a:t>
            </a:r>
            <a:r>
              <a:rPr sz="1271" dirty="0">
                <a:latin typeface="Verdana"/>
                <a:cs typeface="Verdana"/>
              </a:rPr>
              <a:t>satellites</a:t>
            </a:r>
            <a:r>
              <a:rPr sz="1271" spc="-41" dirty="0">
                <a:latin typeface="Verdana"/>
                <a:cs typeface="Verdana"/>
              </a:rPr>
              <a:t> </a:t>
            </a:r>
            <a:r>
              <a:rPr sz="1271" dirty="0">
                <a:latin typeface="Verdana"/>
                <a:cs typeface="Verdana"/>
              </a:rPr>
              <a:t>permet</a:t>
            </a:r>
            <a:r>
              <a:rPr sz="1271" spc="-9" dirty="0">
                <a:latin typeface="Verdana"/>
                <a:cs typeface="Verdana"/>
              </a:rPr>
              <a:t> </a:t>
            </a:r>
            <a:r>
              <a:rPr sz="1271" dirty="0">
                <a:latin typeface="Verdana"/>
                <a:cs typeface="Verdana"/>
              </a:rPr>
              <a:t>par</a:t>
            </a:r>
            <a:r>
              <a:rPr sz="1271" spc="-9" dirty="0">
                <a:latin typeface="Verdana"/>
                <a:cs typeface="Verdana"/>
              </a:rPr>
              <a:t> </a:t>
            </a:r>
            <a:r>
              <a:rPr sz="1271" dirty="0">
                <a:latin typeface="Verdana"/>
                <a:cs typeface="Verdana"/>
              </a:rPr>
              <a:t>intersection </a:t>
            </a:r>
            <a:r>
              <a:rPr sz="1271" spc="-436" dirty="0">
                <a:latin typeface="Verdana"/>
                <a:cs typeface="Verdana"/>
              </a:rPr>
              <a:t> </a:t>
            </a:r>
            <a:r>
              <a:rPr sz="1271" dirty="0">
                <a:latin typeface="Verdana"/>
                <a:cs typeface="Verdana"/>
              </a:rPr>
              <a:t>de</a:t>
            </a:r>
            <a:r>
              <a:rPr sz="1271" spc="-14" dirty="0">
                <a:latin typeface="Verdana"/>
                <a:cs typeface="Verdana"/>
              </a:rPr>
              <a:t> </a:t>
            </a:r>
            <a:r>
              <a:rPr sz="1271" dirty="0">
                <a:latin typeface="Verdana"/>
                <a:cs typeface="Verdana"/>
              </a:rPr>
              <a:t>déterminer</a:t>
            </a:r>
            <a:r>
              <a:rPr sz="1271" spc="-23" dirty="0">
                <a:latin typeface="Verdana"/>
                <a:cs typeface="Verdana"/>
              </a:rPr>
              <a:t> </a:t>
            </a:r>
            <a:r>
              <a:rPr sz="1271" spc="5" dirty="0">
                <a:latin typeface="Verdana"/>
                <a:cs typeface="Verdana"/>
              </a:rPr>
              <a:t>la</a:t>
            </a:r>
            <a:r>
              <a:rPr sz="1271" spc="-14" dirty="0">
                <a:latin typeface="Verdana"/>
                <a:cs typeface="Verdana"/>
              </a:rPr>
              <a:t> </a:t>
            </a:r>
            <a:r>
              <a:rPr sz="1271" dirty="0">
                <a:latin typeface="Verdana"/>
                <a:cs typeface="Verdana"/>
              </a:rPr>
              <a:t>position</a:t>
            </a:r>
            <a:r>
              <a:rPr sz="1271" spc="-36" dirty="0">
                <a:latin typeface="Verdana"/>
                <a:cs typeface="Verdana"/>
              </a:rPr>
              <a:t> </a:t>
            </a:r>
            <a:r>
              <a:rPr sz="1271" dirty="0">
                <a:latin typeface="Verdana"/>
                <a:cs typeface="Verdana"/>
              </a:rPr>
              <a:t>du</a:t>
            </a:r>
            <a:r>
              <a:rPr sz="1271" spc="-14" dirty="0">
                <a:latin typeface="Verdana"/>
                <a:cs typeface="Verdana"/>
              </a:rPr>
              <a:t> </a:t>
            </a:r>
            <a:r>
              <a:rPr sz="1271" spc="-18" dirty="0">
                <a:latin typeface="Verdana"/>
                <a:cs typeface="Verdana"/>
              </a:rPr>
              <a:t>récepteur.</a:t>
            </a:r>
            <a:endParaRPr sz="1271" dirty="0">
              <a:latin typeface="Verdana"/>
              <a:cs typeface="Verdana"/>
            </a:endParaRPr>
          </a:p>
          <a:p>
            <a:pPr>
              <a:spcBef>
                <a:spcPts val="50"/>
              </a:spcBef>
              <a:buFont typeface="Wingdings"/>
              <a:buChar char=""/>
            </a:pPr>
            <a:endParaRPr sz="1225" dirty="0">
              <a:latin typeface="Verdana"/>
              <a:cs typeface="Verdana"/>
            </a:endParaRPr>
          </a:p>
          <a:p>
            <a:pPr marL="209182" marR="16135" indent="-163659">
              <a:lnSpc>
                <a:spcPct val="99300"/>
              </a:lnSpc>
              <a:buFont typeface="Wingdings"/>
              <a:buChar char=""/>
              <a:tabLst>
                <a:tab pos="209760" algn="l"/>
              </a:tabLst>
            </a:pPr>
            <a:r>
              <a:rPr sz="1271" dirty="0">
                <a:latin typeface="Verdana"/>
                <a:cs typeface="Verdana"/>
              </a:rPr>
              <a:t>Connaissant</a:t>
            </a:r>
            <a:r>
              <a:rPr sz="1271" spc="-45" dirty="0">
                <a:latin typeface="Verdana"/>
                <a:cs typeface="Verdana"/>
              </a:rPr>
              <a:t> </a:t>
            </a:r>
            <a:r>
              <a:rPr sz="1271" spc="5" dirty="0">
                <a:latin typeface="Verdana"/>
                <a:cs typeface="Verdana"/>
              </a:rPr>
              <a:t>la</a:t>
            </a:r>
            <a:r>
              <a:rPr sz="1271" spc="-9" dirty="0">
                <a:latin typeface="Verdana"/>
                <a:cs typeface="Verdana"/>
              </a:rPr>
              <a:t> </a:t>
            </a:r>
            <a:r>
              <a:rPr sz="1271" dirty="0">
                <a:latin typeface="Verdana"/>
                <a:cs typeface="Verdana"/>
              </a:rPr>
              <a:t>vitesse</a:t>
            </a:r>
            <a:r>
              <a:rPr sz="1271" spc="-27" dirty="0">
                <a:latin typeface="Verdana"/>
                <a:cs typeface="Verdana"/>
              </a:rPr>
              <a:t> </a:t>
            </a:r>
            <a:r>
              <a:rPr sz="1271" dirty="0">
                <a:latin typeface="Verdana"/>
                <a:cs typeface="Verdana"/>
              </a:rPr>
              <a:t>de</a:t>
            </a:r>
            <a:r>
              <a:rPr sz="1271" spc="-9" dirty="0">
                <a:latin typeface="Verdana"/>
                <a:cs typeface="Verdana"/>
              </a:rPr>
              <a:t> </a:t>
            </a:r>
            <a:r>
              <a:rPr sz="1271" dirty="0">
                <a:latin typeface="Verdana"/>
                <a:cs typeface="Verdana"/>
              </a:rPr>
              <a:t>propagation</a:t>
            </a:r>
            <a:r>
              <a:rPr sz="1271" spc="-18" dirty="0">
                <a:latin typeface="Verdana"/>
                <a:cs typeface="Verdana"/>
              </a:rPr>
              <a:t> </a:t>
            </a:r>
            <a:r>
              <a:rPr sz="1271" dirty="0">
                <a:latin typeface="Verdana"/>
                <a:cs typeface="Verdana"/>
              </a:rPr>
              <a:t>de</a:t>
            </a:r>
            <a:r>
              <a:rPr sz="1271" spc="-5" dirty="0">
                <a:latin typeface="Verdana"/>
                <a:cs typeface="Verdana"/>
              </a:rPr>
              <a:t> </a:t>
            </a:r>
            <a:r>
              <a:rPr sz="1271" dirty="0">
                <a:latin typeface="Verdana"/>
                <a:cs typeface="Verdana"/>
              </a:rPr>
              <a:t>l</a:t>
            </a:r>
            <a:r>
              <a:rPr lang="fr-FR" sz="1271" dirty="0">
                <a:latin typeface="Verdana"/>
                <a:cs typeface="Verdana"/>
              </a:rPr>
              <a:t>'</a:t>
            </a:r>
            <a:r>
              <a:rPr sz="1271" dirty="0" err="1">
                <a:latin typeface="Verdana"/>
                <a:cs typeface="Verdana"/>
              </a:rPr>
              <a:t>onde</a:t>
            </a:r>
            <a:r>
              <a:rPr sz="1271" dirty="0">
                <a:latin typeface="Verdana"/>
                <a:cs typeface="Verdana"/>
              </a:rPr>
              <a:t>,</a:t>
            </a:r>
            <a:r>
              <a:rPr sz="1271" spc="-23" dirty="0">
                <a:latin typeface="Verdana"/>
                <a:cs typeface="Verdana"/>
              </a:rPr>
              <a:t> </a:t>
            </a:r>
            <a:r>
              <a:rPr sz="1271" dirty="0">
                <a:latin typeface="Verdana"/>
                <a:cs typeface="Verdana"/>
              </a:rPr>
              <a:t>on</a:t>
            </a:r>
            <a:r>
              <a:rPr sz="1271" spc="-9" dirty="0">
                <a:latin typeface="Verdana"/>
                <a:cs typeface="Verdana"/>
              </a:rPr>
              <a:t> </a:t>
            </a:r>
            <a:r>
              <a:rPr sz="1271" dirty="0">
                <a:latin typeface="Verdana"/>
                <a:cs typeface="Verdana"/>
              </a:rPr>
              <a:t>peut calculer</a:t>
            </a:r>
            <a:r>
              <a:rPr sz="1271" spc="-45" dirty="0">
                <a:latin typeface="Verdana"/>
                <a:cs typeface="Verdana"/>
              </a:rPr>
              <a:t> </a:t>
            </a:r>
            <a:r>
              <a:rPr sz="1271" spc="5" dirty="0">
                <a:latin typeface="Verdana"/>
                <a:cs typeface="Verdana"/>
              </a:rPr>
              <a:t>la </a:t>
            </a:r>
            <a:r>
              <a:rPr sz="1271" spc="-431" dirty="0">
                <a:latin typeface="Verdana"/>
                <a:cs typeface="Verdana"/>
              </a:rPr>
              <a:t> </a:t>
            </a:r>
            <a:r>
              <a:rPr sz="1271" dirty="0">
                <a:latin typeface="Verdana"/>
                <a:cs typeface="Verdana"/>
              </a:rPr>
              <a:t>distance </a:t>
            </a:r>
            <a:r>
              <a:rPr sz="1271" i="1" dirty="0">
                <a:latin typeface="Verdana"/>
                <a:cs typeface="Verdana"/>
              </a:rPr>
              <a:t>d </a:t>
            </a:r>
            <a:r>
              <a:rPr sz="1271" dirty="0">
                <a:latin typeface="Verdana"/>
                <a:cs typeface="Verdana"/>
              </a:rPr>
              <a:t>qui sépare </a:t>
            </a:r>
            <a:r>
              <a:rPr sz="1271" spc="5" dirty="0">
                <a:latin typeface="Verdana"/>
                <a:cs typeface="Verdana"/>
              </a:rPr>
              <a:t>le </a:t>
            </a:r>
            <a:r>
              <a:rPr sz="1271" dirty="0">
                <a:latin typeface="Verdana"/>
                <a:cs typeface="Verdana"/>
              </a:rPr>
              <a:t>satellite du récepteur en connaissant </a:t>
            </a:r>
            <a:r>
              <a:rPr sz="1271" spc="5" dirty="0">
                <a:latin typeface="Verdana"/>
                <a:cs typeface="Verdana"/>
              </a:rPr>
              <a:t>la </a:t>
            </a:r>
            <a:r>
              <a:rPr sz="1271" dirty="0">
                <a:latin typeface="Verdana"/>
                <a:cs typeface="Verdana"/>
              </a:rPr>
              <a:t>durée de propagation de </a:t>
            </a:r>
            <a:r>
              <a:rPr sz="1271" spc="5" dirty="0">
                <a:latin typeface="Verdana"/>
                <a:cs typeface="Verdana"/>
              </a:rPr>
              <a:t> </a:t>
            </a:r>
            <a:r>
              <a:rPr sz="1271" dirty="0">
                <a:latin typeface="Verdana"/>
                <a:cs typeface="Verdana"/>
              </a:rPr>
              <a:t>l’onde</a:t>
            </a:r>
            <a:r>
              <a:rPr sz="1271" spc="-14" dirty="0">
                <a:latin typeface="Verdana"/>
                <a:cs typeface="Verdana"/>
              </a:rPr>
              <a:t> </a:t>
            </a:r>
            <a:r>
              <a:rPr sz="1271" dirty="0">
                <a:latin typeface="Arial MT"/>
                <a:cs typeface="Arial MT"/>
              </a:rPr>
              <a:t>∆</a:t>
            </a:r>
            <a:r>
              <a:rPr sz="1271" i="1" dirty="0">
                <a:latin typeface="Verdana"/>
                <a:cs typeface="Verdana"/>
              </a:rPr>
              <a:t>t</a:t>
            </a:r>
            <a:r>
              <a:rPr sz="1271" i="1" spc="-14" dirty="0">
                <a:latin typeface="Verdana"/>
                <a:cs typeface="Verdana"/>
              </a:rPr>
              <a:t> </a:t>
            </a:r>
            <a:r>
              <a:rPr sz="1271" dirty="0">
                <a:latin typeface="Verdana"/>
                <a:cs typeface="Verdana"/>
              </a:rPr>
              <a:t>que</a:t>
            </a:r>
            <a:r>
              <a:rPr sz="1271" spc="-9" dirty="0">
                <a:latin typeface="Verdana"/>
                <a:cs typeface="Verdana"/>
              </a:rPr>
              <a:t> </a:t>
            </a:r>
            <a:r>
              <a:rPr sz="1271" dirty="0">
                <a:latin typeface="Verdana"/>
                <a:cs typeface="Verdana"/>
              </a:rPr>
              <a:t>l’onde</a:t>
            </a:r>
            <a:r>
              <a:rPr sz="1271" spc="-9" dirty="0">
                <a:latin typeface="Verdana"/>
                <a:cs typeface="Verdana"/>
              </a:rPr>
              <a:t> </a:t>
            </a:r>
            <a:r>
              <a:rPr sz="1271" dirty="0">
                <a:latin typeface="Verdana"/>
                <a:cs typeface="Verdana"/>
              </a:rPr>
              <a:t>a</a:t>
            </a:r>
            <a:r>
              <a:rPr sz="1271" spc="-14" dirty="0">
                <a:latin typeface="Verdana"/>
                <a:cs typeface="Verdana"/>
              </a:rPr>
              <a:t> </a:t>
            </a:r>
            <a:r>
              <a:rPr sz="1271" spc="5" dirty="0">
                <a:latin typeface="Verdana"/>
                <a:cs typeface="Verdana"/>
              </a:rPr>
              <a:t>mis</a:t>
            </a:r>
            <a:r>
              <a:rPr sz="1271" spc="-23" dirty="0">
                <a:latin typeface="Verdana"/>
                <a:cs typeface="Verdana"/>
              </a:rPr>
              <a:t> </a:t>
            </a:r>
            <a:r>
              <a:rPr sz="1271" dirty="0">
                <a:latin typeface="Verdana"/>
                <a:cs typeface="Verdana"/>
              </a:rPr>
              <a:t>pour parcourir</a:t>
            </a:r>
            <a:r>
              <a:rPr sz="1271" spc="-32" dirty="0">
                <a:latin typeface="Verdana"/>
                <a:cs typeface="Verdana"/>
              </a:rPr>
              <a:t> </a:t>
            </a:r>
            <a:r>
              <a:rPr sz="1271" spc="5" dirty="0">
                <a:latin typeface="Verdana"/>
                <a:cs typeface="Verdana"/>
              </a:rPr>
              <a:t>le</a:t>
            </a:r>
            <a:r>
              <a:rPr sz="1271" spc="-9" dirty="0">
                <a:latin typeface="Verdana"/>
                <a:cs typeface="Verdana"/>
              </a:rPr>
              <a:t> </a:t>
            </a:r>
            <a:r>
              <a:rPr sz="1271" spc="-5" dirty="0">
                <a:latin typeface="Verdana"/>
                <a:cs typeface="Verdana"/>
              </a:rPr>
              <a:t>trajet (d</a:t>
            </a:r>
            <a:r>
              <a:rPr sz="1271" spc="-14" dirty="0">
                <a:latin typeface="Verdana"/>
                <a:cs typeface="Verdana"/>
              </a:rPr>
              <a:t> </a:t>
            </a:r>
            <a:r>
              <a:rPr sz="1271" dirty="0">
                <a:latin typeface="Verdana"/>
                <a:cs typeface="Verdana"/>
              </a:rPr>
              <a:t>= c</a:t>
            </a:r>
            <a:r>
              <a:rPr sz="1271" spc="-14" dirty="0">
                <a:latin typeface="Verdana"/>
                <a:cs typeface="Verdana"/>
              </a:rPr>
              <a:t> </a:t>
            </a:r>
            <a:r>
              <a:rPr sz="1271" dirty="0">
                <a:latin typeface="Verdana"/>
                <a:cs typeface="Verdana"/>
              </a:rPr>
              <a:t>.</a:t>
            </a:r>
            <a:r>
              <a:rPr sz="1271" spc="-18" dirty="0">
                <a:latin typeface="Verdana"/>
                <a:cs typeface="Verdana"/>
              </a:rPr>
              <a:t> </a:t>
            </a:r>
            <a:r>
              <a:rPr sz="1271" spc="-5" dirty="0">
                <a:latin typeface="Verdana"/>
                <a:cs typeface="Verdana"/>
              </a:rPr>
              <a:t>∆</a:t>
            </a:r>
            <a:r>
              <a:rPr sz="1271" i="1" spc="-5" dirty="0">
                <a:latin typeface="Verdana"/>
                <a:cs typeface="Verdana"/>
              </a:rPr>
              <a:t>t</a:t>
            </a:r>
            <a:r>
              <a:rPr sz="1271" spc="-5" dirty="0">
                <a:latin typeface="Verdana"/>
                <a:cs typeface="Verdana"/>
              </a:rPr>
              <a:t>).</a:t>
            </a:r>
            <a:endParaRPr lang="fr-FR" sz="1271" spc="-5" dirty="0">
              <a:latin typeface="Verdana"/>
              <a:cs typeface="Verdana"/>
            </a:endParaRPr>
          </a:p>
          <a:p>
            <a:pPr marL="45523" marR="16135">
              <a:lnSpc>
                <a:spcPct val="99300"/>
              </a:lnSpc>
              <a:tabLst>
                <a:tab pos="209760" algn="l"/>
              </a:tabLst>
            </a:pPr>
            <a:endParaRPr lang="fr-FR" sz="1271" spc="-5" dirty="0">
              <a:latin typeface="Verdana"/>
              <a:cs typeface="Verdana"/>
            </a:endParaRPr>
          </a:p>
          <a:p>
            <a:pPr marL="209182" marR="16135" indent="-163659">
              <a:lnSpc>
                <a:spcPct val="99300"/>
              </a:lnSpc>
              <a:buFont typeface="Wingdings"/>
              <a:buChar char=""/>
              <a:tabLst>
                <a:tab pos="209760" algn="l"/>
              </a:tabLst>
            </a:pPr>
            <a:r>
              <a:rPr lang="fr-FR" sz="1271" dirty="0">
                <a:latin typeface="Verdana"/>
                <a:cs typeface="Verdana"/>
              </a:rPr>
              <a:t>En</a:t>
            </a:r>
            <a:r>
              <a:rPr lang="fr-FR" sz="1271" spc="-14" dirty="0">
                <a:latin typeface="Verdana"/>
                <a:cs typeface="Verdana"/>
              </a:rPr>
              <a:t> </a:t>
            </a:r>
            <a:r>
              <a:rPr lang="fr-FR" sz="1271" dirty="0">
                <a:latin typeface="Verdana"/>
                <a:cs typeface="Verdana"/>
              </a:rPr>
              <a:t>théorie</a:t>
            </a:r>
            <a:r>
              <a:rPr lang="fr-FR" sz="1271" spc="-18" dirty="0">
                <a:latin typeface="Verdana"/>
                <a:cs typeface="Verdana"/>
              </a:rPr>
              <a:t> </a:t>
            </a:r>
            <a:r>
              <a:rPr lang="fr-FR" sz="1271" dirty="0">
                <a:latin typeface="Verdana"/>
                <a:cs typeface="Verdana"/>
              </a:rPr>
              <a:t>3 satellites</a:t>
            </a:r>
            <a:r>
              <a:rPr lang="fr-FR" sz="1271" spc="-45" dirty="0">
                <a:latin typeface="Verdana"/>
                <a:cs typeface="Verdana"/>
              </a:rPr>
              <a:t> </a:t>
            </a:r>
            <a:r>
              <a:rPr lang="fr-FR" sz="1271" spc="-9" dirty="0">
                <a:latin typeface="Verdana"/>
                <a:cs typeface="Verdana"/>
              </a:rPr>
              <a:t>avec </a:t>
            </a:r>
            <a:r>
              <a:rPr lang="fr-FR" sz="1271" dirty="0">
                <a:latin typeface="Verdana"/>
                <a:cs typeface="Verdana"/>
              </a:rPr>
              <a:t>des</a:t>
            </a:r>
            <a:r>
              <a:rPr lang="fr-FR" sz="1271" spc="-23" dirty="0">
                <a:latin typeface="Verdana"/>
                <a:cs typeface="Verdana"/>
              </a:rPr>
              <a:t> </a:t>
            </a:r>
            <a:r>
              <a:rPr lang="fr-FR" sz="1271" dirty="0">
                <a:latin typeface="Verdana"/>
                <a:cs typeface="Verdana"/>
              </a:rPr>
              <a:t>horloges</a:t>
            </a:r>
            <a:r>
              <a:rPr lang="fr-FR" sz="1271" spc="-23" dirty="0">
                <a:latin typeface="Verdana"/>
                <a:cs typeface="Verdana"/>
              </a:rPr>
              <a:t> </a:t>
            </a:r>
            <a:r>
              <a:rPr lang="fr-FR" sz="1271" dirty="0">
                <a:latin typeface="Verdana"/>
                <a:cs typeface="Verdana"/>
              </a:rPr>
              <a:t>parfaitement</a:t>
            </a:r>
            <a:r>
              <a:rPr lang="fr-FR" sz="1271" spc="-32" dirty="0">
                <a:latin typeface="Verdana"/>
                <a:cs typeface="Verdana"/>
              </a:rPr>
              <a:t> </a:t>
            </a:r>
            <a:r>
              <a:rPr lang="fr-FR" sz="1271" dirty="0">
                <a:latin typeface="Verdana"/>
                <a:cs typeface="Verdana"/>
              </a:rPr>
              <a:t>synchronisées</a:t>
            </a:r>
            <a:r>
              <a:rPr lang="fr-FR" sz="1271" spc="-32" dirty="0">
                <a:latin typeface="Verdana"/>
                <a:cs typeface="Verdana"/>
              </a:rPr>
              <a:t> </a:t>
            </a:r>
            <a:r>
              <a:rPr lang="fr-FR" sz="1271" dirty="0">
                <a:latin typeface="Verdana"/>
                <a:cs typeface="Verdana"/>
              </a:rPr>
              <a:t>entre</a:t>
            </a:r>
            <a:r>
              <a:rPr lang="fr-FR" sz="1271" spc="-5" dirty="0">
                <a:latin typeface="Verdana"/>
                <a:cs typeface="Verdana"/>
              </a:rPr>
              <a:t> </a:t>
            </a:r>
            <a:r>
              <a:rPr lang="fr-FR" sz="1271" spc="5" dirty="0">
                <a:latin typeface="Verdana"/>
                <a:cs typeface="Verdana"/>
              </a:rPr>
              <a:t>elles</a:t>
            </a:r>
            <a:r>
              <a:rPr lang="fr-FR" sz="1271" spc="-32" dirty="0">
                <a:latin typeface="Verdana"/>
                <a:cs typeface="Verdana"/>
              </a:rPr>
              <a:t> </a:t>
            </a:r>
            <a:r>
              <a:rPr lang="fr-FR" sz="1271" dirty="0">
                <a:latin typeface="Verdana"/>
                <a:cs typeface="Verdana"/>
              </a:rPr>
              <a:t>et</a:t>
            </a:r>
            <a:r>
              <a:rPr lang="fr-FR" sz="1271" spc="-9" dirty="0">
                <a:latin typeface="Verdana"/>
                <a:cs typeface="Verdana"/>
              </a:rPr>
              <a:t> avec</a:t>
            </a:r>
            <a:r>
              <a:rPr lang="fr-FR" sz="1271" spc="-23" dirty="0">
                <a:latin typeface="Verdana"/>
                <a:cs typeface="Verdana"/>
              </a:rPr>
              <a:t> </a:t>
            </a:r>
            <a:r>
              <a:rPr lang="fr-FR" sz="1271" spc="5" dirty="0">
                <a:latin typeface="Verdana"/>
                <a:cs typeface="Verdana"/>
              </a:rPr>
              <a:t>le </a:t>
            </a:r>
            <a:r>
              <a:rPr lang="fr-FR" sz="1271" spc="-431" dirty="0">
                <a:latin typeface="Verdana"/>
                <a:cs typeface="Verdana"/>
              </a:rPr>
              <a:t> </a:t>
            </a:r>
            <a:r>
              <a:rPr lang="fr-FR" sz="1271" dirty="0">
                <a:latin typeface="Verdana"/>
                <a:cs typeface="Verdana"/>
              </a:rPr>
              <a:t>récepteur suffisent pour un positionnement </a:t>
            </a:r>
            <a:r>
              <a:rPr lang="fr-FR" sz="1271" spc="-5" dirty="0">
                <a:latin typeface="Verdana"/>
                <a:cs typeface="Verdana"/>
              </a:rPr>
              <a:t>GNSS. C’est </a:t>
            </a:r>
            <a:r>
              <a:rPr lang="fr-FR" sz="1271" dirty="0">
                <a:latin typeface="Verdana"/>
                <a:cs typeface="Verdana"/>
              </a:rPr>
              <a:t>ce que l’on appelle </a:t>
            </a:r>
            <a:r>
              <a:rPr lang="fr-FR" sz="1271" spc="5" dirty="0">
                <a:latin typeface="Verdana"/>
                <a:cs typeface="Verdana"/>
              </a:rPr>
              <a:t>la </a:t>
            </a:r>
            <a:r>
              <a:rPr lang="fr-FR" sz="1271" spc="9" dirty="0">
                <a:latin typeface="Verdana"/>
                <a:cs typeface="Verdana"/>
              </a:rPr>
              <a:t> </a:t>
            </a:r>
            <a:r>
              <a:rPr lang="fr-FR" sz="1271" b="1" spc="-5" dirty="0">
                <a:latin typeface="Verdana"/>
                <a:cs typeface="Verdana"/>
              </a:rPr>
              <a:t>trilatération</a:t>
            </a:r>
            <a:r>
              <a:rPr lang="fr-FR" sz="1271" spc="-5" dirty="0">
                <a:latin typeface="Verdana"/>
                <a:cs typeface="Verdana"/>
              </a:rPr>
              <a:t>.</a:t>
            </a:r>
            <a:endParaRPr sz="1271" dirty="0">
              <a:latin typeface="Verdana"/>
              <a:cs typeface="Verdana"/>
            </a:endParaRPr>
          </a:p>
          <a:p>
            <a:pPr>
              <a:lnSpc>
                <a:spcPct val="100000"/>
              </a:lnSpc>
              <a:buFont typeface="Wingdings"/>
              <a:buChar char=""/>
            </a:pPr>
            <a:endParaRPr sz="1271" dirty="0">
              <a:latin typeface="Verdana"/>
              <a:cs typeface="Verdana"/>
            </a:endParaRPr>
          </a:p>
          <a:p>
            <a:pPr marL="209182" marR="165964" indent="-163659">
              <a:buFont typeface="Wingdings"/>
              <a:buChar char=""/>
              <a:tabLst>
                <a:tab pos="209760" algn="l"/>
              </a:tabLst>
            </a:pPr>
            <a:r>
              <a:rPr sz="1271" spc="-5" dirty="0">
                <a:latin typeface="Verdana"/>
                <a:cs typeface="Verdana"/>
              </a:rPr>
              <a:t>La</a:t>
            </a:r>
            <a:r>
              <a:rPr sz="1271" spc="-9" dirty="0">
                <a:latin typeface="Verdana"/>
                <a:cs typeface="Verdana"/>
              </a:rPr>
              <a:t> </a:t>
            </a:r>
            <a:r>
              <a:rPr sz="1271" dirty="0">
                <a:latin typeface="Verdana"/>
                <a:cs typeface="Verdana"/>
              </a:rPr>
              <a:t>mesure</a:t>
            </a:r>
            <a:r>
              <a:rPr sz="1271" spc="-14" dirty="0">
                <a:latin typeface="Verdana"/>
                <a:cs typeface="Verdana"/>
              </a:rPr>
              <a:t> </a:t>
            </a:r>
            <a:r>
              <a:rPr sz="1271" dirty="0">
                <a:latin typeface="Verdana"/>
                <a:cs typeface="Verdana"/>
              </a:rPr>
              <a:t>précise</a:t>
            </a:r>
            <a:r>
              <a:rPr sz="1271" spc="-27" dirty="0">
                <a:latin typeface="Verdana"/>
                <a:cs typeface="Verdana"/>
              </a:rPr>
              <a:t> </a:t>
            </a:r>
            <a:r>
              <a:rPr sz="1271" dirty="0">
                <a:latin typeface="Verdana"/>
                <a:cs typeface="Verdana"/>
              </a:rPr>
              <a:t>de</a:t>
            </a:r>
            <a:r>
              <a:rPr sz="1271" spc="5" dirty="0">
                <a:latin typeface="Verdana"/>
                <a:cs typeface="Verdana"/>
              </a:rPr>
              <a:t> </a:t>
            </a:r>
            <a:r>
              <a:rPr sz="1271" spc="-5" dirty="0">
                <a:latin typeface="Verdana"/>
                <a:cs typeface="Verdana"/>
              </a:rPr>
              <a:t>∆</a:t>
            </a:r>
            <a:r>
              <a:rPr sz="1271" i="1" spc="-5" dirty="0">
                <a:latin typeface="Verdana"/>
                <a:cs typeface="Verdana"/>
              </a:rPr>
              <a:t>t</a:t>
            </a:r>
            <a:r>
              <a:rPr sz="1271" i="1" spc="-9" dirty="0">
                <a:latin typeface="Verdana"/>
                <a:cs typeface="Verdana"/>
              </a:rPr>
              <a:t> </a:t>
            </a:r>
            <a:r>
              <a:rPr sz="1271" dirty="0">
                <a:latin typeface="Verdana"/>
                <a:cs typeface="Verdana"/>
              </a:rPr>
              <a:t>est</a:t>
            </a:r>
            <a:r>
              <a:rPr sz="1271" spc="-18" dirty="0">
                <a:latin typeface="Verdana"/>
                <a:cs typeface="Verdana"/>
              </a:rPr>
              <a:t> </a:t>
            </a:r>
            <a:r>
              <a:rPr sz="1271" dirty="0">
                <a:latin typeface="Verdana"/>
                <a:cs typeface="Verdana"/>
              </a:rPr>
              <a:t>primordiale.</a:t>
            </a:r>
            <a:r>
              <a:rPr sz="1271" spc="-36" dirty="0">
                <a:latin typeface="Verdana"/>
                <a:cs typeface="Verdana"/>
              </a:rPr>
              <a:t> </a:t>
            </a:r>
            <a:r>
              <a:rPr sz="1271" dirty="0">
                <a:latin typeface="Verdana"/>
                <a:cs typeface="Verdana"/>
              </a:rPr>
              <a:t>Une</a:t>
            </a:r>
            <a:r>
              <a:rPr sz="1271" spc="-5" dirty="0">
                <a:latin typeface="Verdana"/>
                <a:cs typeface="Verdana"/>
              </a:rPr>
              <a:t> </a:t>
            </a:r>
            <a:r>
              <a:rPr sz="1271" dirty="0">
                <a:latin typeface="Verdana"/>
                <a:cs typeface="Verdana"/>
              </a:rPr>
              <a:t>erreur</a:t>
            </a:r>
            <a:r>
              <a:rPr sz="1271" spc="-9" dirty="0">
                <a:latin typeface="Verdana"/>
                <a:cs typeface="Verdana"/>
              </a:rPr>
              <a:t> </a:t>
            </a:r>
            <a:r>
              <a:rPr sz="1271" dirty="0">
                <a:latin typeface="Verdana"/>
                <a:cs typeface="Verdana"/>
              </a:rPr>
              <a:t>de</a:t>
            </a:r>
            <a:r>
              <a:rPr sz="1271" spc="5" dirty="0">
                <a:latin typeface="Verdana"/>
                <a:cs typeface="Verdana"/>
              </a:rPr>
              <a:t> </a:t>
            </a:r>
            <a:r>
              <a:rPr sz="1271" dirty="0">
                <a:latin typeface="Verdana"/>
                <a:cs typeface="Verdana"/>
              </a:rPr>
              <a:t>10</a:t>
            </a:r>
            <a:r>
              <a:rPr sz="1225" baseline="24691" dirty="0">
                <a:latin typeface="Verdana"/>
                <a:cs typeface="Verdana"/>
              </a:rPr>
              <a:t>-6</a:t>
            </a:r>
            <a:r>
              <a:rPr sz="1225" spc="218" baseline="24691" dirty="0">
                <a:latin typeface="Verdana"/>
                <a:cs typeface="Verdana"/>
              </a:rPr>
              <a:t> </a:t>
            </a:r>
            <a:r>
              <a:rPr sz="1271" dirty="0">
                <a:latin typeface="Verdana"/>
                <a:cs typeface="Verdana"/>
              </a:rPr>
              <a:t>s</a:t>
            </a:r>
            <a:r>
              <a:rPr sz="1271" spc="-9" dirty="0">
                <a:latin typeface="Verdana"/>
                <a:cs typeface="Verdana"/>
              </a:rPr>
              <a:t> </a:t>
            </a:r>
            <a:r>
              <a:rPr sz="1271" dirty="0">
                <a:latin typeface="Verdana"/>
                <a:cs typeface="Verdana"/>
              </a:rPr>
              <a:t>engendre</a:t>
            </a:r>
            <a:r>
              <a:rPr sz="1271" spc="-5" dirty="0">
                <a:latin typeface="Verdana"/>
                <a:cs typeface="Verdana"/>
              </a:rPr>
              <a:t> une</a:t>
            </a:r>
            <a:r>
              <a:rPr sz="1271" spc="5" dirty="0">
                <a:latin typeface="Verdana"/>
                <a:cs typeface="Verdana"/>
              </a:rPr>
              <a:t> </a:t>
            </a:r>
            <a:r>
              <a:rPr sz="1271" dirty="0">
                <a:latin typeface="Verdana"/>
                <a:cs typeface="Verdana"/>
              </a:rPr>
              <a:t>erreur</a:t>
            </a:r>
            <a:r>
              <a:rPr sz="1271" spc="-9" dirty="0">
                <a:latin typeface="Verdana"/>
                <a:cs typeface="Verdana"/>
              </a:rPr>
              <a:t> </a:t>
            </a:r>
            <a:r>
              <a:rPr sz="1271" dirty="0">
                <a:latin typeface="Verdana"/>
                <a:cs typeface="Verdana"/>
              </a:rPr>
              <a:t>de</a:t>
            </a:r>
            <a:r>
              <a:rPr sz="1271" spc="-5" dirty="0">
                <a:latin typeface="Verdana"/>
                <a:cs typeface="Verdana"/>
              </a:rPr>
              <a:t> 300 </a:t>
            </a:r>
            <a:r>
              <a:rPr sz="1271" spc="-431" dirty="0">
                <a:latin typeface="Verdana"/>
                <a:cs typeface="Verdana"/>
              </a:rPr>
              <a:t> </a:t>
            </a:r>
            <a:r>
              <a:rPr sz="1271" dirty="0">
                <a:latin typeface="Verdana"/>
                <a:cs typeface="Verdana"/>
              </a:rPr>
              <a:t>m.</a:t>
            </a:r>
          </a:p>
        </p:txBody>
      </p:sp>
      <p:sp>
        <p:nvSpPr>
          <p:cNvPr id="8" name="Text Box 7">
            <a:extLst>
              <a:ext uri="{FF2B5EF4-FFF2-40B4-BE49-F238E27FC236}">
                <a16:creationId xmlns:a16="http://schemas.microsoft.com/office/drawing/2014/main" id="{E1ED3471-F75B-E49D-6811-6199B57FA975}"/>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pic>
        <p:nvPicPr>
          <p:cNvPr id="11" name="object 7">
            <a:extLst>
              <a:ext uri="{FF2B5EF4-FFF2-40B4-BE49-F238E27FC236}">
                <a16:creationId xmlns:a16="http://schemas.microsoft.com/office/drawing/2014/main" id="{DBF2B5F7-2668-90F1-269B-5270973F9742}"/>
              </a:ext>
            </a:extLst>
          </p:cNvPr>
          <p:cNvPicPr/>
          <p:nvPr/>
        </p:nvPicPr>
        <p:blipFill>
          <a:blip r:embed="rId2" cstate="print"/>
          <a:stretch>
            <a:fillRect/>
          </a:stretch>
        </p:blipFill>
        <p:spPr>
          <a:xfrm>
            <a:off x="5897864" y="524588"/>
            <a:ext cx="3028934" cy="3120436"/>
          </a:xfrm>
          <a:prstGeom prst="rect">
            <a:avLst/>
          </a:prstGeom>
        </p:spPr>
      </p:pic>
      <p:sp>
        <p:nvSpPr>
          <p:cNvPr id="2" name="object 8">
            <a:extLst>
              <a:ext uri="{FF2B5EF4-FFF2-40B4-BE49-F238E27FC236}">
                <a16:creationId xmlns:a16="http://schemas.microsoft.com/office/drawing/2014/main" id="{FE4A2DA6-05A9-A4AF-EAF1-5F039B0D907C}"/>
              </a:ext>
            </a:extLst>
          </p:cNvPr>
          <p:cNvSpPr txBox="1"/>
          <p:nvPr/>
        </p:nvSpPr>
        <p:spPr>
          <a:xfrm>
            <a:off x="5292080" y="3789040"/>
            <a:ext cx="3681226" cy="470738"/>
          </a:xfrm>
          <a:prstGeom prst="rect">
            <a:avLst/>
          </a:prstGeom>
        </p:spPr>
        <p:txBody>
          <a:bodyPr vert="horz" wrap="square" lIns="0" tIns="11525" rIns="0" bIns="0" rtlCol="0">
            <a:spAutoFit/>
          </a:bodyPr>
          <a:lstStyle/>
          <a:p>
            <a:pPr marL="11525" marR="4610" algn="ctr">
              <a:spcBef>
                <a:spcPts val="91"/>
              </a:spcBef>
            </a:pPr>
            <a:r>
              <a:rPr sz="800" spc="-14" dirty="0">
                <a:latin typeface="Verdana"/>
                <a:cs typeface="Verdana"/>
              </a:rPr>
              <a:t>Trilatération</a:t>
            </a:r>
            <a:r>
              <a:rPr sz="800" dirty="0">
                <a:latin typeface="Verdana"/>
                <a:cs typeface="Verdana"/>
              </a:rPr>
              <a:t> :</a:t>
            </a:r>
            <a:r>
              <a:rPr sz="800" spc="9" dirty="0">
                <a:latin typeface="Verdana"/>
                <a:cs typeface="Verdana"/>
              </a:rPr>
              <a:t> </a:t>
            </a:r>
            <a:r>
              <a:rPr sz="800" spc="-5" dirty="0">
                <a:latin typeface="Verdana"/>
                <a:cs typeface="Verdana"/>
              </a:rPr>
              <a:t>positionnement</a:t>
            </a:r>
            <a:r>
              <a:rPr sz="800" spc="5" dirty="0">
                <a:latin typeface="Verdana"/>
                <a:cs typeface="Verdana"/>
              </a:rPr>
              <a:t> </a:t>
            </a:r>
            <a:r>
              <a:rPr sz="800" spc="-5" dirty="0">
                <a:latin typeface="Verdana"/>
                <a:cs typeface="Verdana"/>
              </a:rPr>
              <a:t>GNSS</a:t>
            </a:r>
            <a:r>
              <a:rPr sz="800" dirty="0">
                <a:latin typeface="Verdana"/>
                <a:cs typeface="Verdana"/>
              </a:rPr>
              <a:t> </a:t>
            </a:r>
            <a:r>
              <a:rPr sz="800" spc="-9" dirty="0">
                <a:latin typeface="Verdana"/>
                <a:cs typeface="Verdana"/>
              </a:rPr>
              <a:t>avec</a:t>
            </a:r>
            <a:r>
              <a:rPr sz="800" dirty="0">
                <a:latin typeface="Verdana"/>
                <a:cs typeface="Verdana"/>
              </a:rPr>
              <a:t> 3 </a:t>
            </a:r>
            <a:r>
              <a:rPr sz="800" spc="-5" dirty="0">
                <a:latin typeface="Verdana"/>
                <a:cs typeface="Verdana"/>
              </a:rPr>
              <a:t>horloges </a:t>
            </a:r>
            <a:r>
              <a:rPr sz="800" spc="-371" dirty="0">
                <a:latin typeface="Verdana"/>
                <a:cs typeface="Verdana"/>
              </a:rPr>
              <a:t> </a:t>
            </a:r>
            <a:r>
              <a:rPr sz="800" spc="-5" dirty="0">
                <a:latin typeface="Verdana"/>
                <a:cs typeface="Verdana"/>
              </a:rPr>
              <a:t>parfaitement</a:t>
            </a:r>
            <a:r>
              <a:rPr sz="800" spc="9" dirty="0">
                <a:latin typeface="Verdana"/>
                <a:cs typeface="Verdana"/>
              </a:rPr>
              <a:t> </a:t>
            </a:r>
            <a:r>
              <a:rPr sz="800" spc="-5" dirty="0">
                <a:latin typeface="Verdana"/>
                <a:cs typeface="Verdana"/>
              </a:rPr>
              <a:t>synchronisées</a:t>
            </a:r>
            <a:endParaRPr sz="800" dirty="0">
              <a:latin typeface="Verdana"/>
              <a:cs typeface="Verdana"/>
            </a:endParaRPr>
          </a:p>
          <a:p>
            <a:pPr marL="576" algn="ctr">
              <a:spcBef>
                <a:spcPts val="653"/>
              </a:spcBef>
            </a:pPr>
            <a:r>
              <a:rPr sz="800" spc="-5" dirty="0">
                <a:latin typeface="Verdana"/>
                <a:cs typeface="Verdana"/>
              </a:rPr>
              <a:t>(source </a:t>
            </a:r>
            <a:r>
              <a:rPr sz="800" dirty="0">
                <a:latin typeface="Verdana"/>
                <a:cs typeface="Verdana"/>
              </a:rPr>
              <a:t>:</a:t>
            </a:r>
            <a:r>
              <a:rPr sz="800" spc="14" dirty="0">
                <a:latin typeface="Verdana"/>
                <a:cs typeface="Verdana"/>
              </a:rPr>
              <a:t> </a:t>
            </a:r>
            <a:r>
              <a:rPr sz="800" spc="-5" dirty="0">
                <a:latin typeface="Verdana"/>
                <a:cs typeface="Verdana"/>
              </a:rPr>
              <a:t>Pierre</a:t>
            </a:r>
            <a:r>
              <a:rPr sz="800" spc="-9" dirty="0">
                <a:latin typeface="Verdana"/>
                <a:cs typeface="Verdana"/>
              </a:rPr>
              <a:t> </a:t>
            </a:r>
            <a:r>
              <a:rPr sz="800" dirty="0">
                <a:latin typeface="Verdana"/>
                <a:cs typeface="Verdana"/>
              </a:rPr>
              <a:t>Bosse,</a:t>
            </a:r>
            <a:r>
              <a:rPr sz="800" spc="-23" dirty="0">
                <a:latin typeface="Verdana"/>
                <a:cs typeface="Verdana"/>
              </a:rPr>
              <a:t> </a:t>
            </a:r>
            <a:r>
              <a:rPr sz="800" spc="-5" dirty="0">
                <a:latin typeface="Verdana"/>
                <a:cs typeface="Verdana"/>
              </a:rPr>
              <a:t>cours,</a:t>
            </a:r>
            <a:r>
              <a:rPr sz="800" spc="5" dirty="0">
                <a:latin typeface="Verdana"/>
                <a:cs typeface="Verdana"/>
              </a:rPr>
              <a:t> </a:t>
            </a:r>
            <a:r>
              <a:rPr sz="800" spc="-5" dirty="0">
                <a:latin typeface="Verdana"/>
                <a:cs typeface="Verdana"/>
              </a:rPr>
              <a:t>ENSG,</a:t>
            </a:r>
            <a:r>
              <a:rPr sz="800" spc="5" dirty="0">
                <a:latin typeface="Verdana"/>
                <a:cs typeface="Verdana"/>
              </a:rPr>
              <a:t> </a:t>
            </a:r>
            <a:r>
              <a:rPr sz="800" dirty="0">
                <a:latin typeface="Verdana"/>
                <a:cs typeface="Verdana"/>
              </a:rPr>
              <a:t>2013)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53687" y="593741"/>
            <a:ext cx="5168586" cy="582307"/>
          </a:xfrm>
          <a:prstGeom prst="rect">
            <a:avLst/>
          </a:prstGeom>
        </p:spPr>
        <p:txBody>
          <a:bodyPr vert="horz" wrap="square" lIns="0" tIns="11525" rIns="0" bIns="0" rtlCol="0">
            <a:spAutoFit/>
          </a:bodyPr>
          <a:lstStyle/>
          <a:p>
            <a:pPr marL="305995" indent="-260471">
              <a:spcBef>
                <a:spcPts val="91"/>
              </a:spcBef>
              <a:buFont typeface="Wingdings"/>
              <a:buChar char=""/>
              <a:tabLst>
                <a:tab pos="305995" algn="l"/>
                <a:tab pos="306572" algn="l"/>
              </a:tabLst>
            </a:pPr>
            <a:r>
              <a:rPr sz="1271" dirty="0">
                <a:latin typeface="Verdana"/>
                <a:cs typeface="Verdana"/>
              </a:rPr>
              <a:t>Sur </a:t>
            </a:r>
            <a:r>
              <a:rPr sz="1271" spc="5" dirty="0">
                <a:latin typeface="Verdana"/>
                <a:cs typeface="Verdana"/>
              </a:rPr>
              <a:t>les</a:t>
            </a:r>
            <a:r>
              <a:rPr sz="1271" spc="-18" dirty="0">
                <a:latin typeface="Verdana"/>
                <a:cs typeface="Verdana"/>
              </a:rPr>
              <a:t> </a:t>
            </a:r>
            <a:r>
              <a:rPr sz="1271" dirty="0">
                <a:latin typeface="Verdana"/>
                <a:cs typeface="Verdana"/>
              </a:rPr>
              <a:t>satellites</a:t>
            </a:r>
            <a:r>
              <a:rPr sz="1271" spc="-45" dirty="0">
                <a:latin typeface="Verdana"/>
                <a:cs typeface="Verdana"/>
              </a:rPr>
              <a:t> </a:t>
            </a:r>
            <a:r>
              <a:rPr sz="1271" dirty="0">
                <a:latin typeface="Verdana"/>
                <a:cs typeface="Verdana"/>
              </a:rPr>
              <a:t>: horloges</a:t>
            </a:r>
            <a:r>
              <a:rPr sz="1271" spc="-23" dirty="0">
                <a:latin typeface="Verdana"/>
                <a:cs typeface="Verdana"/>
              </a:rPr>
              <a:t> </a:t>
            </a:r>
            <a:r>
              <a:rPr sz="1271" dirty="0">
                <a:latin typeface="Verdana"/>
                <a:cs typeface="Verdana"/>
              </a:rPr>
              <a:t>atomiques</a:t>
            </a:r>
            <a:r>
              <a:rPr sz="1271" spc="-32" dirty="0">
                <a:latin typeface="Verdana"/>
                <a:cs typeface="Verdana"/>
              </a:rPr>
              <a:t> </a:t>
            </a:r>
            <a:r>
              <a:rPr sz="1271" dirty="0">
                <a:latin typeface="Verdana"/>
                <a:cs typeface="Verdana"/>
              </a:rPr>
              <a:t>(précision</a:t>
            </a:r>
            <a:r>
              <a:rPr sz="1271" spc="-41" dirty="0">
                <a:latin typeface="Verdana"/>
                <a:cs typeface="Verdana"/>
              </a:rPr>
              <a:t> </a:t>
            </a:r>
            <a:r>
              <a:rPr sz="1271" dirty="0">
                <a:latin typeface="Verdana"/>
                <a:cs typeface="Verdana"/>
              </a:rPr>
              <a:t>&gt; </a:t>
            </a:r>
            <a:r>
              <a:rPr sz="1271" spc="5" dirty="0">
                <a:latin typeface="Verdana"/>
                <a:cs typeface="Verdana"/>
              </a:rPr>
              <a:t>10</a:t>
            </a:r>
            <a:r>
              <a:rPr sz="1225" spc="6" baseline="24691" dirty="0">
                <a:latin typeface="Verdana"/>
                <a:cs typeface="Verdana"/>
              </a:rPr>
              <a:t>-10</a:t>
            </a:r>
            <a:r>
              <a:rPr sz="1225" spc="218" baseline="24691" dirty="0">
                <a:latin typeface="Verdana"/>
                <a:cs typeface="Verdana"/>
              </a:rPr>
              <a:t> </a:t>
            </a:r>
            <a:r>
              <a:rPr sz="1271" dirty="0">
                <a:latin typeface="Verdana"/>
                <a:cs typeface="Verdana"/>
              </a:rPr>
              <a:t>s)</a:t>
            </a:r>
          </a:p>
          <a:p>
            <a:pPr marL="305995" indent="-260471">
              <a:spcBef>
                <a:spcPts val="1384"/>
              </a:spcBef>
              <a:buFont typeface="Wingdings"/>
              <a:buChar char=""/>
              <a:tabLst>
                <a:tab pos="305995" algn="l"/>
                <a:tab pos="306572" algn="l"/>
              </a:tabLst>
            </a:pPr>
            <a:r>
              <a:rPr sz="1271" dirty="0">
                <a:latin typeface="Verdana"/>
                <a:cs typeface="Verdana"/>
              </a:rPr>
              <a:t>Sur </a:t>
            </a:r>
            <a:r>
              <a:rPr sz="1271" spc="5" dirty="0">
                <a:latin typeface="Verdana"/>
                <a:cs typeface="Verdana"/>
              </a:rPr>
              <a:t>les</a:t>
            </a:r>
            <a:r>
              <a:rPr sz="1271" spc="-18" dirty="0">
                <a:latin typeface="Verdana"/>
                <a:cs typeface="Verdana"/>
              </a:rPr>
              <a:t> </a:t>
            </a:r>
            <a:r>
              <a:rPr sz="1271" dirty="0">
                <a:latin typeface="Verdana"/>
                <a:cs typeface="Verdana"/>
              </a:rPr>
              <a:t>récepteurs</a:t>
            </a:r>
            <a:r>
              <a:rPr sz="1271" spc="-36" dirty="0">
                <a:latin typeface="Verdana"/>
                <a:cs typeface="Verdana"/>
              </a:rPr>
              <a:t> </a:t>
            </a:r>
            <a:r>
              <a:rPr sz="1271" dirty="0">
                <a:latin typeface="Verdana"/>
                <a:cs typeface="Verdana"/>
              </a:rPr>
              <a:t>: horloges</a:t>
            </a:r>
            <a:r>
              <a:rPr sz="1271" spc="-23" dirty="0">
                <a:latin typeface="Verdana"/>
                <a:cs typeface="Verdana"/>
              </a:rPr>
              <a:t> </a:t>
            </a:r>
            <a:r>
              <a:rPr sz="1271" dirty="0">
                <a:latin typeface="Verdana"/>
                <a:cs typeface="Verdana"/>
              </a:rPr>
              <a:t>à</a:t>
            </a:r>
            <a:r>
              <a:rPr sz="1271" spc="-9" dirty="0">
                <a:latin typeface="Verdana"/>
                <a:cs typeface="Verdana"/>
              </a:rPr>
              <a:t> </a:t>
            </a:r>
            <a:r>
              <a:rPr sz="1271" spc="-5" dirty="0">
                <a:latin typeface="Verdana"/>
                <a:cs typeface="Verdana"/>
              </a:rPr>
              <a:t>quartz</a:t>
            </a:r>
            <a:r>
              <a:rPr sz="1271" spc="-9" dirty="0">
                <a:latin typeface="Verdana"/>
                <a:cs typeface="Verdana"/>
              </a:rPr>
              <a:t> </a:t>
            </a:r>
            <a:r>
              <a:rPr sz="1271" dirty="0">
                <a:latin typeface="Verdana"/>
                <a:cs typeface="Verdana"/>
              </a:rPr>
              <a:t>(précision</a:t>
            </a:r>
            <a:r>
              <a:rPr sz="1271" spc="-32" dirty="0">
                <a:latin typeface="Verdana"/>
                <a:cs typeface="Verdana"/>
              </a:rPr>
              <a:t> </a:t>
            </a:r>
            <a:r>
              <a:rPr sz="1271" dirty="0">
                <a:latin typeface="Verdana"/>
                <a:cs typeface="Verdana"/>
              </a:rPr>
              <a:t>~</a:t>
            </a:r>
            <a:r>
              <a:rPr sz="1271" spc="-9" dirty="0">
                <a:latin typeface="Verdana"/>
                <a:cs typeface="Verdana"/>
              </a:rPr>
              <a:t> </a:t>
            </a:r>
            <a:r>
              <a:rPr sz="1271" dirty="0">
                <a:latin typeface="Verdana"/>
                <a:cs typeface="Verdana"/>
              </a:rPr>
              <a:t>10</a:t>
            </a:r>
            <a:r>
              <a:rPr sz="1225" baseline="24691" dirty="0">
                <a:latin typeface="Verdana"/>
                <a:cs typeface="Verdana"/>
              </a:rPr>
              <a:t>-6</a:t>
            </a:r>
            <a:r>
              <a:rPr sz="1225" spc="231" baseline="24691" dirty="0">
                <a:latin typeface="Verdana"/>
                <a:cs typeface="Verdana"/>
              </a:rPr>
              <a:t> </a:t>
            </a:r>
            <a:r>
              <a:rPr sz="1271" dirty="0">
                <a:latin typeface="Verdana"/>
                <a:cs typeface="Verdana"/>
              </a:rPr>
              <a:t>s)</a:t>
            </a:r>
          </a:p>
        </p:txBody>
      </p:sp>
      <p:sp>
        <p:nvSpPr>
          <p:cNvPr id="7" name="object 7"/>
          <p:cNvSpPr txBox="1"/>
          <p:nvPr/>
        </p:nvSpPr>
        <p:spPr>
          <a:xfrm>
            <a:off x="388267" y="1663394"/>
            <a:ext cx="8015947" cy="2299443"/>
          </a:xfrm>
          <a:prstGeom prst="rect">
            <a:avLst/>
          </a:prstGeom>
        </p:spPr>
        <p:txBody>
          <a:bodyPr vert="horz" wrap="square" lIns="0" tIns="11525" rIns="0" bIns="0" rtlCol="0">
            <a:spAutoFit/>
          </a:bodyPr>
          <a:lstStyle/>
          <a:p>
            <a:pPr marL="174608" marR="4610" indent="-163659" algn="just">
              <a:lnSpc>
                <a:spcPct val="119000"/>
              </a:lnSpc>
              <a:spcBef>
                <a:spcPts val="91"/>
              </a:spcBef>
              <a:buFont typeface="Wingdings"/>
              <a:buChar char=""/>
              <a:tabLst>
                <a:tab pos="175184" algn="l"/>
              </a:tabLst>
            </a:pPr>
            <a:r>
              <a:rPr sz="1271" dirty="0">
                <a:latin typeface="Verdana"/>
                <a:cs typeface="Verdana"/>
              </a:rPr>
              <a:t>En </a:t>
            </a:r>
            <a:r>
              <a:rPr sz="1271" spc="-5" dirty="0">
                <a:latin typeface="Verdana"/>
                <a:cs typeface="Verdana"/>
              </a:rPr>
              <a:t>pratique, il existe </a:t>
            </a:r>
            <a:r>
              <a:rPr sz="1271" dirty="0">
                <a:latin typeface="Verdana"/>
                <a:cs typeface="Verdana"/>
              </a:rPr>
              <a:t>donc </a:t>
            </a:r>
            <a:r>
              <a:rPr sz="1271" spc="-5" dirty="0">
                <a:latin typeface="Verdana"/>
                <a:cs typeface="Verdana"/>
              </a:rPr>
              <a:t>une désynchronisation </a:t>
            </a:r>
            <a:r>
              <a:rPr sz="1271" dirty="0">
                <a:latin typeface="Verdana"/>
                <a:cs typeface="Verdana"/>
              </a:rPr>
              <a:t>entre </a:t>
            </a:r>
            <a:r>
              <a:rPr sz="1271" spc="-5" dirty="0">
                <a:latin typeface="Verdana"/>
                <a:cs typeface="Verdana"/>
              </a:rPr>
              <a:t>satellites et récepteurs noté </a:t>
            </a:r>
            <a:r>
              <a:rPr sz="1271" b="1" spc="-5" dirty="0">
                <a:latin typeface="Symbol"/>
                <a:cs typeface="Symbol"/>
              </a:rPr>
              <a:t></a:t>
            </a:r>
            <a:r>
              <a:rPr sz="1271" b="1" spc="-5" dirty="0">
                <a:latin typeface="Verdana"/>
                <a:cs typeface="Verdana"/>
              </a:rPr>
              <a:t>t</a:t>
            </a:r>
            <a:r>
              <a:rPr sz="1271" spc="-5" dirty="0">
                <a:latin typeface="Verdana"/>
                <a:cs typeface="Verdana"/>
              </a:rPr>
              <a:t>. Dans </a:t>
            </a:r>
            <a:r>
              <a:rPr sz="1271" spc="-9" dirty="0">
                <a:latin typeface="Verdana"/>
                <a:cs typeface="Verdana"/>
              </a:rPr>
              <a:t>ce </a:t>
            </a:r>
            <a:r>
              <a:rPr sz="1271" spc="-5" dirty="0">
                <a:latin typeface="Verdana"/>
                <a:cs typeface="Verdana"/>
              </a:rPr>
              <a:t> </a:t>
            </a:r>
            <a:r>
              <a:rPr sz="1271" dirty="0">
                <a:latin typeface="Verdana"/>
                <a:cs typeface="Verdana"/>
              </a:rPr>
              <a:t>cas</a:t>
            </a:r>
            <a:r>
              <a:rPr sz="1271" spc="123" dirty="0">
                <a:latin typeface="Verdana"/>
                <a:cs typeface="Verdana"/>
              </a:rPr>
              <a:t> </a:t>
            </a:r>
            <a:r>
              <a:rPr sz="1271" dirty="0">
                <a:latin typeface="Verdana"/>
                <a:cs typeface="Verdana"/>
              </a:rPr>
              <a:t>on</a:t>
            </a:r>
            <a:r>
              <a:rPr sz="1271" spc="132" dirty="0">
                <a:latin typeface="Verdana"/>
                <a:cs typeface="Verdana"/>
              </a:rPr>
              <a:t> </a:t>
            </a:r>
            <a:r>
              <a:rPr sz="1271" dirty="0">
                <a:latin typeface="Verdana"/>
                <a:cs typeface="Verdana"/>
              </a:rPr>
              <a:t>ne</a:t>
            </a:r>
            <a:r>
              <a:rPr sz="1271" spc="136" dirty="0">
                <a:latin typeface="Verdana"/>
                <a:cs typeface="Verdana"/>
              </a:rPr>
              <a:t> </a:t>
            </a:r>
            <a:r>
              <a:rPr sz="1271" dirty="0">
                <a:latin typeface="Verdana"/>
                <a:cs typeface="Verdana"/>
              </a:rPr>
              <a:t>parle</a:t>
            </a:r>
            <a:r>
              <a:rPr sz="1271" spc="127" dirty="0">
                <a:latin typeface="Verdana"/>
                <a:cs typeface="Verdana"/>
              </a:rPr>
              <a:t> </a:t>
            </a:r>
            <a:r>
              <a:rPr sz="1271" dirty="0">
                <a:latin typeface="Verdana"/>
                <a:cs typeface="Verdana"/>
              </a:rPr>
              <a:t>plus</a:t>
            </a:r>
            <a:r>
              <a:rPr sz="1271" spc="123" dirty="0">
                <a:latin typeface="Verdana"/>
                <a:cs typeface="Verdana"/>
              </a:rPr>
              <a:t> </a:t>
            </a:r>
            <a:r>
              <a:rPr sz="1271" dirty="0">
                <a:latin typeface="Verdana"/>
                <a:cs typeface="Verdana"/>
              </a:rPr>
              <a:t>de</a:t>
            </a:r>
            <a:r>
              <a:rPr sz="1271" spc="136" dirty="0">
                <a:latin typeface="Verdana"/>
                <a:cs typeface="Verdana"/>
              </a:rPr>
              <a:t> </a:t>
            </a:r>
            <a:r>
              <a:rPr sz="1271" spc="-5" dirty="0">
                <a:latin typeface="Verdana"/>
                <a:cs typeface="Verdana"/>
              </a:rPr>
              <a:t>distance</a:t>
            </a:r>
            <a:r>
              <a:rPr sz="1271" spc="127" dirty="0">
                <a:latin typeface="Verdana"/>
                <a:cs typeface="Verdana"/>
              </a:rPr>
              <a:t> </a:t>
            </a:r>
            <a:r>
              <a:rPr sz="1271" spc="-5" dirty="0">
                <a:latin typeface="Verdana"/>
                <a:cs typeface="Verdana"/>
              </a:rPr>
              <a:t>mais</a:t>
            </a:r>
            <a:r>
              <a:rPr sz="1271" spc="132" dirty="0">
                <a:latin typeface="Verdana"/>
                <a:cs typeface="Verdana"/>
              </a:rPr>
              <a:t> </a:t>
            </a:r>
            <a:r>
              <a:rPr sz="1271" dirty="0">
                <a:latin typeface="Verdana"/>
                <a:cs typeface="Verdana"/>
              </a:rPr>
              <a:t>de</a:t>
            </a:r>
            <a:r>
              <a:rPr sz="1271" spc="123" dirty="0">
                <a:latin typeface="Verdana"/>
                <a:cs typeface="Verdana"/>
              </a:rPr>
              <a:t> </a:t>
            </a:r>
            <a:r>
              <a:rPr sz="1271" b="1" spc="-5" dirty="0">
                <a:latin typeface="Verdana"/>
                <a:cs typeface="Verdana"/>
              </a:rPr>
              <a:t>pseudo-distance</a:t>
            </a:r>
            <a:r>
              <a:rPr sz="1271" b="1" spc="150" dirty="0">
                <a:latin typeface="Verdana"/>
                <a:cs typeface="Verdana"/>
              </a:rPr>
              <a:t> </a:t>
            </a:r>
            <a:r>
              <a:rPr sz="1271" dirty="0">
                <a:latin typeface="Verdana"/>
                <a:cs typeface="Verdana"/>
              </a:rPr>
              <a:t>:</a:t>
            </a:r>
            <a:r>
              <a:rPr sz="1271" spc="132" dirty="0">
                <a:latin typeface="Verdana"/>
                <a:cs typeface="Verdana"/>
              </a:rPr>
              <a:t> </a:t>
            </a:r>
            <a:r>
              <a:rPr sz="1271" dirty="0">
                <a:latin typeface="Verdana"/>
                <a:cs typeface="Verdana"/>
              </a:rPr>
              <a:t>mesure</a:t>
            </a:r>
            <a:r>
              <a:rPr sz="1271" spc="127" dirty="0">
                <a:latin typeface="Verdana"/>
                <a:cs typeface="Verdana"/>
              </a:rPr>
              <a:t> </a:t>
            </a:r>
            <a:r>
              <a:rPr sz="1271" spc="-5" dirty="0">
                <a:latin typeface="Verdana"/>
                <a:cs typeface="Verdana"/>
              </a:rPr>
              <a:t>indirecte</a:t>
            </a:r>
            <a:r>
              <a:rPr sz="1271" spc="136" dirty="0">
                <a:latin typeface="Verdana"/>
                <a:cs typeface="Verdana"/>
              </a:rPr>
              <a:t> </a:t>
            </a:r>
            <a:r>
              <a:rPr sz="1271" spc="-9" dirty="0">
                <a:latin typeface="Verdana"/>
                <a:cs typeface="Verdana"/>
              </a:rPr>
              <a:t>de</a:t>
            </a:r>
            <a:r>
              <a:rPr sz="1271" spc="141" dirty="0">
                <a:latin typeface="Verdana"/>
                <a:cs typeface="Verdana"/>
              </a:rPr>
              <a:t> </a:t>
            </a:r>
            <a:r>
              <a:rPr sz="1271" spc="5" dirty="0">
                <a:latin typeface="Verdana"/>
                <a:cs typeface="Verdana"/>
              </a:rPr>
              <a:t>la</a:t>
            </a:r>
            <a:r>
              <a:rPr sz="1271" spc="132" dirty="0">
                <a:latin typeface="Verdana"/>
                <a:cs typeface="Verdana"/>
              </a:rPr>
              <a:t> </a:t>
            </a:r>
            <a:r>
              <a:rPr sz="1271" spc="-9" dirty="0">
                <a:latin typeface="Verdana"/>
                <a:cs typeface="Verdana"/>
              </a:rPr>
              <a:t>distance </a:t>
            </a:r>
            <a:r>
              <a:rPr sz="1271" spc="-436" dirty="0">
                <a:latin typeface="Verdana"/>
                <a:cs typeface="Verdana"/>
              </a:rPr>
              <a:t> </a:t>
            </a:r>
            <a:r>
              <a:rPr sz="1271" dirty="0">
                <a:latin typeface="Verdana"/>
                <a:cs typeface="Verdana"/>
              </a:rPr>
              <a:t>par </a:t>
            </a:r>
            <a:r>
              <a:rPr sz="1271" spc="5" dirty="0">
                <a:latin typeface="Verdana"/>
                <a:cs typeface="Verdana"/>
              </a:rPr>
              <a:t>le </a:t>
            </a:r>
            <a:r>
              <a:rPr sz="1271" spc="-5" dirty="0">
                <a:latin typeface="Verdana"/>
                <a:cs typeface="Verdana"/>
              </a:rPr>
              <a:t>repérage </a:t>
            </a:r>
            <a:r>
              <a:rPr sz="1271" dirty="0">
                <a:latin typeface="Verdana"/>
                <a:cs typeface="Verdana"/>
              </a:rPr>
              <a:t>de </a:t>
            </a:r>
            <a:r>
              <a:rPr sz="1271" spc="-5" dirty="0">
                <a:latin typeface="Verdana"/>
                <a:cs typeface="Verdana"/>
              </a:rPr>
              <a:t>l’instant </a:t>
            </a:r>
            <a:r>
              <a:rPr sz="1271" dirty="0">
                <a:latin typeface="Verdana"/>
                <a:cs typeface="Verdana"/>
              </a:rPr>
              <a:t>de </a:t>
            </a:r>
            <a:r>
              <a:rPr sz="1271" spc="-5" dirty="0">
                <a:latin typeface="Verdana"/>
                <a:cs typeface="Verdana"/>
              </a:rPr>
              <a:t>réception d’un signal daté </a:t>
            </a:r>
            <a:r>
              <a:rPr sz="1271" dirty="0">
                <a:latin typeface="Verdana"/>
                <a:cs typeface="Verdana"/>
              </a:rPr>
              <a:t>à </a:t>
            </a:r>
            <a:r>
              <a:rPr sz="1271" spc="-5" dirty="0">
                <a:latin typeface="Verdana"/>
                <a:cs typeface="Verdana"/>
              </a:rPr>
              <a:t>l’émission </a:t>
            </a:r>
            <a:r>
              <a:rPr sz="1271" dirty="0">
                <a:latin typeface="Verdana"/>
                <a:cs typeface="Verdana"/>
              </a:rPr>
              <a:t>lorsque les horloges </a:t>
            </a:r>
            <a:r>
              <a:rPr sz="1271" spc="-9" dirty="0">
                <a:latin typeface="Verdana"/>
                <a:cs typeface="Verdana"/>
              </a:rPr>
              <a:t>de </a:t>
            </a:r>
            <a:r>
              <a:rPr sz="1271" spc="-5" dirty="0">
                <a:latin typeface="Verdana"/>
                <a:cs typeface="Verdana"/>
              </a:rPr>
              <a:t> </a:t>
            </a:r>
            <a:r>
              <a:rPr sz="1271" dirty="0">
                <a:latin typeface="Verdana"/>
                <a:cs typeface="Verdana"/>
              </a:rPr>
              <a:t>l’émetteur</a:t>
            </a:r>
            <a:r>
              <a:rPr sz="1271" spc="-27" dirty="0">
                <a:latin typeface="Verdana"/>
                <a:cs typeface="Verdana"/>
              </a:rPr>
              <a:t> </a:t>
            </a:r>
            <a:r>
              <a:rPr sz="1271" dirty="0">
                <a:latin typeface="Verdana"/>
                <a:cs typeface="Verdana"/>
              </a:rPr>
              <a:t>et</a:t>
            </a:r>
            <a:r>
              <a:rPr sz="1271" spc="-14" dirty="0">
                <a:latin typeface="Verdana"/>
                <a:cs typeface="Verdana"/>
              </a:rPr>
              <a:t> </a:t>
            </a:r>
            <a:r>
              <a:rPr sz="1271" dirty="0">
                <a:latin typeface="Verdana"/>
                <a:cs typeface="Verdana"/>
              </a:rPr>
              <a:t>du</a:t>
            </a:r>
            <a:r>
              <a:rPr sz="1271" spc="-14" dirty="0">
                <a:latin typeface="Verdana"/>
                <a:cs typeface="Verdana"/>
              </a:rPr>
              <a:t> </a:t>
            </a:r>
            <a:r>
              <a:rPr sz="1271" dirty="0">
                <a:latin typeface="Verdana"/>
                <a:cs typeface="Verdana"/>
              </a:rPr>
              <a:t>récepteur</a:t>
            </a:r>
            <a:r>
              <a:rPr sz="1271" spc="-14" dirty="0">
                <a:latin typeface="Verdana"/>
                <a:cs typeface="Verdana"/>
              </a:rPr>
              <a:t> </a:t>
            </a:r>
            <a:r>
              <a:rPr sz="1271" dirty="0">
                <a:latin typeface="Verdana"/>
                <a:cs typeface="Verdana"/>
              </a:rPr>
              <a:t>ne</a:t>
            </a:r>
            <a:r>
              <a:rPr sz="1271" spc="-9" dirty="0">
                <a:latin typeface="Verdana"/>
                <a:cs typeface="Verdana"/>
              </a:rPr>
              <a:t> </a:t>
            </a:r>
            <a:r>
              <a:rPr sz="1271" dirty="0">
                <a:latin typeface="Verdana"/>
                <a:cs typeface="Verdana"/>
              </a:rPr>
              <a:t>sont</a:t>
            </a:r>
            <a:r>
              <a:rPr sz="1271" spc="-14" dirty="0">
                <a:latin typeface="Verdana"/>
                <a:cs typeface="Verdana"/>
              </a:rPr>
              <a:t> </a:t>
            </a:r>
            <a:r>
              <a:rPr sz="1271" dirty="0">
                <a:latin typeface="Verdana"/>
                <a:cs typeface="Verdana"/>
              </a:rPr>
              <a:t>pas</a:t>
            </a:r>
            <a:r>
              <a:rPr sz="1271" spc="-23" dirty="0">
                <a:latin typeface="Verdana"/>
                <a:cs typeface="Verdana"/>
              </a:rPr>
              <a:t> </a:t>
            </a:r>
            <a:r>
              <a:rPr sz="1271" dirty="0">
                <a:latin typeface="Verdana"/>
                <a:cs typeface="Verdana"/>
              </a:rPr>
              <a:t>synchronisées</a:t>
            </a:r>
            <a:r>
              <a:rPr sz="1271" spc="-45" dirty="0">
                <a:latin typeface="Verdana"/>
                <a:cs typeface="Verdana"/>
              </a:rPr>
              <a:t> </a:t>
            </a:r>
            <a:r>
              <a:rPr sz="1271" spc="-5" dirty="0">
                <a:latin typeface="Verdana"/>
                <a:cs typeface="Verdana"/>
              </a:rPr>
              <a:t>(</a:t>
            </a:r>
            <a:r>
              <a:rPr sz="1271" spc="-5" dirty="0">
                <a:latin typeface="Symbol"/>
                <a:cs typeface="Symbol"/>
              </a:rPr>
              <a:t></a:t>
            </a:r>
            <a:r>
              <a:rPr sz="1271" spc="113" dirty="0">
                <a:latin typeface="Times New Roman"/>
                <a:cs typeface="Times New Roman"/>
              </a:rPr>
              <a:t> </a:t>
            </a:r>
            <a:r>
              <a:rPr sz="1271" dirty="0">
                <a:latin typeface="Verdana"/>
                <a:cs typeface="Verdana"/>
              </a:rPr>
              <a:t>= c</a:t>
            </a:r>
            <a:r>
              <a:rPr sz="1271" spc="-14" dirty="0">
                <a:latin typeface="Verdana"/>
                <a:cs typeface="Verdana"/>
              </a:rPr>
              <a:t> </a:t>
            </a:r>
            <a:r>
              <a:rPr sz="1271" dirty="0">
                <a:latin typeface="Verdana"/>
                <a:cs typeface="Verdana"/>
              </a:rPr>
              <a:t>.</a:t>
            </a:r>
            <a:r>
              <a:rPr sz="1271" spc="-9" dirty="0">
                <a:latin typeface="Verdana"/>
                <a:cs typeface="Verdana"/>
              </a:rPr>
              <a:t> </a:t>
            </a:r>
            <a:r>
              <a:rPr sz="1271" spc="-5" dirty="0">
                <a:latin typeface="Verdana"/>
                <a:cs typeface="Verdana"/>
              </a:rPr>
              <a:t>∆</a:t>
            </a:r>
            <a:r>
              <a:rPr sz="1271" i="1" spc="-5" dirty="0">
                <a:latin typeface="Verdana"/>
                <a:cs typeface="Verdana"/>
              </a:rPr>
              <a:t>t</a:t>
            </a:r>
            <a:r>
              <a:rPr sz="1271" i="1" spc="-14" dirty="0">
                <a:latin typeface="Verdana"/>
                <a:cs typeface="Verdana"/>
              </a:rPr>
              <a:t> </a:t>
            </a:r>
            <a:r>
              <a:rPr sz="1271" dirty="0">
                <a:latin typeface="Verdana"/>
                <a:cs typeface="Verdana"/>
              </a:rPr>
              <a:t>+</a:t>
            </a:r>
            <a:r>
              <a:rPr sz="1271" spc="-9" dirty="0">
                <a:latin typeface="Verdana"/>
                <a:cs typeface="Verdana"/>
              </a:rPr>
              <a:t> </a:t>
            </a:r>
            <a:r>
              <a:rPr sz="1271" dirty="0">
                <a:latin typeface="Verdana"/>
                <a:cs typeface="Verdana"/>
              </a:rPr>
              <a:t>c</a:t>
            </a:r>
            <a:r>
              <a:rPr sz="1271" spc="-14" dirty="0">
                <a:latin typeface="Verdana"/>
                <a:cs typeface="Verdana"/>
              </a:rPr>
              <a:t> </a:t>
            </a:r>
            <a:r>
              <a:rPr sz="1271" dirty="0">
                <a:latin typeface="Verdana"/>
                <a:cs typeface="Verdana"/>
              </a:rPr>
              <a:t>.</a:t>
            </a:r>
            <a:r>
              <a:rPr sz="1271" spc="5" dirty="0">
                <a:latin typeface="Verdana"/>
                <a:cs typeface="Verdana"/>
              </a:rPr>
              <a:t> </a:t>
            </a:r>
            <a:r>
              <a:rPr sz="1271" spc="-5" dirty="0">
                <a:latin typeface="Symbol"/>
                <a:cs typeface="Symbol"/>
              </a:rPr>
              <a:t></a:t>
            </a:r>
            <a:r>
              <a:rPr sz="1271" spc="-5" dirty="0">
                <a:latin typeface="Verdana"/>
                <a:cs typeface="Verdana"/>
              </a:rPr>
              <a:t>t).</a:t>
            </a:r>
            <a:endParaRPr sz="1271" dirty="0">
              <a:latin typeface="Verdana"/>
              <a:cs typeface="Verdana"/>
            </a:endParaRPr>
          </a:p>
          <a:p>
            <a:pPr marL="174608" marR="5763" indent="-163659" algn="just">
              <a:lnSpc>
                <a:spcPct val="118600"/>
              </a:lnSpc>
              <a:spcBef>
                <a:spcPts val="1103"/>
              </a:spcBef>
              <a:buFont typeface="Wingdings"/>
              <a:buChar char=""/>
              <a:tabLst>
                <a:tab pos="175184" algn="l"/>
              </a:tabLst>
            </a:pPr>
            <a:r>
              <a:rPr sz="1271" spc="-5" dirty="0">
                <a:latin typeface="Verdana"/>
                <a:cs typeface="Verdana"/>
              </a:rPr>
              <a:t>Au </a:t>
            </a:r>
            <a:r>
              <a:rPr sz="1271" dirty="0">
                <a:latin typeface="Verdana"/>
                <a:cs typeface="Verdana"/>
              </a:rPr>
              <a:t>final, pour </a:t>
            </a:r>
            <a:r>
              <a:rPr sz="1271" spc="-5" dirty="0">
                <a:latin typeface="Verdana"/>
                <a:cs typeface="Verdana"/>
              </a:rPr>
              <a:t>un positionnement </a:t>
            </a:r>
            <a:r>
              <a:rPr sz="1271" dirty="0">
                <a:latin typeface="Verdana"/>
                <a:cs typeface="Verdana"/>
              </a:rPr>
              <a:t>absolu </a:t>
            </a:r>
            <a:r>
              <a:rPr sz="1271" spc="-5" dirty="0">
                <a:latin typeface="Verdana"/>
                <a:cs typeface="Verdana"/>
              </a:rPr>
              <a:t>par </a:t>
            </a:r>
            <a:r>
              <a:rPr sz="1271" spc="-9" dirty="0">
                <a:latin typeface="Verdana"/>
                <a:cs typeface="Verdana"/>
              </a:rPr>
              <a:t>GNSS, </a:t>
            </a:r>
            <a:r>
              <a:rPr sz="1271" spc="-5" dirty="0">
                <a:latin typeface="Verdana"/>
                <a:cs typeface="Verdana"/>
              </a:rPr>
              <a:t>il faut </a:t>
            </a:r>
            <a:r>
              <a:rPr sz="1271" b="1" dirty="0">
                <a:latin typeface="Verdana"/>
                <a:cs typeface="Verdana"/>
              </a:rPr>
              <a:t>au minimum 4 </a:t>
            </a:r>
            <a:r>
              <a:rPr sz="1271" b="1" spc="-5" dirty="0">
                <a:latin typeface="Verdana"/>
                <a:cs typeface="Verdana"/>
              </a:rPr>
              <a:t>satellites </a:t>
            </a:r>
            <a:r>
              <a:rPr sz="1271" spc="-5" dirty="0">
                <a:latin typeface="Verdana"/>
                <a:cs typeface="Verdana"/>
              </a:rPr>
              <a:t>pour </a:t>
            </a:r>
            <a:r>
              <a:rPr sz="1271" dirty="0">
                <a:latin typeface="Verdana"/>
                <a:cs typeface="Verdana"/>
              </a:rPr>
              <a:t> permettre</a:t>
            </a:r>
            <a:r>
              <a:rPr sz="1271" spc="-27" dirty="0">
                <a:latin typeface="Verdana"/>
                <a:cs typeface="Verdana"/>
              </a:rPr>
              <a:t> </a:t>
            </a:r>
            <a:r>
              <a:rPr sz="1271" dirty="0">
                <a:latin typeface="Verdana"/>
                <a:cs typeface="Verdana"/>
              </a:rPr>
              <a:t>de</a:t>
            </a:r>
            <a:r>
              <a:rPr sz="1271" spc="-9" dirty="0">
                <a:latin typeface="Verdana"/>
                <a:cs typeface="Verdana"/>
              </a:rPr>
              <a:t> </a:t>
            </a:r>
            <a:r>
              <a:rPr sz="1271" dirty="0">
                <a:latin typeface="Verdana"/>
                <a:cs typeface="Verdana"/>
              </a:rPr>
              <a:t>déterminer</a:t>
            </a:r>
            <a:r>
              <a:rPr sz="1271" spc="-23" dirty="0">
                <a:latin typeface="Verdana"/>
                <a:cs typeface="Verdana"/>
              </a:rPr>
              <a:t> </a:t>
            </a:r>
            <a:r>
              <a:rPr sz="1271" spc="5" dirty="0">
                <a:latin typeface="Verdana"/>
                <a:cs typeface="Verdana"/>
              </a:rPr>
              <a:t>les</a:t>
            </a:r>
            <a:r>
              <a:rPr sz="1271" spc="-23" dirty="0">
                <a:latin typeface="Verdana"/>
                <a:cs typeface="Verdana"/>
              </a:rPr>
              <a:t> </a:t>
            </a:r>
            <a:r>
              <a:rPr sz="1271" dirty="0">
                <a:latin typeface="Verdana"/>
                <a:cs typeface="Verdana"/>
              </a:rPr>
              <a:t>4</a:t>
            </a:r>
            <a:r>
              <a:rPr sz="1271" spc="-5" dirty="0">
                <a:latin typeface="Verdana"/>
                <a:cs typeface="Verdana"/>
              </a:rPr>
              <a:t> </a:t>
            </a:r>
            <a:r>
              <a:rPr sz="1271" dirty="0">
                <a:latin typeface="Verdana"/>
                <a:cs typeface="Verdana"/>
              </a:rPr>
              <a:t>inconnues</a:t>
            </a:r>
            <a:r>
              <a:rPr sz="1271" spc="-36" dirty="0">
                <a:latin typeface="Verdana"/>
                <a:cs typeface="Verdana"/>
              </a:rPr>
              <a:t> </a:t>
            </a:r>
            <a:r>
              <a:rPr sz="1271" dirty="0">
                <a:latin typeface="Verdana"/>
                <a:cs typeface="Verdana"/>
              </a:rPr>
              <a:t>:</a:t>
            </a:r>
          </a:p>
          <a:p>
            <a:pPr marL="1048798" lvl="1" indent="-208031">
              <a:spcBef>
                <a:spcPts val="1384"/>
              </a:spcBef>
              <a:buFont typeface="Wingdings"/>
              <a:buChar char=""/>
              <a:tabLst>
                <a:tab pos="1048798" algn="l"/>
              </a:tabLst>
            </a:pPr>
            <a:r>
              <a:rPr sz="1271" dirty="0">
                <a:latin typeface="Verdana"/>
                <a:cs typeface="Verdana"/>
              </a:rPr>
              <a:t>3</a:t>
            </a:r>
            <a:r>
              <a:rPr sz="1271" spc="-9" dirty="0">
                <a:latin typeface="Verdana"/>
                <a:cs typeface="Verdana"/>
              </a:rPr>
              <a:t> </a:t>
            </a:r>
            <a:r>
              <a:rPr sz="1271" dirty="0">
                <a:latin typeface="Verdana"/>
                <a:cs typeface="Verdana"/>
              </a:rPr>
              <a:t>inconnues</a:t>
            </a:r>
            <a:r>
              <a:rPr sz="1271" spc="-41" dirty="0">
                <a:latin typeface="Verdana"/>
                <a:cs typeface="Verdana"/>
              </a:rPr>
              <a:t> </a:t>
            </a:r>
            <a:r>
              <a:rPr sz="1271" dirty="0">
                <a:latin typeface="Verdana"/>
                <a:cs typeface="Verdana"/>
              </a:rPr>
              <a:t>de</a:t>
            </a:r>
            <a:r>
              <a:rPr sz="1271" spc="-9" dirty="0">
                <a:latin typeface="Verdana"/>
                <a:cs typeface="Verdana"/>
              </a:rPr>
              <a:t> </a:t>
            </a:r>
            <a:r>
              <a:rPr sz="1271" dirty="0">
                <a:latin typeface="Verdana"/>
                <a:cs typeface="Verdana"/>
              </a:rPr>
              <a:t>position</a:t>
            </a:r>
            <a:r>
              <a:rPr sz="1271" spc="-41" dirty="0">
                <a:latin typeface="Verdana"/>
                <a:cs typeface="Verdana"/>
              </a:rPr>
              <a:t> </a:t>
            </a:r>
            <a:r>
              <a:rPr sz="1271" spc="-5" dirty="0">
                <a:latin typeface="Verdana"/>
                <a:cs typeface="Verdana"/>
              </a:rPr>
              <a:t>(X,</a:t>
            </a:r>
            <a:r>
              <a:rPr sz="1271" dirty="0">
                <a:latin typeface="Verdana"/>
                <a:cs typeface="Verdana"/>
              </a:rPr>
              <a:t> </a:t>
            </a:r>
            <a:r>
              <a:rPr sz="1271" spc="-91" dirty="0">
                <a:latin typeface="Verdana"/>
                <a:cs typeface="Verdana"/>
              </a:rPr>
              <a:t>Y,</a:t>
            </a:r>
            <a:r>
              <a:rPr sz="1271" spc="-9" dirty="0">
                <a:latin typeface="Verdana"/>
                <a:cs typeface="Verdana"/>
              </a:rPr>
              <a:t> </a:t>
            </a:r>
            <a:r>
              <a:rPr sz="1271" spc="-5" dirty="0">
                <a:latin typeface="Verdana"/>
                <a:cs typeface="Verdana"/>
              </a:rPr>
              <a:t>Z)</a:t>
            </a:r>
            <a:endParaRPr sz="1271" dirty="0">
              <a:latin typeface="Verdana"/>
              <a:cs typeface="Verdana"/>
            </a:endParaRPr>
          </a:p>
          <a:p>
            <a:pPr marL="1048798" lvl="1" indent="-208031">
              <a:spcBef>
                <a:spcPts val="1379"/>
              </a:spcBef>
              <a:buFont typeface="Wingdings"/>
              <a:buChar char=""/>
              <a:tabLst>
                <a:tab pos="1048798" algn="l"/>
              </a:tabLst>
            </a:pPr>
            <a:r>
              <a:rPr sz="1271" dirty="0">
                <a:latin typeface="Verdana"/>
                <a:cs typeface="Verdana"/>
              </a:rPr>
              <a:t>1</a:t>
            </a:r>
            <a:r>
              <a:rPr sz="1271" spc="-5" dirty="0">
                <a:latin typeface="Verdana"/>
                <a:cs typeface="Verdana"/>
              </a:rPr>
              <a:t> </a:t>
            </a:r>
            <a:r>
              <a:rPr sz="1271" dirty="0">
                <a:latin typeface="Verdana"/>
                <a:cs typeface="Verdana"/>
              </a:rPr>
              <a:t>inconnue</a:t>
            </a:r>
            <a:r>
              <a:rPr sz="1271" spc="-27" dirty="0">
                <a:latin typeface="Verdana"/>
                <a:cs typeface="Verdana"/>
              </a:rPr>
              <a:t> </a:t>
            </a:r>
            <a:r>
              <a:rPr sz="1271" dirty="0">
                <a:latin typeface="Verdana"/>
                <a:cs typeface="Verdana"/>
              </a:rPr>
              <a:t>de</a:t>
            </a:r>
            <a:r>
              <a:rPr sz="1271" spc="5" dirty="0">
                <a:latin typeface="Verdana"/>
                <a:cs typeface="Verdana"/>
              </a:rPr>
              <a:t> </a:t>
            </a:r>
            <a:r>
              <a:rPr sz="1271" dirty="0">
                <a:latin typeface="Verdana"/>
                <a:cs typeface="Verdana"/>
              </a:rPr>
              <a:t>temps</a:t>
            </a:r>
            <a:r>
              <a:rPr sz="1271" spc="-23" dirty="0">
                <a:latin typeface="Verdana"/>
                <a:cs typeface="Verdana"/>
              </a:rPr>
              <a:t> </a:t>
            </a:r>
            <a:r>
              <a:rPr sz="1271" spc="5" dirty="0">
                <a:latin typeface="Verdana"/>
                <a:cs typeface="Verdana"/>
              </a:rPr>
              <a:t>liée</a:t>
            </a:r>
            <a:r>
              <a:rPr sz="1271" spc="-18" dirty="0">
                <a:latin typeface="Verdana"/>
                <a:cs typeface="Verdana"/>
              </a:rPr>
              <a:t> </a:t>
            </a:r>
            <a:r>
              <a:rPr sz="1271" dirty="0">
                <a:latin typeface="Verdana"/>
                <a:cs typeface="Verdana"/>
              </a:rPr>
              <a:t>à</a:t>
            </a:r>
            <a:r>
              <a:rPr sz="1271" spc="-9" dirty="0">
                <a:latin typeface="Verdana"/>
                <a:cs typeface="Verdana"/>
              </a:rPr>
              <a:t> </a:t>
            </a:r>
            <a:r>
              <a:rPr sz="1271" spc="5" dirty="0">
                <a:latin typeface="Verdana"/>
                <a:cs typeface="Verdana"/>
              </a:rPr>
              <a:t>la</a:t>
            </a:r>
            <a:r>
              <a:rPr sz="1271" spc="-14" dirty="0">
                <a:latin typeface="Verdana"/>
                <a:cs typeface="Verdana"/>
              </a:rPr>
              <a:t> </a:t>
            </a:r>
            <a:r>
              <a:rPr sz="1271" spc="-5" dirty="0">
                <a:latin typeface="Verdana"/>
                <a:cs typeface="Verdana"/>
              </a:rPr>
              <a:t>désynchronisation</a:t>
            </a:r>
            <a:r>
              <a:rPr sz="1271" spc="-32" dirty="0">
                <a:latin typeface="Verdana"/>
                <a:cs typeface="Verdana"/>
              </a:rPr>
              <a:t> </a:t>
            </a:r>
            <a:r>
              <a:rPr sz="1271" dirty="0">
                <a:latin typeface="Verdana"/>
                <a:cs typeface="Verdana"/>
              </a:rPr>
              <a:t>du</a:t>
            </a:r>
            <a:r>
              <a:rPr sz="1271" spc="-9" dirty="0">
                <a:latin typeface="Verdana"/>
                <a:cs typeface="Verdana"/>
              </a:rPr>
              <a:t> </a:t>
            </a:r>
            <a:r>
              <a:rPr sz="1271" dirty="0">
                <a:latin typeface="Verdana"/>
                <a:cs typeface="Verdana"/>
              </a:rPr>
              <a:t>récepteur</a:t>
            </a:r>
            <a:r>
              <a:rPr sz="1271" spc="-23" dirty="0">
                <a:latin typeface="Verdana"/>
                <a:cs typeface="Verdana"/>
              </a:rPr>
              <a:t> </a:t>
            </a:r>
            <a:r>
              <a:rPr sz="1271" spc="-5" dirty="0">
                <a:latin typeface="Verdana"/>
                <a:cs typeface="Verdana"/>
              </a:rPr>
              <a:t>(</a:t>
            </a:r>
            <a:r>
              <a:rPr sz="1271" spc="-5" dirty="0">
                <a:latin typeface="Symbol"/>
                <a:cs typeface="Symbol"/>
              </a:rPr>
              <a:t></a:t>
            </a:r>
            <a:r>
              <a:rPr sz="1271" spc="-5" dirty="0">
                <a:latin typeface="Verdana"/>
                <a:cs typeface="Verdana"/>
              </a:rPr>
              <a:t>t)</a:t>
            </a:r>
            <a:endParaRPr sz="1271" dirty="0">
              <a:latin typeface="Verdana"/>
              <a:cs typeface="Verdana"/>
            </a:endParaRPr>
          </a:p>
        </p:txBody>
      </p:sp>
      <p:sp>
        <p:nvSpPr>
          <p:cNvPr id="8" name="Text Box 7">
            <a:extLst>
              <a:ext uri="{FF2B5EF4-FFF2-40B4-BE49-F238E27FC236}">
                <a16:creationId xmlns:a16="http://schemas.microsoft.com/office/drawing/2014/main" id="{7A9270E6-CA09-8FF8-F1C4-A97C98899BD4}"/>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353686" y="732046"/>
            <a:ext cx="7458673" cy="582307"/>
          </a:xfrm>
          <a:prstGeom prst="rect">
            <a:avLst/>
          </a:prstGeom>
        </p:spPr>
        <p:txBody>
          <a:bodyPr vert="horz" wrap="square" lIns="0" tIns="11525" rIns="0" bIns="0" rtlCol="0">
            <a:spAutoFit/>
          </a:bodyPr>
          <a:lstStyle/>
          <a:p>
            <a:pPr marL="11525">
              <a:spcBef>
                <a:spcPts val="91"/>
              </a:spcBef>
            </a:pPr>
            <a:r>
              <a:rPr sz="1271" dirty="0">
                <a:latin typeface="Verdana"/>
                <a:cs typeface="Verdana"/>
              </a:rPr>
              <a:t>Comment</a:t>
            </a:r>
            <a:r>
              <a:rPr sz="1271" spc="-36" dirty="0">
                <a:latin typeface="Verdana"/>
                <a:cs typeface="Verdana"/>
              </a:rPr>
              <a:t> </a:t>
            </a:r>
            <a:r>
              <a:rPr sz="1271" dirty="0">
                <a:latin typeface="Verdana"/>
                <a:cs typeface="Verdana"/>
              </a:rPr>
              <a:t>4 mesures</a:t>
            </a:r>
            <a:r>
              <a:rPr sz="1271" spc="-18" dirty="0">
                <a:latin typeface="Verdana"/>
                <a:cs typeface="Verdana"/>
              </a:rPr>
              <a:t> </a:t>
            </a:r>
            <a:r>
              <a:rPr sz="1271" dirty="0">
                <a:latin typeface="Verdana"/>
                <a:cs typeface="Verdana"/>
              </a:rPr>
              <a:t>imprécises</a:t>
            </a:r>
            <a:r>
              <a:rPr sz="1271" spc="-41" dirty="0">
                <a:latin typeface="Verdana"/>
                <a:cs typeface="Verdana"/>
              </a:rPr>
              <a:t> </a:t>
            </a:r>
            <a:r>
              <a:rPr sz="1271" spc="-5" dirty="0">
                <a:latin typeface="Verdana"/>
                <a:cs typeface="Verdana"/>
              </a:rPr>
              <a:t>peuvent</a:t>
            </a:r>
            <a:r>
              <a:rPr sz="1271" spc="-9" dirty="0">
                <a:latin typeface="Verdana"/>
                <a:cs typeface="Verdana"/>
              </a:rPr>
              <a:t> </a:t>
            </a:r>
            <a:r>
              <a:rPr sz="1271" dirty="0">
                <a:latin typeface="Verdana"/>
                <a:cs typeface="Verdana"/>
              </a:rPr>
              <a:t>donner</a:t>
            </a:r>
            <a:r>
              <a:rPr sz="1271" spc="-9" dirty="0">
                <a:latin typeface="Verdana"/>
                <a:cs typeface="Verdana"/>
              </a:rPr>
              <a:t> </a:t>
            </a:r>
            <a:r>
              <a:rPr sz="1271" spc="-5" dirty="0">
                <a:latin typeface="Verdana"/>
                <a:cs typeface="Verdana"/>
              </a:rPr>
              <a:t>une </a:t>
            </a:r>
            <a:r>
              <a:rPr sz="1271" dirty="0">
                <a:latin typeface="Verdana"/>
                <a:cs typeface="Verdana"/>
              </a:rPr>
              <a:t>mesure</a:t>
            </a:r>
            <a:r>
              <a:rPr sz="1271" spc="-23" dirty="0">
                <a:latin typeface="Verdana"/>
                <a:cs typeface="Verdana"/>
              </a:rPr>
              <a:t> </a:t>
            </a:r>
            <a:r>
              <a:rPr sz="1271" dirty="0">
                <a:latin typeface="Verdana"/>
                <a:cs typeface="Verdana"/>
              </a:rPr>
              <a:t>précise</a:t>
            </a:r>
            <a:r>
              <a:rPr sz="1271" spc="-27" dirty="0">
                <a:latin typeface="Verdana"/>
                <a:cs typeface="Verdana"/>
              </a:rPr>
              <a:t> </a:t>
            </a:r>
            <a:r>
              <a:rPr sz="1271" dirty="0">
                <a:latin typeface="Verdana"/>
                <a:cs typeface="Verdana"/>
              </a:rPr>
              <a:t>de</a:t>
            </a:r>
            <a:r>
              <a:rPr sz="1271" spc="5" dirty="0">
                <a:latin typeface="Verdana"/>
                <a:cs typeface="Verdana"/>
              </a:rPr>
              <a:t> </a:t>
            </a:r>
            <a:r>
              <a:rPr sz="1271" dirty="0" err="1">
                <a:latin typeface="Verdana"/>
                <a:cs typeface="Verdana"/>
              </a:rPr>
              <a:t>positionnement</a:t>
            </a:r>
            <a:r>
              <a:rPr lang="fr-FR" sz="1271" dirty="0">
                <a:latin typeface="Verdana"/>
                <a:cs typeface="Verdana"/>
              </a:rPr>
              <a:t> </a:t>
            </a:r>
            <a:r>
              <a:rPr sz="1271" dirty="0">
                <a:latin typeface="Verdana"/>
                <a:cs typeface="Verdana"/>
              </a:rPr>
              <a:t>?</a:t>
            </a:r>
          </a:p>
          <a:p>
            <a:pPr marL="174608" indent="-163659">
              <a:spcBef>
                <a:spcPts val="1384"/>
              </a:spcBef>
              <a:buFont typeface="Wingdings"/>
              <a:buChar char=""/>
              <a:tabLst>
                <a:tab pos="175184" algn="l"/>
              </a:tabLst>
            </a:pPr>
            <a:r>
              <a:rPr sz="1271" spc="-5" dirty="0">
                <a:latin typeface="Verdana"/>
                <a:cs typeface="Verdana"/>
              </a:rPr>
              <a:t>Raisonnons</a:t>
            </a:r>
            <a:r>
              <a:rPr sz="1271" spc="-41" dirty="0">
                <a:latin typeface="Verdana"/>
                <a:cs typeface="Verdana"/>
              </a:rPr>
              <a:t> </a:t>
            </a:r>
            <a:r>
              <a:rPr sz="1271" spc="-5" dirty="0">
                <a:latin typeface="Verdana"/>
                <a:cs typeface="Verdana"/>
              </a:rPr>
              <a:t>dans</a:t>
            </a:r>
            <a:r>
              <a:rPr sz="1271" spc="-14" dirty="0">
                <a:latin typeface="Verdana"/>
                <a:cs typeface="Verdana"/>
              </a:rPr>
              <a:t> </a:t>
            </a:r>
            <a:r>
              <a:rPr sz="1271" dirty="0">
                <a:latin typeface="Verdana"/>
                <a:cs typeface="Verdana"/>
              </a:rPr>
              <a:t>un</a:t>
            </a:r>
            <a:r>
              <a:rPr sz="1271" spc="-14" dirty="0">
                <a:latin typeface="Verdana"/>
                <a:cs typeface="Verdana"/>
              </a:rPr>
              <a:t> </a:t>
            </a:r>
            <a:r>
              <a:rPr sz="1271" dirty="0">
                <a:latin typeface="Verdana"/>
                <a:cs typeface="Verdana"/>
              </a:rPr>
              <a:t>espace</a:t>
            </a:r>
            <a:r>
              <a:rPr sz="1271" spc="-27" dirty="0">
                <a:latin typeface="Verdana"/>
                <a:cs typeface="Verdana"/>
              </a:rPr>
              <a:t> </a:t>
            </a:r>
            <a:r>
              <a:rPr sz="1271" dirty="0">
                <a:latin typeface="Verdana"/>
                <a:cs typeface="Verdana"/>
              </a:rPr>
              <a:t>en</a:t>
            </a:r>
            <a:r>
              <a:rPr sz="1271" spc="-14" dirty="0">
                <a:latin typeface="Verdana"/>
                <a:cs typeface="Verdana"/>
              </a:rPr>
              <a:t> </a:t>
            </a:r>
            <a:r>
              <a:rPr sz="1271" dirty="0">
                <a:latin typeface="Verdana"/>
                <a:cs typeface="Verdana"/>
              </a:rPr>
              <a:t>2</a:t>
            </a:r>
            <a:r>
              <a:rPr sz="1271" spc="-9" dirty="0">
                <a:latin typeface="Verdana"/>
                <a:cs typeface="Verdana"/>
              </a:rPr>
              <a:t> </a:t>
            </a:r>
            <a:r>
              <a:rPr sz="1271" dirty="0">
                <a:latin typeface="Verdana"/>
                <a:cs typeface="Verdana"/>
              </a:rPr>
              <a:t>dimensions:</a:t>
            </a:r>
          </a:p>
        </p:txBody>
      </p:sp>
      <p:pic>
        <p:nvPicPr>
          <p:cNvPr id="7" name="object 7"/>
          <p:cNvPicPr/>
          <p:nvPr/>
        </p:nvPicPr>
        <p:blipFill>
          <a:blip r:embed="rId2" cstate="print"/>
          <a:stretch>
            <a:fillRect/>
          </a:stretch>
        </p:blipFill>
        <p:spPr>
          <a:xfrm>
            <a:off x="643206" y="1393608"/>
            <a:ext cx="396935" cy="416298"/>
          </a:xfrm>
          <a:prstGeom prst="rect">
            <a:avLst/>
          </a:prstGeom>
        </p:spPr>
      </p:pic>
      <p:pic>
        <p:nvPicPr>
          <p:cNvPr id="8" name="object 8"/>
          <p:cNvPicPr/>
          <p:nvPr/>
        </p:nvPicPr>
        <p:blipFill>
          <a:blip r:embed="rId3" cstate="print"/>
          <a:stretch>
            <a:fillRect/>
          </a:stretch>
        </p:blipFill>
        <p:spPr>
          <a:xfrm>
            <a:off x="643205" y="1993853"/>
            <a:ext cx="392787" cy="412149"/>
          </a:xfrm>
          <a:prstGeom prst="rect">
            <a:avLst/>
          </a:prstGeom>
        </p:spPr>
      </p:pic>
      <p:sp>
        <p:nvSpPr>
          <p:cNvPr id="9" name="object 9"/>
          <p:cNvSpPr txBox="1"/>
          <p:nvPr/>
        </p:nvSpPr>
        <p:spPr>
          <a:xfrm>
            <a:off x="604019" y="1431042"/>
            <a:ext cx="3677770" cy="452202"/>
          </a:xfrm>
          <a:prstGeom prst="rect">
            <a:avLst/>
          </a:prstGeom>
        </p:spPr>
        <p:txBody>
          <a:bodyPr vert="horz" wrap="square" lIns="0" tIns="10949" rIns="0" bIns="0" rtlCol="0">
            <a:spAutoFit/>
          </a:bodyPr>
          <a:lstStyle/>
          <a:p>
            <a:pPr marL="174608" marR="4610" indent="-163659">
              <a:lnSpc>
                <a:spcPct val="119300"/>
              </a:lnSpc>
              <a:spcBef>
                <a:spcPts val="86"/>
              </a:spcBef>
            </a:pPr>
            <a:r>
              <a:rPr sz="1271" dirty="0">
                <a:latin typeface="Verdana"/>
                <a:cs typeface="Verdana"/>
              </a:rPr>
              <a:t>-</a:t>
            </a:r>
            <a:r>
              <a:rPr sz="1271" spc="259" dirty="0">
                <a:latin typeface="Verdana"/>
                <a:cs typeface="Verdana"/>
              </a:rPr>
              <a:t> </a:t>
            </a:r>
            <a:r>
              <a:rPr sz="1271" b="1" dirty="0">
                <a:latin typeface="Verdana"/>
                <a:cs typeface="Verdana"/>
              </a:rPr>
              <a:t>A</a:t>
            </a:r>
            <a:r>
              <a:rPr sz="1271" dirty="0">
                <a:latin typeface="Verdana"/>
                <a:cs typeface="Verdana"/>
              </a:rPr>
              <a:t>.</a:t>
            </a:r>
            <a:r>
              <a:rPr sz="1271" spc="59" dirty="0">
                <a:latin typeface="Verdana"/>
                <a:cs typeface="Verdana"/>
              </a:rPr>
              <a:t> </a:t>
            </a:r>
            <a:r>
              <a:rPr sz="1271" dirty="0">
                <a:latin typeface="Verdana"/>
                <a:cs typeface="Verdana"/>
              </a:rPr>
              <a:t>2</a:t>
            </a:r>
            <a:r>
              <a:rPr sz="1271" spc="32" dirty="0">
                <a:latin typeface="Verdana"/>
                <a:cs typeface="Verdana"/>
              </a:rPr>
              <a:t> </a:t>
            </a:r>
            <a:r>
              <a:rPr sz="1271" spc="-5" dirty="0">
                <a:latin typeface="Verdana"/>
                <a:cs typeface="Verdana"/>
              </a:rPr>
              <a:t>satellites</a:t>
            </a:r>
            <a:r>
              <a:rPr sz="1271" spc="41" dirty="0">
                <a:latin typeface="Verdana"/>
                <a:cs typeface="Verdana"/>
              </a:rPr>
              <a:t> </a:t>
            </a:r>
            <a:r>
              <a:rPr sz="1271" spc="-5" dirty="0">
                <a:latin typeface="Verdana"/>
                <a:cs typeface="Verdana"/>
              </a:rPr>
              <a:t>nécessaires</a:t>
            </a:r>
            <a:r>
              <a:rPr sz="1271" spc="59" dirty="0">
                <a:latin typeface="Verdana"/>
                <a:cs typeface="Verdana"/>
              </a:rPr>
              <a:t> </a:t>
            </a:r>
            <a:r>
              <a:rPr sz="1271" spc="-5" dirty="0">
                <a:latin typeface="Verdana"/>
                <a:cs typeface="Verdana"/>
              </a:rPr>
              <a:t>pour</a:t>
            </a:r>
            <a:r>
              <a:rPr sz="1271" spc="54" dirty="0">
                <a:latin typeface="Verdana"/>
                <a:cs typeface="Verdana"/>
              </a:rPr>
              <a:t> </a:t>
            </a:r>
            <a:r>
              <a:rPr sz="1271" spc="-5" dirty="0">
                <a:latin typeface="Verdana"/>
                <a:cs typeface="Verdana"/>
              </a:rPr>
              <a:t>repérer</a:t>
            </a:r>
            <a:r>
              <a:rPr sz="1271" spc="59" dirty="0">
                <a:latin typeface="Verdana"/>
                <a:cs typeface="Verdana"/>
              </a:rPr>
              <a:t> </a:t>
            </a:r>
            <a:r>
              <a:rPr sz="1271" dirty="0">
                <a:latin typeface="Verdana"/>
                <a:cs typeface="Verdana"/>
              </a:rPr>
              <a:t>un </a:t>
            </a:r>
            <a:r>
              <a:rPr sz="1271" spc="-436" dirty="0">
                <a:latin typeface="Verdana"/>
                <a:cs typeface="Verdana"/>
              </a:rPr>
              <a:t> </a:t>
            </a:r>
            <a:r>
              <a:rPr sz="1271" dirty="0">
                <a:latin typeface="Verdana"/>
                <a:cs typeface="Verdana"/>
              </a:rPr>
              <a:t>point</a:t>
            </a:r>
            <a:r>
              <a:rPr sz="1271" spc="-32" dirty="0">
                <a:latin typeface="Verdana"/>
                <a:cs typeface="Verdana"/>
              </a:rPr>
              <a:t> </a:t>
            </a:r>
            <a:r>
              <a:rPr sz="1271" spc="-5" dirty="0">
                <a:latin typeface="Verdana"/>
                <a:cs typeface="Verdana"/>
              </a:rPr>
              <a:t>X;</a:t>
            </a:r>
            <a:endParaRPr sz="1271">
              <a:latin typeface="Verdana"/>
              <a:cs typeface="Verdana"/>
            </a:endParaRPr>
          </a:p>
        </p:txBody>
      </p:sp>
      <p:sp>
        <p:nvSpPr>
          <p:cNvPr id="10" name="object 10"/>
          <p:cNvSpPr txBox="1"/>
          <p:nvPr/>
        </p:nvSpPr>
        <p:spPr>
          <a:xfrm>
            <a:off x="604019" y="2029904"/>
            <a:ext cx="3676617" cy="452202"/>
          </a:xfrm>
          <a:prstGeom prst="rect">
            <a:avLst/>
          </a:prstGeom>
        </p:spPr>
        <p:txBody>
          <a:bodyPr vert="horz" wrap="square" lIns="0" tIns="10949" rIns="0" bIns="0" rtlCol="0">
            <a:spAutoFit/>
          </a:bodyPr>
          <a:lstStyle/>
          <a:p>
            <a:pPr marL="174608" marR="4610" indent="-163659">
              <a:lnSpc>
                <a:spcPct val="119300"/>
              </a:lnSpc>
              <a:spcBef>
                <a:spcPts val="86"/>
              </a:spcBef>
            </a:pPr>
            <a:r>
              <a:rPr sz="1271" dirty="0">
                <a:latin typeface="Verdana"/>
                <a:cs typeface="Verdana"/>
              </a:rPr>
              <a:t>-</a:t>
            </a:r>
            <a:r>
              <a:rPr sz="1271" spc="254" dirty="0">
                <a:latin typeface="Verdana"/>
                <a:cs typeface="Verdana"/>
              </a:rPr>
              <a:t> </a:t>
            </a:r>
            <a:r>
              <a:rPr sz="1271" b="1" spc="-5" dirty="0">
                <a:latin typeface="Verdana"/>
                <a:cs typeface="Verdana"/>
              </a:rPr>
              <a:t>B</a:t>
            </a:r>
            <a:r>
              <a:rPr sz="1271" spc="-5" dirty="0">
                <a:latin typeface="Verdana"/>
                <a:cs typeface="Verdana"/>
              </a:rPr>
              <a:t>.</a:t>
            </a:r>
            <a:r>
              <a:rPr sz="1271" spc="100" dirty="0">
                <a:latin typeface="Verdana"/>
                <a:cs typeface="Verdana"/>
              </a:rPr>
              <a:t> </a:t>
            </a:r>
            <a:r>
              <a:rPr sz="1271" spc="-5" dirty="0">
                <a:latin typeface="Verdana"/>
                <a:cs typeface="Verdana"/>
              </a:rPr>
              <a:t>Erreur</a:t>
            </a:r>
            <a:r>
              <a:rPr sz="1271" spc="86" dirty="0">
                <a:latin typeface="Verdana"/>
                <a:cs typeface="Verdana"/>
              </a:rPr>
              <a:t> </a:t>
            </a:r>
            <a:r>
              <a:rPr sz="1271" spc="-5" dirty="0">
                <a:latin typeface="Verdana"/>
                <a:cs typeface="Verdana"/>
              </a:rPr>
              <a:t>commise</a:t>
            </a:r>
            <a:r>
              <a:rPr sz="1271" spc="100" dirty="0">
                <a:latin typeface="Verdana"/>
                <a:cs typeface="Verdana"/>
              </a:rPr>
              <a:t> </a:t>
            </a:r>
            <a:r>
              <a:rPr sz="1271" spc="-5" dirty="0">
                <a:latin typeface="Verdana"/>
                <a:cs typeface="Verdana"/>
              </a:rPr>
              <a:t>par</a:t>
            </a:r>
            <a:r>
              <a:rPr sz="1271" spc="86" dirty="0">
                <a:latin typeface="Verdana"/>
                <a:cs typeface="Verdana"/>
              </a:rPr>
              <a:t> </a:t>
            </a:r>
            <a:r>
              <a:rPr sz="1271" spc="5" dirty="0">
                <a:latin typeface="Verdana"/>
                <a:cs typeface="Verdana"/>
              </a:rPr>
              <a:t>le</a:t>
            </a:r>
            <a:r>
              <a:rPr sz="1271" spc="86" dirty="0">
                <a:latin typeface="Verdana"/>
                <a:cs typeface="Verdana"/>
              </a:rPr>
              <a:t> </a:t>
            </a:r>
            <a:r>
              <a:rPr sz="1271" spc="-5" dirty="0">
                <a:latin typeface="Verdana"/>
                <a:cs typeface="Verdana"/>
              </a:rPr>
              <a:t>récepteur:</a:t>
            </a:r>
            <a:r>
              <a:rPr sz="1271" spc="100" dirty="0">
                <a:latin typeface="Verdana"/>
                <a:cs typeface="Verdana"/>
              </a:rPr>
              <a:t> </a:t>
            </a:r>
            <a:r>
              <a:rPr sz="1271" dirty="0">
                <a:latin typeface="Verdana"/>
                <a:cs typeface="Verdana"/>
              </a:rPr>
              <a:t>point </a:t>
            </a:r>
            <a:r>
              <a:rPr sz="1271" spc="-436" dirty="0">
                <a:latin typeface="Verdana"/>
                <a:cs typeface="Verdana"/>
              </a:rPr>
              <a:t> </a:t>
            </a:r>
            <a:r>
              <a:rPr sz="1271" spc="-5" dirty="0">
                <a:latin typeface="Verdana"/>
                <a:cs typeface="Verdana"/>
              </a:rPr>
              <a:t>XX;</a:t>
            </a:r>
            <a:endParaRPr sz="1271">
              <a:latin typeface="Verdana"/>
              <a:cs typeface="Verdana"/>
            </a:endParaRPr>
          </a:p>
        </p:txBody>
      </p:sp>
      <p:sp>
        <p:nvSpPr>
          <p:cNvPr id="11" name="object 11"/>
          <p:cNvSpPr txBox="1"/>
          <p:nvPr/>
        </p:nvSpPr>
        <p:spPr>
          <a:xfrm>
            <a:off x="604020" y="2666937"/>
            <a:ext cx="3224243" cy="207204"/>
          </a:xfrm>
          <a:prstGeom prst="rect">
            <a:avLst/>
          </a:prstGeom>
        </p:spPr>
        <p:txBody>
          <a:bodyPr vert="horz" wrap="square" lIns="0" tIns="11525" rIns="0" bIns="0" rtlCol="0">
            <a:spAutoFit/>
          </a:bodyPr>
          <a:lstStyle/>
          <a:p>
            <a:pPr marL="11525">
              <a:spcBef>
                <a:spcPts val="91"/>
              </a:spcBef>
              <a:tabLst>
                <a:tab pos="470229" algn="l"/>
                <a:tab pos="743955" algn="l"/>
                <a:tab pos="1143881" algn="l"/>
                <a:tab pos="1909158" algn="l"/>
                <a:tab pos="2224373" algn="l"/>
                <a:tab pos="3007514" algn="l"/>
              </a:tabLst>
            </a:pPr>
            <a:r>
              <a:rPr sz="1271" dirty="0">
                <a:latin typeface="Verdana"/>
                <a:cs typeface="Verdana"/>
              </a:rPr>
              <a:t>- </a:t>
            </a:r>
            <a:r>
              <a:rPr sz="1271" spc="-191" dirty="0">
                <a:latin typeface="Verdana"/>
                <a:cs typeface="Verdana"/>
              </a:rPr>
              <a:t> </a:t>
            </a:r>
            <a:r>
              <a:rPr sz="1271" b="1" dirty="0">
                <a:latin typeface="Verdana"/>
                <a:cs typeface="Verdana"/>
              </a:rPr>
              <a:t>C</a:t>
            </a:r>
            <a:r>
              <a:rPr sz="1271" dirty="0">
                <a:latin typeface="Verdana"/>
                <a:cs typeface="Verdana"/>
              </a:rPr>
              <a:t>.	</a:t>
            </a:r>
            <a:r>
              <a:rPr sz="1271" spc="-14" dirty="0">
                <a:latin typeface="Verdana"/>
                <a:cs typeface="Verdana"/>
              </a:rPr>
              <a:t>S</a:t>
            </a:r>
            <a:r>
              <a:rPr sz="1271" dirty="0">
                <a:latin typeface="Verdana"/>
                <a:cs typeface="Verdana"/>
              </a:rPr>
              <a:t>i	p</a:t>
            </a:r>
            <a:r>
              <a:rPr sz="1271" spc="-14" dirty="0">
                <a:latin typeface="Verdana"/>
                <a:cs typeface="Verdana"/>
              </a:rPr>
              <a:t>a</a:t>
            </a:r>
            <a:r>
              <a:rPr sz="1271" dirty="0">
                <a:latin typeface="Verdana"/>
                <a:cs typeface="Verdana"/>
              </a:rPr>
              <a:t>s	d</a:t>
            </a:r>
            <a:r>
              <a:rPr sz="1271" spc="-5" dirty="0">
                <a:latin typeface="Verdana"/>
                <a:cs typeface="Verdana"/>
              </a:rPr>
              <a:t>’</a:t>
            </a:r>
            <a:r>
              <a:rPr sz="1271" dirty="0">
                <a:latin typeface="Verdana"/>
                <a:cs typeface="Verdana"/>
              </a:rPr>
              <a:t>er</a:t>
            </a:r>
            <a:r>
              <a:rPr sz="1271" spc="-14" dirty="0">
                <a:latin typeface="Verdana"/>
                <a:cs typeface="Verdana"/>
              </a:rPr>
              <a:t>r</a:t>
            </a:r>
            <a:r>
              <a:rPr sz="1271" dirty="0">
                <a:latin typeface="Verdana"/>
                <a:cs typeface="Verdana"/>
              </a:rPr>
              <a:t>e</a:t>
            </a:r>
            <a:r>
              <a:rPr sz="1271" spc="-5" dirty="0">
                <a:latin typeface="Verdana"/>
                <a:cs typeface="Verdana"/>
              </a:rPr>
              <a:t>u</a:t>
            </a:r>
            <a:r>
              <a:rPr sz="1271" dirty="0">
                <a:latin typeface="Verdana"/>
                <a:cs typeface="Verdana"/>
              </a:rPr>
              <a:t>r	de	mes</a:t>
            </a:r>
            <a:r>
              <a:rPr sz="1271" spc="-5" dirty="0">
                <a:latin typeface="Verdana"/>
                <a:cs typeface="Verdana"/>
              </a:rPr>
              <a:t>u</a:t>
            </a:r>
            <a:r>
              <a:rPr sz="1271" spc="-14" dirty="0">
                <a:latin typeface="Verdana"/>
                <a:cs typeface="Verdana"/>
              </a:rPr>
              <a:t>r</a:t>
            </a:r>
            <a:r>
              <a:rPr sz="1271" dirty="0">
                <a:latin typeface="Verdana"/>
                <a:cs typeface="Verdana"/>
              </a:rPr>
              <a:t>e,	</a:t>
            </a:r>
            <a:r>
              <a:rPr sz="1271" spc="-5" dirty="0">
                <a:latin typeface="Verdana"/>
                <a:cs typeface="Verdana"/>
              </a:rPr>
              <a:t>u</a:t>
            </a:r>
            <a:r>
              <a:rPr sz="1271" dirty="0">
                <a:latin typeface="Verdana"/>
                <a:cs typeface="Verdana"/>
              </a:rPr>
              <a:t>n</a:t>
            </a:r>
            <a:endParaRPr sz="1271">
              <a:latin typeface="Verdana"/>
              <a:cs typeface="Verdana"/>
            </a:endParaRPr>
          </a:p>
        </p:txBody>
      </p:sp>
      <p:sp>
        <p:nvSpPr>
          <p:cNvPr id="12" name="object 12"/>
          <p:cNvSpPr txBox="1"/>
          <p:nvPr/>
        </p:nvSpPr>
        <p:spPr>
          <a:xfrm>
            <a:off x="3901059" y="2618530"/>
            <a:ext cx="403966" cy="207140"/>
          </a:xfrm>
          <a:prstGeom prst="rect">
            <a:avLst/>
          </a:prstGeom>
        </p:spPr>
        <p:txBody>
          <a:bodyPr vert="horz" wrap="square" lIns="0" tIns="11525" rIns="0" bIns="0" rtlCol="0">
            <a:spAutoFit/>
          </a:bodyPr>
          <a:lstStyle/>
          <a:p>
            <a:pPr marL="34576">
              <a:spcBef>
                <a:spcPts val="91"/>
              </a:spcBef>
            </a:pPr>
            <a:r>
              <a:rPr sz="1906" spc="14" baseline="-15873" dirty="0">
                <a:latin typeface="Verdana"/>
                <a:cs typeface="Verdana"/>
              </a:rPr>
              <a:t>3</a:t>
            </a:r>
            <a:r>
              <a:rPr sz="817" spc="9" dirty="0">
                <a:latin typeface="Verdana"/>
                <a:cs typeface="Verdana"/>
              </a:rPr>
              <a:t>ème</a:t>
            </a:r>
            <a:endParaRPr sz="817">
              <a:latin typeface="Verdana"/>
              <a:cs typeface="Verdana"/>
            </a:endParaRPr>
          </a:p>
        </p:txBody>
      </p:sp>
      <p:sp>
        <p:nvSpPr>
          <p:cNvPr id="13" name="object 13"/>
          <p:cNvSpPr txBox="1"/>
          <p:nvPr/>
        </p:nvSpPr>
        <p:spPr>
          <a:xfrm>
            <a:off x="767224" y="2859736"/>
            <a:ext cx="3512956" cy="452202"/>
          </a:xfrm>
          <a:prstGeom prst="rect">
            <a:avLst/>
          </a:prstGeom>
        </p:spPr>
        <p:txBody>
          <a:bodyPr vert="horz" wrap="square" lIns="0" tIns="10949" rIns="0" bIns="0" rtlCol="0">
            <a:spAutoFit/>
          </a:bodyPr>
          <a:lstStyle/>
          <a:p>
            <a:pPr marL="11525" marR="4610">
              <a:lnSpc>
                <a:spcPct val="119300"/>
              </a:lnSpc>
              <a:spcBef>
                <a:spcPts val="86"/>
              </a:spcBef>
            </a:pPr>
            <a:r>
              <a:rPr sz="1271" spc="-5" dirty="0">
                <a:latin typeface="Verdana"/>
                <a:cs typeface="Verdana"/>
              </a:rPr>
              <a:t>satellite</a:t>
            </a:r>
            <a:r>
              <a:rPr sz="1271" spc="195" dirty="0">
                <a:latin typeface="Verdana"/>
                <a:cs typeface="Verdana"/>
              </a:rPr>
              <a:t> </a:t>
            </a:r>
            <a:r>
              <a:rPr sz="1271" spc="-5" dirty="0">
                <a:latin typeface="Verdana"/>
                <a:cs typeface="Verdana"/>
              </a:rPr>
              <a:t>confirme</a:t>
            </a:r>
            <a:r>
              <a:rPr sz="1271" spc="200" dirty="0">
                <a:latin typeface="Verdana"/>
                <a:cs typeface="Verdana"/>
              </a:rPr>
              <a:t> </a:t>
            </a:r>
            <a:r>
              <a:rPr sz="1271" spc="5" dirty="0">
                <a:latin typeface="Verdana"/>
                <a:cs typeface="Verdana"/>
              </a:rPr>
              <a:t>le</a:t>
            </a:r>
            <a:r>
              <a:rPr sz="1271" spc="213" dirty="0">
                <a:latin typeface="Verdana"/>
                <a:cs typeface="Verdana"/>
              </a:rPr>
              <a:t> </a:t>
            </a:r>
            <a:r>
              <a:rPr sz="1271" spc="-5" dirty="0">
                <a:latin typeface="Verdana"/>
                <a:cs typeface="Verdana"/>
              </a:rPr>
              <a:t>résultat</a:t>
            </a:r>
            <a:r>
              <a:rPr sz="1271" spc="195" dirty="0">
                <a:latin typeface="Verdana"/>
                <a:cs typeface="Verdana"/>
              </a:rPr>
              <a:t> </a:t>
            </a:r>
            <a:r>
              <a:rPr sz="1271" spc="-5" dirty="0">
                <a:latin typeface="Verdana"/>
                <a:cs typeface="Verdana"/>
              </a:rPr>
              <a:t>des</a:t>
            </a:r>
            <a:r>
              <a:rPr sz="1271" spc="195" dirty="0">
                <a:latin typeface="Verdana"/>
                <a:cs typeface="Verdana"/>
              </a:rPr>
              <a:t> </a:t>
            </a:r>
            <a:r>
              <a:rPr sz="1271" dirty="0">
                <a:latin typeface="Verdana"/>
                <a:cs typeface="Verdana"/>
              </a:rPr>
              <a:t>2</a:t>
            </a:r>
            <a:r>
              <a:rPr sz="1271" spc="195" dirty="0">
                <a:latin typeface="Verdana"/>
                <a:cs typeface="Verdana"/>
              </a:rPr>
              <a:t> </a:t>
            </a:r>
            <a:r>
              <a:rPr sz="1271" spc="-5" dirty="0">
                <a:latin typeface="Verdana"/>
                <a:cs typeface="Verdana"/>
              </a:rPr>
              <a:t>autres </a:t>
            </a:r>
            <a:r>
              <a:rPr sz="1271" spc="-431" dirty="0">
                <a:latin typeface="Verdana"/>
                <a:cs typeface="Verdana"/>
              </a:rPr>
              <a:t> </a:t>
            </a:r>
            <a:r>
              <a:rPr sz="1271" spc="-5" dirty="0">
                <a:latin typeface="Verdana"/>
                <a:cs typeface="Verdana"/>
              </a:rPr>
              <a:t>(X);</a:t>
            </a:r>
            <a:endParaRPr sz="1271">
              <a:latin typeface="Verdana"/>
              <a:cs typeface="Verdana"/>
            </a:endParaRPr>
          </a:p>
        </p:txBody>
      </p:sp>
      <p:sp>
        <p:nvSpPr>
          <p:cNvPr id="14" name="object 14"/>
          <p:cNvSpPr txBox="1"/>
          <p:nvPr/>
        </p:nvSpPr>
        <p:spPr>
          <a:xfrm>
            <a:off x="604025" y="3496769"/>
            <a:ext cx="3178141" cy="207204"/>
          </a:xfrm>
          <a:prstGeom prst="rect">
            <a:avLst/>
          </a:prstGeom>
        </p:spPr>
        <p:txBody>
          <a:bodyPr vert="horz" wrap="square" lIns="0" tIns="11525" rIns="0" bIns="0" rtlCol="0">
            <a:spAutoFit/>
          </a:bodyPr>
          <a:lstStyle/>
          <a:p>
            <a:pPr marL="11525">
              <a:spcBef>
                <a:spcPts val="91"/>
              </a:spcBef>
              <a:tabLst>
                <a:tab pos="532467" algn="l"/>
                <a:tab pos="1077611" algn="l"/>
                <a:tab pos="1833091" algn="l"/>
                <a:tab pos="2195560" algn="l"/>
                <a:tab pos="3024225" algn="l"/>
              </a:tabLst>
            </a:pPr>
            <a:r>
              <a:rPr sz="1271" dirty="0">
                <a:latin typeface="Verdana"/>
                <a:cs typeface="Verdana"/>
              </a:rPr>
              <a:t>- </a:t>
            </a:r>
            <a:r>
              <a:rPr sz="1271" spc="-191" dirty="0">
                <a:latin typeface="Verdana"/>
                <a:cs typeface="Verdana"/>
              </a:rPr>
              <a:t> </a:t>
            </a:r>
            <a:r>
              <a:rPr sz="1271" b="1" spc="-5" dirty="0">
                <a:latin typeface="Verdana"/>
                <a:cs typeface="Verdana"/>
              </a:rPr>
              <a:t>D</a:t>
            </a:r>
            <a:r>
              <a:rPr sz="1271" dirty="0">
                <a:latin typeface="Verdana"/>
                <a:cs typeface="Verdana"/>
              </a:rPr>
              <a:t>.	</a:t>
            </a:r>
            <a:r>
              <a:rPr sz="1271" spc="-36" dirty="0">
                <a:latin typeface="Verdana"/>
                <a:cs typeface="Verdana"/>
              </a:rPr>
              <a:t>A</a:t>
            </a:r>
            <a:r>
              <a:rPr sz="1271" spc="-14" dirty="0">
                <a:latin typeface="Verdana"/>
                <a:cs typeface="Verdana"/>
              </a:rPr>
              <a:t>v</a:t>
            </a:r>
            <a:r>
              <a:rPr sz="1271" dirty="0">
                <a:latin typeface="Verdana"/>
                <a:cs typeface="Verdana"/>
              </a:rPr>
              <a:t>ec	</a:t>
            </a:r>
            <a:r>
              <a:rPr sz="1271" spc="9" dirty="0">
                <a:latin typeface="Verdana"/>
                <a:cs typeface="Verdana"/>
              </a:rPr>
              <a:t>l</a:t>
            </a:r>
            <a:r>
              <a:rPr sz="1271" spc="-5" dirty="0">
                <a:latin typeface="Verdana"/>
                <a:cs typeface="Verdana"/>
              </a:rPr>
              <a:t>’</a:t>
            </a:r>
            <a:r>
              <a:rPr sz="1271" dirty="0">
                <a:latin typeface="Verdana"/>
                <a:cs typeface="Verdana"/>
              </a:rPr>
              <a:t>err</a:t>
            </a:r>
            <a:r>
              <a:rPr sz="1271" spc="-9" dirty="0">
                <a:latin typeface="Verdana"/>
                <a:cs typeface="Verdana"/>
              </a:rPr>
              <a:t>e</a:t>
            </a:r>
            <a:r>
              <a:rPr sz="1271" spc="-5" dirty="0">
                <a:latin typeface="Verdana"/>
                <a:cs typeface="Verdana"/>
              </a:rPr>
              <a:t>u</a:t>
            </a:r>
            <a:r>
              <a:rPr sz="1271" dirty="0">
                <a:latin typeface="Verdana"/>
                <a:cs typeface="Verdana"/>
              </a:rPr>
              <a:t>r	de	m</a:t>
            </a:r>
            <a:r>
              <a:rPr sz="1271" spc="-9" dirty="0">
                <a:latin typeface="Verdana"/>
                <a:cs typeface="Verdana"/>
              </a:rPr>
              <a:t>e</a:t>
            </a:r>
            <a:r>
              <a:rPr sz="1271" dirty="0">
                <a:latin typeface="Verdana"/>
                <a:cs typeface="Verdana"/>
              </a:rPr>
              <a:t>s</a:t>
            </a:r>
            <a:r>
              <a:rPr sz="1271" spc="-5" dirty="0">
                <a:latin typeface="Verdana"/>
                <a:cs typeface="Verdana"/>
              </a:rPr>
              <a:t>u</a:t>
            </a:r>
            <a:r>
              <a:rPr sz="1271" dirty="0">
                <a:latin typeface="Verdana"/>
                <a:cs typeface="Verdana"/>
              </a:rPr>
              <a:t>re,	</a:t>
            </a:r>
            <a:r>
              <a:rPr sz="1271" spc="9" dirty="0">
                <a:latin typeface="Verdana"/>
                <a:cs typeface="Verdana"/>
              </a:rPr>
              <a:t>l</a:t>
            </a:r>
            <a:r>
              <a:rPr sz="1271" dirty="0">
                <a:latin typeface="Verdana"/>
                <a:cs typeface="Verdana"/>
              </a:rPr>
              <a:t>e</a:t>
            </a:r>
            <a:endParaRPr sz="1271">
              <a:latin typeface="Verdana"/>
              <a:cs typeface="Verdana"/>
            </a:endParaRPr>
          </a:p>
        </p:txBody>
      </p:sp>
      <p:sp>
        <p:nvSpPr>
          <p:cNvPr id="15" name="object 15"/>
          <p:cNvSpPr txBox="1"/>
          <p:nvPr/>
        </p:nvSpPr>
        <p:spPr>
          <a:xfrm>
            <a:off x="3901015" y="3448361"/>
            <a:ext cx="403966" cy="207140"/>
          </a:xfrm>
          <a:prstGeom prst="rect">
            <a:avLst/>
          </a:prstGeom>
        </p:spPr>
        <p:txBody>
          <a:bodyPr vert="horz" wrap="square" lIns="0" tIns="11525" rIns="0" bIns="0" rtlCol="0">
            <a:spAutoFit/>
          </a:bodyPr>
          <a:lstStyle/>
          <a:p>
            <a:pPr marL="34576">
              <a:spcBef>
                <a:spcPts val="91"/>
              </a:spcBef>
            </a:pPr>
            <a:r>
              <a:rPr sz="1906" spc="14" baseline="-15873" dirty="0">
                <a:latin typeface="Verdana"/>
                <a:cs typeface="Verdana"/>
              </a:rPr>
              <a:t>3</a:t>
            </a:r>
            <a:r>
              <a:rPr sz="817" spc="9" dirty="0">
                <a:latin typeface="Verdana"/>
                <a:cs typeface="Verdana"/>
              </a:rPr>
              <a:t>ème</a:t>
            </a:r>
            <a:endParaRPr sz="817">
              <a:latin typeface="Verdana"/>
              <a:cs typeface="Verdana"/>
            </a:endParaRPr>
          </a:p>
        </p:txBody>
      </p:sp>
      <p:sp>
        <p:nvSpPr>
          <p:cNvPr id="16" name="object 16"/>
          <p:cNvSpPr txBox="1"/>
          <p:nvPr/>
        </p:nvSpPr>
        <p:spPr>
          <a:xfrm>
            <a:off x="767225" y="3689566"/>
            <a:ext cx="3514684" cy="1151052"/>
          </a:xfrm>
          <a:prstGeom prst="rect">
            <a:avLst/>
          </a:prstGeom>
        </p:spPr>
        <p:txBody>
          <a:bodyPr vert="horz" wrap="square" lIns="0" tIns="11525" rIns="0" bIns="0" rtlCol="0">
            <a:spAutoFit/>
          </a:bodyPr>
          <a:lstStyle/>
          <a:p>
            <a:pPr marL="11525" marR="4610" algn="just">
              <a:lnSpc>
                <a:spcPct val="119100"/>
              </a:lnSpc>
              <a:spcBef>
                <a:spcPts val="91"/>
              </a:spcBef>
            </a:pPr>
            <a:r>
              <a:rPr sz="1271" spc="-5" dirty="0">
                <a:latin typeface="Verdana"/>
                <a:cs typeface="Verdana"/>
              </a:rPr>
              <a:t>satellite permet </a:t>
            </a:r>
            <a:r>
              <a:rPr sz="1271" dirty="0">
                <a:latin typeface="Verdana"/>
                <a:cs typeface="Verdana"/>
              </a:rPr>
              <a:t>de définir </a:t>
            </a:r>
            <a:r>
              <a:rPr sz="1271" spc="-5" dirty="0">
                <a:latin typeface="Verdana"/>
                <a:cs typeface="Verdana"/>
              </a:rPr>
              <a:t>une zone dans </a:t>
            </a:r>
            <a:r>
              <a:rPr sz="1271" dirty="0">
                <a:latin typeface="Verdana"/>
                <a:cs typeface="Verdana"/>
              </a:rPr>
              <a:t> laquelle se </a:t>
            </a:r>
            <a:r>
              <a:rPr sz="1271" spc="-9" dirty="0">
                <a:latin typeface="Verdana"/>
                <a:cs typeface="Verdana"/>
              </a:rPr>
              <a:t>trouve </a:t>
            </a:r>
            <a:r>
              <a:rPr sz="1271" spc="5" dirty="0">
                <a:latin typeface="Verdana"/>
                <a:cs typeface="Verdana"/>
              </a:rPr>
              <a:t>le </a:t>
            </a:r>
            <a:r>
              <a:rPr sz="1271" spc="-5" dirty="0">
                <a:latin typeface="Verdana"/>
                <a:cs typeface="Verdana"/>
              </a:rPr>
              <a:t>point X. </a:t>
            </a:r>
            <a:r>
              <a:rPr sz="1271" spc="-9" dirty="0">
                <a:latin typeface="Verdana"/>
                <a:cs typeface="Verdana"/>
              </a:rPr>
              <a:t>Il </a:t>
            </a:r>
            <a:r>
              <a:rPr sz="1271" spc="-5" dirty="0">
                <a:latin typeface="Verdana"/>
                <a:cs typeface="Verdana"/>
              </a:rPr>
              <a:t>suffit </a:t>
            </a:r>
            <a:r>
              <a:rPr sz="1271" dirty="0">
                <a:latin typeface="Verdana"/>
                <a:cs typeface="Verdana"/>
              </a:rPr>
              <a:t>de </a:t>
            </a:r>
            <a:r>
              <a:rPr sz="1271" spc="5" dirty="0">
                <a:latin typeface="Verdana"/>
                <a:cs typeface="Verdana"/>
              </a:rPr>
              <a:t> </a:t>
            </a:r>
            <a:r>
              <a:rPr sz="1271" spc="-5" dirty="0">
                <a:latin typeface="Verdana"/>
                <a:cs typeface="Verdana"/>
              </a:rPr>
              <a:t>chercher </a:t>
            </a:r>
            <a:r>
              <a:rPr sz="1271" dirty="0">
                <a:latin typeface="Verdana"/>
                <a:cs typeface="Verdana"/>
              </a:rPr>
              <a:t>quelle </a:t>
            </a:r>
            <a:r>
              <a:rPr sz="1271" spc="-9" dirty="0">
                <a:latin typeface="Verdana"/>
                <a:cs typeface="Verdana"/>
              </a:rPr>
              <a:t>valeur </a:t>
            </a:r>
            <a:r>
              <a:rPr sz="1271" spc="-5" dirty="0">
                <a:latin typeface="Verdana"/>
                <a:cs typeface="Verdana"/>
              </a:rPr>
              <a:t>enlever </a:t>
            </a:r>
            <a:r>
              <a:rPr sz="1271" dirty="0">
                <a:latin typeface="Verdana"/>
                <a:cs typeface="Verdana"/>
              </a:rPr>
              <a:t>à </a:t>
            </a:r>
            <a:r>
              <a:rPr sz="1271" spc="-5" dirty="0">
                <a:latin typeface="Verdana"/>
                <a:cs typeface="Verdana"/>
              </a:rPr>
              <a:t>chaque </a:t>
            </a:r>
            <a:r>
              <a:rPr sz="1271" dirty="0">
                <a:latin typeface="Verdana"/>
                <a:cs typeface="Verdana"/>
              </a:rPr>
              <a:t> </a:t>
            </a:r>
            <a:r>
              <a:rPr sz="1271" spc="-5" dirty="0">
                <a:latin typeface="Verdana"/>
                <a:cs typeface="Verdana"/>
              </a:rPr>
              <a:t>mesure </a:t>
            </a:r>
            <a:r>
              <a:rPr sz="1271" dirty="0">
                <a:latin typeface="Verdana"/>
                <a:cs typeface="Verdana"/>
              </a:rPr>
              <a:t>pour </a:t>
            </a:r>
            <a:r>
              <a:rPr sz="1271" spc="-5" dirty="0">
                <a:latin typeface="Verdana"/>
                <a:cs typeface="Verdana"/>
              </a:rPr>
              <a:t>que </a:t>
            </a:r>
            <a:r>
              <a:rPr sz="1271" dirty="0">
                <a:latin typeface="Verdana"/>
                <a:cs typeface="Verdana"/>
              </a:rPr>
              <a:t>les </a:t>
            </a:r>
            <a:r>
              <a:rPr sz="1271" spc="-5" dirty="0">
                <a:latin typeface="Verdana"/>
                <a:cs typeface="Verdana"/>
              </a:rPr>
              <a:t>arcs </a:t>
            </a:r>
            <a:r>
              <a:rPr sz="1271" dirty="0">
                <a:latin typeface="Verdana"/>
                <a:cs typeface="Verdana"/>
              </a:rPr>
              <a:t>de </a:t>
            </a:r>
            <a:r>
              <a:rPr sz="1271" spc="-5" dirty="0">
                <a:latin typeface="Verdana"/>
                <a:cs typeface="Verdana"/>
              </a:rPr>
              <a:t>cercles </a:t>
            </a:r>
            <a:r>
              <a:rPr sz="1271" dirty="0">
                <a:latin typeface="Verdana"/>
                <a:cs typeface="Verdana"/>
              </a:rPr>
              <a:t>soient </a:t>
            </a:r>
            <a:r>
              <a:rPr sz="1271" spc="-436" dirty="0">
                <a:latin typeface="Verdana"/>
                <a:cs typeface="Verdana"/>
              </a:rPr>
              <a:t> </a:t>
            </a:r>
            <a:r>
              <a:rPr sz="1271" dirty="0">
                <a:latin typeface="Verdana"/>
                <a:cs typeface="Verdana"/>
              </a:rPr>
              <a:t>coalescent.</a:t>
            </a:r>
            <a:endParaRPr sz="1271">
              <a:latin typeface="Verdana"/>
              <a:cs typeface="Verdana"/>
            </a:endParaRPr>
          </a:p>
        </p:txBody>
      </p:sp>
      <p:sp>
        <p:nvSpPr>
          <p:cNvPr id="17" name="object 17"/>
          <p:cNvSpPr txBox="1"/>
          <p:nvPr/>
        </p:nvSpPr>
        <p:spPr>
          <a:xfrm>
            <a:off x="330641" y="4929611"/>
            <a:ext cx="6290012" cy="207204"/>
          </a:xfrm>
          <a:prstGeom prst="rect">
            <a:avLst/>
          </a:prstGeom>
        </p:spPr>
        <p:txBody>
          <a:bodyPr vert="horz" wrap="square" lIns="0" tIns="11525" rIns="0" bIns="0" rtlCol="0">
            <a:spAutoFit/>
          </a:bodyPr>
          <a:lstStyle/>
          <a:p>
            <a:pPr marL="195929" indent="-161930">
              <a:spcBef>
                <a:spcPts val="91"/>
              </a:spcBef>
              <a:buFont typeface="Wingdings"/>
              <a:buChar char=""/>
              <a:tabLst>
                <a:tab pos="196506" algn="l"/>
              </a:tabLst>
            </a:pPr>
            <a:r>
              <a:rPr sz="1271" dirty="0">
                <a:latin typeface="Verdana"/>
                <a:cs typeface="Verdana"/>
              </a:rPr>
              <a:t>Comme</a:t>
            </a:r>
            <a:r>
              <a:rPr sz="1271" spc="-23" dirty="0">
                <a:latin typeface="Verdana"/>
                <a:cs typeface="Verdana"/>
              </a:rPr>
              <a:t> </a:t>
            </a:r>
            <a:r>
              <a:rPr sz="1271" spc="5" dirty="0">
                <a:latin typeface="Verdana"/>
                <a:cs typeface="Verdana"/>
              </a:rPr>
              <a:t>il</a:t>
            </a:r>
            <a:r>
              <a:rPr sz="1271" spc="-9" dirty="0">
                <a:latin typeface="Verdana"/>
                <a:cs typeface="Verdana"/>
              </a:rPr>
              <a:t> </a:t>
            </a:r>
            <a:r>
              <a:rPr sz="1271" dirty="0">
                <a:latin typeface="Verdana"/>
                <a:cs typeface="Verdana"/>
              </a:rPr>
              <a:t>s’agit</a:t>
            </a:r>
            <a:r>
              <a:rPr sz="1271" spc="-27" dirty="0">
                <a:latin typeface="Verdana"/>
                <a:cs typeface="Verdana"/>
              </a:rPr>
              <a:t> </a:t>
            </a:r>
            <a:r>
              <a:rPr sz="1271" spc="-5" dirty="0">
                <a:latin typeface="Verdana"/>
                <a:cs typeface="Verdana"/>
              </a:rPr>
              <a:t>d’un</a:t>
            </a:r>
            <a:r>
              <a:rPr sz="1271" dirty="0">
                <a:latin typeface="Verdana"/>
                <a:cs typeface="Verdana"/>
              </a:rPr>
              <a:t> espace</a:t>
            </a:r>
            <a:r>
              <a:rPr sz="1271" spc="-27" dirty="0">
                <a:latin typeface="Verdana"/>
                <a:cs typeface="Verdana"/>
              </a:rPr>
              <a:t> </a:t>
            </a:r>
            <a:r>
              <a:rPr sz="1271" dirty="0">
                <a:latin typeface="Verdana"/>
                <a:cs typeface="Verdana"/>
              </a:rPr>
              <a:t>en</a:t>
            </a:r>
            <a:r>
              <a:rPr sz="1271" spc="-5" dirty="0">
                <a:latin typeface="Verdana"/>
                <a:cs typeface="Verdana"/>
              </a:rPr>
              <a:t> </a:t>
            </a:r>
            <a:r>
              <a:rPr sz="1271" spc="-14" dirty="0">
                <a:latin typeface="Verdana"/>
                <a:cs typeface="Verdana"/>
              </a:rPr>
              <a:t>3D,</a:t>
            </a:r>
            <a:r>
              <a:rPr sz="1271" spc="-5" dirty="0">
                <a:latin typeface="Verdana"/>
                <a:cs typeface="Verdana"/>
              </a:rPr>
              <a:t> </a:t>
            </a:r>
            <a:r>
              <a:rPr sz="1271" spc="5" dirty="0">
                <a:latin typeface="Verdana"/>
                <a:cs typeface="Verdana"/>
              </a:rPr>
              <a:t>il</a:t>
            </a:r>
            <a:r>
              <a:rPr sz="1271" spc="-9" dirty="0">
                <a:latin typeface="Verdana"/>
                <a:cs typeface="Verdana"/>
              </a:rPr>
              <a:t> </a:t>
            </a:r>
            <a:r>
              <a:rPr sz="1271" spc="-5" dirty="0">
                <a:latin typeface="Verdana"/>
                <a:cs typeface="Verdana"/>
              </a:rPr>
              <a:t>faut</a:t>
            </a:r>
            <a:r>
              <a:rPr sz="1271" spc="-14" dirty="0">
                <a:latin typeface="Verdana"/>
                <a:cs typeface="Verdana"/>
              </a:rPr>
              <a:t> </a:t>
            </a:r>
            <a:r>
              <a:rPr sz="1271" dirty="0">
                <a:latin typeface="Verdana"/>
                <a:cs typeface="Verdana"/>
              </a:rPr>
              <a:t>donc</a:t>
            </a:r>
            <a:r>
              <a:rPr sz="1271" spc="-9" dirty="0">
                <a:latin typeface="Verdana"/>
                <a:cs typeface="Verdana"/>
              </a:rPr>
              <a:t> </a:t>
            </a:r>
            <a:r>
              <a:rPr sz="1271" dirty="0">
                <a:latin typeface="Verdana"/>
                <a:cs typeface="Verdana"/>
              </a:rPr>
              <a:t>recourir</a:t>
            </a:r>
            <a:r>
              <a:rPr sz="1271" spc="-18" dirty="0">
                <a:latin typeface="Verdana"/>
                <a:cs typeface="Verdana"/>
              </a:rPr>
              <a:t> </a:t>
            </a:r>
            <a:r>
              <a:rPr sz="1271" dirty="0">
                <a:latin typeface="Verdana"/>
                <a:cs typeface="Verdana"/>
              </a:rPr>
              <a:t>à</a:t>
            </a:r>
            <a:r>
              <a:rPr sz="1271" spc="-14" dirty="0">
                <a:latin typeface="Verdana"/>
                <a:cs typeface="Verdana"/>
              </a:rPr>
              <a:t> </a:t>
            </a:r>
            <a:r>
              <a:rPr sz="1271" dirty="0">
                <a:latin typeface="Verdana"/>
                <a:cs typeface="Verdana"/>
              </a:rPr>
              <a:t>un</a:t>
            </a:r>
            <a:r>
              <a:rPr sz="1271" spc="-9" dirty="0">
                <a:latin typeface="Verdana"/>
                <a:cs typeface="Verdana"/>
              </a:rPr>
              <a:t> </a:t>
            </a:r>
            <a:r>
              <a:rPr sz="1271" spc="9" dirty="0">
                <a:latin typeface="Verdana"/>
                <a:cs typeface="Verdana"/>
              </a:rPr>
              <a:t>4</a:t>
            </a:r>
            <a:r>
              <a:rPr sz="1225" spc="14" baseline="24691" dirty="0">
                <a:latin typeface="Verdana"/>
                <a:cs typeface="Verdana"/>
              </a:rPr>
              <a:t>ème</a:t>
            </a:r>
            <a:r>
              <a:rPr sz="1225" spc="231" baseline="24691" dirty="0">
                <a:latin typeface="Verdana"/>
                <a:cs typeface="Verdana"/>
              </a:rPr>
              <a:t> </a:t>
            </a:r>
            <a:r>
              <a:rPr sz="1271" dirty="0">
                <a:latin typeface="Verdana"/>
                <a:cs typeface="Verdana"/>
              </a:rPr>
              <a:t>satellite</a:t>
            </a:r>
            <a:r>
              <a:rPr sz="1271" i="1" dirty="0">
                <a:latin typeface="Arial"/>
                <a:cs typeface="Arial"/>
              </a:rPr>
              <a:t>.</a:t>
            </a:r>
            <a:endParaRPr sz="1271">
              <a:latin typeface="Arial"/>
              <a:cs typeface="Arial"/>
            </a:endParaRPr>
          </a:p>
        </p:txBody>
      </p:sp>
      <p:grpSp>
        <p:nvGrpSpPr>
          <p:cNvPr id="18" name="object 18"/>
          <p:cNvGrpSpPr/>
          <p:nvPr/>
        </p:nvGrpSpPr>
        <p:grpSpPr>
          <a:xfrm>
            <a:off x="4478410" y="1157107"/>
            <a:ext cx="3897906" cy="3500854"/>
            <a:chOff x="5486277" y="2132076"/>
            <a:chExt cx="4295140" cy="3857625"/>
          </a:xfrm>
        </p:grpSpPr>
        <p:pic>
          <p:nvPicPr>
            <p:cNvPr id="19" name="object 19"/>
            <p:cNvPicPr/>
            <p:nvPr/>
          </p:nvPicPr>
          <p:blipFill>
            <a:blip r:embed="rId4" cstate="print"/>
            <a:stretch>
              <a:fillRect/>
            </a:stretch>
          </p:blipFill>
          <p:spPr>
            <a:xfrm>
              <a:off x="5560953" y="2132076"/>
              <a:ext cx="4219955" cy="3857244"/>
            </a:xfrm>
            <a:prstGeom prst="rect">
              <a:avLst/>
            </a:prstGeom>
          </p:spPr>
        </p:pic>
        <p:pic>
          <p:nvPicPr>
            <p:cNvPr id="20" name="object 20"/>
            <p:cNvPicPr/>
            <p:nvPr/>
          </p:nvPicPr>
          <p:blipFill>
            <a:blip r:embed="rId5" cstate="print"/>
            <a:stretch>
              <a:fillRect/>
            </a:stretch>
          </p:blipFill>
          <p:spPr>
            <a:xfrm>
              <a:off x="6409821" y="3104388"/>
              <a:ext cx="236219" cy="234695"/>
            </a:xfrm>
            <a:prstGeom prst="rect">
              <a:avLst/>
            </a:prstGeom>
          </p:spPr>
        </p:pic>
        <p:sp>
          <p:nvSpPr>
            <p:cNvPr id="21" name="object 21"/>
            <p:cNvSpPr/>
            <p:nvPr/>
          </p:nvSpPr>
          <p:spPr>
            <a:xfrm>
              <a:off x="6365626" y="3058668"/>
              <a:ext cx="325120" cy="326390"/>
            </a:xfrm>
            <a:custGeom>
              <a:avLst/>
              <a:gdLst/>
              <a:ahLst/>
              <a:cxnLst/>
              <a:rect l="l" t="t" r="r" b="b"/>
              <a:pathLst>
                <a:path w="325120" h="326389">
                  <a:moveTo>
                    <a:pt x="133877" y="133964"/>
                  </a:moveTo>
                  <a:lnTo>
                    <a:pt x="0" y="163068"/>
                  </a:lnTo>
                  <a:lnTo>
                    <a:pt x="47244" y="173338"/>
                  </a:lnTo>
                  <a:lnTo>
                    <a:pt x="47244" y="153924"/>
                  </a:lnTo>
                  <a:lnTo>
                    <a:pt x="89495" y="162752"/>
                  </a:lnTo>
                  <a:lnTo>
                    <a:pt x="132588" y="153105"/>
                  </a:lnTo>
                  <a:lnTo>
                    <a:pt x="132588" y="140208"/>
                  </a:lnTo>
                  <a:lnTo>
                    <a:pt x="133877" y="133964"/>
                  </a:lnTo>
                  <a:close/>
                </a:path>
                <a:path w="325120" h="326389">
                  <a:moveTo>
                    <a:pt x="89495" y="162752"/>
                  </a:moveTo>
                  <a:lnTo>
                    <a:pt x="47244" y="153924"/>
                  </a:lnTo>
                  <a:lnTo>
                    <a:pt x="47244" y="172212"/>
                  </a:lnTo>
                  <a:lnTo>
                    <a:pt x="89495" y="162752"/>
                  </a:lnTo>
                  <a:close/>
                </a:path>
                <a:path w="325120" h="326389">
                  <a:moveTo>
                    <a:pt x="162306" y="233984"/>
                  </a:moveTo>
                  <a:lnTo>
                    <a:pt x="149352" y="175260"/>
                  </a:lnTo>
                  <a:lnTo>
                    <a:pt x="89495" y="162752"/>
                  </a:lnTo>
                  <a:lnTo>
                    <a:pt x="47244" y="172212"/>
                  </a:lnTo>
                  <a:lnTo>
                    <a:pt x="47244" y="173338"/>
                  </a:lnTo>
                  <a:lnTo>
                    <a:pt x="132588" y="191891"/>
                  </a:lnTo>
                  <a:lnTo>
                    <a:pt x="132588" y="185928"/>
                  </a:lnTo>
                  <a:lnTo>
                    <a:pt x="140208" y="193548"/>
                  </a:lnTo>
                  <a:lnTo>
                    <a:pt x="140208" y="222824"/>
                  </a:lnTo>
                  <a:lnTo>
                    <a:pt x="152400" y="281859"/>
                  </a:lnTo>
                  <a:lnTo>
                    <a:pt x="152400" y="278892"/>
                  </a:lnTo>
                  <a:lnTo>
                    <a:pt x="162306" y="233984"/>
                  </a:lnTo>
                  <a:close/>
                </a:path>
                <a:path w="325120" h="326389">
                  <a:moveTo>
                    <a:pt x="140208" y="132588"/>
                  </a:moveTo>
                  <a:lnTo>
                    <a:pt x="133877" y="133964"/>
                  </a:lnTo>
                  <a:lnTo>
                    <a:pt x="132588" y="140208"/>
                  </a:lnTo>
                  <a:lnTo>
                    <a:pt x="140208" y="132588"/>
                  </a:lnTo>
                  <a:close/>
                </a:path>
                <a:path w="325120" h="326389">
                  <a:moveTo>
                    <a:pt x="140208" y="151399"/>
                  </a:moveTo>
                  <a:lnTo>
                    <a:pt x="140208" y="132588"/>
                  </a:lnTo>
                  <a:lnTo>
                    <a:pt x="132588" y="140208"/>
                  </a:lnTo>
                  <a:lnTo>
                    <a:pt x="132588" y="153105"/>
                  </a:lnTo>
                  <a:lnTo>
                    <a:pt x="140208" y="151399"/>
                  </a:lnTo>
                  <a:close/>
                </a:path>
                <a:path w="325120" h="326389">
                  <a:moveTo>
                    <a:pt x="140208" y="193548"/>
                  </a:moveTo>
                  <a:lnTo>
                    <a:pt x="132588" y="185928"/>
                  </a:lnTo>
                  <a:lnTo>
                    <a:pt x="133877" y="192171"/>
                  </a:lnTo>
                  <a:lnTo>
                    <a:pt x="140208" y="193548"/>
                  </a:lnTo>
                  <a:close/>
                </a:path>
                <a:path w="325120" h="326389">
                  <a:moveTo>
                    <a:pt x="133877" y="192171"/>
                  </a:moveTo>
                  <a:lnTo>
                    <a:pt x="132588" y="185928"/>
                  </a:lnTo>
                  <a:lnTo>
                    <a:pt x="132588" y="191891"/>
                  </a:lnTo>
                  <a:lnTo>
                    <a:pt x="133877" y="192171"/>
                  </a:lnTo>
                  <a:close/>
                </a:path>
                <a:path w="325120" h="326389">
                  <a:moveTo>
                    <a:pt x="171814" y="47244"/>
                  </a:moveTo>
                  <a:lnTo>
                    <a:pt x="161544" y="0"/>
                  </a:lnTo>
                  <a:lnTo>
                    <a:pt x="133877" y="133964"/>
                  </a:lnTo>
                  <a:lnTo>
                    <a:pt x="140208" y="132588"/>
                  </a:lnTo>
                  <a:lnTo>
                    <a:pt x="140208" y="151399"/>
                  </a:lnTo>
                  <a:lnTo>
                    <a:pt x="149352" y="149352"/>
                  </a:lnTo>
                  <a:lnTo>
                    <a:pt x="152400" y="135737"/>
                  </a:lnTo>
                  <a:lnTo>
                    <a:pt x="152400" y="47244"/>
                  </a:lnTo>
                  <a:lnTo>
                    <a:pt x="171814" y="47244"/>
                  </a:lnTo>
                  <a:close/>
                </a:path>
                <a:path w="325120" h="326389">
                  <a:moveTo>
                    <a:pt x="140208" y="222824"/>
                  </a:moveTo>
                  <a:lnTo>
                    <a:pt x="140208" y="193548"/>
                  </a:lnTo>
                  <a:lnTo>
                    <a:pt x="133877" y="192171"/>
                  </a:lnTo>
                  <a:lnTo>
                    <a:pt x="140208" y="222824"/>
                  </a:lnTo>
                  <a:close/>
                </a:path>
                <a:path w="325120" h="326389">
                  <a:moveTo>
                    <a:pt x="172010" y="48144"/>
                  </a:moveTo>
                  <a:lnTo>
                    <a:pt x="171814" y="47244"/>
                  </a:lnTo>
                  <a:lnTo>
                    <a:pt x="152400" y="47244"/>
                  </a:lnTo>
                  <a:lnTo>
                    <a:pt x="162306" y="91490"/>
                  </a:lnTo>
                  <a:lnTo>
                    <a:pt x="172010" y="48144"/>
                  </a:lnTo>
                  <a:close/>
                </a:path>
                <a:path w="325120" h="326389">
                  <a:moveTo>
                    <a:pt x="162306" y="91490"/>
                  </a:moveTo>
                  <a:lnTo>
                    <a:pt x="152400" y="47244"/>
                  </a:lnTo>
                  <a:lnTo>
                    <a:pt x="152400" y="135737"/>
                  </a:lnTo>
                  <a:lnTo>
                    <a:pt x="162306" y="91490"/>
                  </a:lnTo>
                  <a:close/>
                </a:path>
                <a:path w="325120" h="326389">
                  <a:moveTo>
                    <a:pt x="172011" y="277984"/>
                  </a:moveTo>
                  <a:lnTo>
                    <a:pt x="162306" y="233984"/>
                  </a:lnTo>
                  <a:lnTo>
                    <a:pt x="152400" y="278892"/>
                  </a:lnTo>
                  <a:lnTo>
                    <a:pt x="171814" y="278892"/>
                  </a:lnTo>
                  <a:lnTo>
                    <a:pt x="172011" y="277984"/>
                  </a:lnTo>
                  <a:close/>
                </a:path>
                <a:path w="325120" h="326389">
                  <a:moveTo>
                    <a:pt x="171814" y="278892"/>
                  </a:moveTo>
                  <a:lnTo>
                    <a:pt x="152400" y="278892"/>
                  </a:lnTo>
                  <a:lnTo>
                    <a:pt x="152400" y="281859"/>
                  </a:lnTo>
                  <a:lnTo>
                    <a:pt x="161544" y="326136"/>
                  </a:lnTo>
                  <a:lnTo>
                    <a:pt x="171814" y="278892"/>
                  </a:lnTo>
                  <a:close/>
                </a:path>
                <a:path w="325120" h="326389">
                  <a:moveTo>
                    <a:pt x="190663" y="133948"/>
                  </a:moveTo>
                  <a:lnTo>
                    <a:pt x="172010" y="48144"/>
                  </a:lnTo>
                  <a:lnTo>
                    <a:pt x="162306" y="91490"/>
                  </a:lnTo>
                  <a:lnTo>
                    <a:pt x="175260" y="149352"/>
                  </a:lnTo>
                  <a:lnTo>
                    <a:pt x="184404" y="151399"/>
                  </a:lnTo>
                  <a:lnTo>
                    <a:pt x="184404" y="132588"/>
                  </a:lnTo>
                  <a:lnTo>
                    <a:pt x="190663" y="133948"/>
                  </a:lnTo>
                  <a:close/>
                </a:path>
                <a:path w="325120" h="326389">
                  <a:moveTo>
                    <a:pt x="277368" y="173338"/>
                  </a:moveTo>
                  <a:lnTo>
                    <a:pt x="277368" y="172212"/>
                  </a:lnTo>
                  <a:lnTo>
                    <a:pt x="235116" y="162752"/>
                  </a:lnTo>
                  <a:lnTo>
                    <a:pt x="175260" y="175260"/>
                  </a:lnTo>
                  <a:lnTo>
                    <a:pt x="162306" y="233984"/>
                  </a:lnTo>
                  <a:lnTo>
                    <a:pt x="172011" y="277984"/>
                  </a:lnTo>
                  <a:lnTo>
                    <a:pt x="184404" y="220980"/>
                  </a:lnTo>
                  <a:lnTo>
                    <a:pt x="184404" y="193548"/>
                  </a:lnTo>
                  <a:lnTo>
                    <a:pt x="192024" y="185928"/>
                  </a:lnTo>
                  <a:lnTo>
                    <a:pt x="192024" y="191891"/>
                  </a:lnTo>
                  <a:lnTo>
                    <a:pt x="277368" y="173338"/>
                  </a:lnTo>
                  <a:close/>
                </a:path>
                <a:path w="325120" h="326389">
                  <a:moveTo>
                    <a:pt x="172212" y="47244"/>
                  </a:moveTo>
                  <a:lnTo>
                    <a:pt x="171814" y="47244"/>
                  </a:lnTo>
                  <a:lnTo>
                    <a:pt x="172010" y="48144"/>
                  </a:lnTo>
                  <a:lnTo>
                    <a:pt x="172212" y="47244"/>
                  </a:lnTo>
                  <a:close/>
                </a:path>
                <a:path w="325120" h="326389">
                  <a:moveTo>
                    <a:pt x="172212" y="278892"/>
                  </a:moveTo>
                  <a:lnTo>
                    <a:pt x="172011" y="277984"/>
                  </a:lnTo>
                  <a:lnTo>
                    <a:pt x="171814" y="278892"/>
                  </a:lnTo>
                  <a:lnTo>
                    <a:pt x="172212" y="278892"/>
                  </a:lnTo>
                  <a:close/>
                </a:path>
                <a:path w="325120" h="326389">
                  <a:moveTo>
                    <a:pt x="192024" y="140208"/>
                  </a:moveTo>
                  <a:lnTo>
                    <a:pt x="190663" y="133948"/>
                  </a:lnTo>
                  <a:lnTo>
                    <a:pt x="184404" y="132588"/>
                  </a:lnTo>
                  <a:lnTo>
                    <a:pt x="192024" y="140208"/>
                  </a:lnTo>
                  <a:close/>
                </a:path>
                <a:path w="325120" h="326389">
                  <a:moveTo>
                    <a:pt x="192024" y="153105"/>
                  </a:moveTo>
                  <a:lnTo>
                    <a:pt x="192024" y="140208"/>
                  </a:lnTo>
                  <a:lnTo>
                    <a:pt x="184404" y="132588"/>
                  </a:lnTo>
                  <a:lnTo>
                    <a:pt x="184404" y="151399"/>
                  </a:lnTo>
                  <a:lnTo>
                    <a:pt x="192024" y="153105"/>
                  </a:lnTo>
                  <a:close/>
                </a:path>
                <a:path w="325120" h="326389">
                  <a:moveTo>
                    <a:pt x="192024" y="185928"/>
                  </a:moveTo>
                  <a:lnTo>
                    <a:pt x="184404" y="193548"/>
                  </a:lnTo>
                  <a:lnTo>
                    <a:pt x="190663" y="192187"/>
                  </a:lnTo>
                  <a:lnTo>
                    <a:pt x="192024" y="185928"/>
                  </a:lnTo>
                  <a:close/>
                </a:path>
                <a:path w="325120" h="326389">
                  <a:moveTo>
                    <a:pt x="190663" y="192187"/>
                  </a:moveTo>
                  <a:lnTo>
                    <a:pt x="184404" y="193548"/>
                  </a:lnTo>
                  <a:lnTo>
                    <a:pt x="184404" y="220980"/>
                  </a:lnTo>
                  <a:lnTo>
                    <a:pt x="190663" y="192187"/>
                  </a:lnTo>
                  <a:close/>
                </a:path>
                <a:path w="325120" h="326389">
                  <a:moveTo>
                    <a:pt x="324612" y="163068"/>
                  </a:moveTo>
                  <a:lnTo>
                    <a:pt x="190663" y="133948"/>
                  </a:lnTo>
                  <a:lnTo>
                    <a:pt x="192024" y="140208"/>
                  </a:lnTo>
                  <a:lnTo>
                    <a:pt x="192024" y="153105"/>
                  </a:lnTo>
                  <a:lnTo>
                    <a:pt x="235116" y="162752"/>
                  </a:lnTo>
                  <a:lnTo>
                    <a:pt x="277368" y="153924"/>
                  </a:lnTo>
                  <a:lnTo>
                    <a:pt x="277368" y="173338"/>
                  </a:lnTo>
                  <a:lnTo>
                    <a:pt x="324612" y="163068"/>
                  </a:lnTo>
                  <a:close/>
                </a:path>
                <a:path w="325120" h="326389">
                  <a:moveTo>
                    <a:pt x="192024" y="191891"/>
                  </a:moveTo>
                  <a:lnTo>
                    <a:pt x="192024" y="185928"/>
                  </a:lnTo>
                  <a:lnTo>
                    <a:pt x="190663" y="192187"/>
                  </a:lnTo>
                  <a:lnTo>
                    <a:pt x="192024" y="191891"/>
                  </a:lnTo>
                  <a:close/>
                </a:path>
                <a:path w="325120" h="326389">
                  <a:moveTo>
                    <a:pt x="277368" y="172212"/>
                  </a:moveTo>
                  <a:lnTo>
                    <a:pt x="277368" y="153924"/>
                  </a:lnTo>
                  <a:lnTo>
                    <a:pt x="235116" y="162752"/>
                  </a:lnTo>
                  <a:lnTo>
                    <a:pt x="277368" y="172212"/>
                  </a:lnTo>
                  <a:close/>
                </a:path>
              </a:pathLst>
            </a:custGeom>
            <a:solidFill>
              <a:srgbClr val="76D9E8"/>
            </a:solidFill>
          </p:spPr>
          <p:txBody>
            <a:bodyPr wrap="square" lIns="0" tIns="0" rIns="0" bIns="0" rtlCol="0"/>
            <a:lstStyle/>
            <a:p>
              <a:endParaRPr sz="1634"/>
            </a:p>
          </p:txBody>
        </p:sp>
        <p:pic>
          <p:nvPicPr>
            <p:cNvPr id="22" name="object 22"/>
            <p:cNvPicPr/>
            <p:nvPr/>
          </p:nvPicPr>
          <p:blipFill>
            <a:blip r:embed="rId6" cstate="print"/>
            <a:stretch>
              <a:fillRect/>
            </a:stretch>
          </p:blipFill>
          <p:spPr>
            <a:xfrm>
              <a:off x="8613525" y="3293363"/>
              <a:ext cx="234695" cy="234695"/>
            </a:xfrm>
            <a:prstGeom prst="rect">
              <a:avLst/>
            </a:prstGeom>
          </p:spPr>
        </p:pic>
        <p:sp>
          <p:nvSpPr>
            <p:cNvPr id="23" name="object 23"/>
            <p:cNvSpPr/>
            <p:nvPr/>
          </p:nvSpPr>
          <p:spPr>
            <a:xfrm>
              <a:off x="8567806" y="3247644"/>
              <a:ext cx="326390" cy="326390"/>
            </a:xfrm>
            <a:custGeom>
              <a:avLst/>
              <a:gdLst/>
              <a:ahLst/>
              <a:cxnLst/>
              <a:rect l="l" t="t" r="r" b="b"/>
              <a:pathLst>
                <a:path w="326390" h="326389">
                  <a:moveTo>
                    <a:pt x="135473" y="133617"/>
                  </a:moveTo>
                  <a:lnTo>
                    <a:pt x="0" y="163068"/>
                  </a:lnTo>
                  <a:lnTo>
                    <a:pt x="48768" y="173669"/>
                  </a:lnTo>
                  <a:lnTo>
                    <a:pt x="48768" y="153924"/>
                  </a:lnTo>
                  <a:lnTo>
                    <a:pt x="91019" y="162752"/>
                  </a:lnTo>
                  <a:lnTo>
                    <a:pt x="134112" y="153105"/>
                  </a:lnTo>
                  <a:lnTo>
                    <a:pt x="134112" y="140208"/>
                  </a:lnTo>
                  <a:lnTo>
                    <a:pt x="135473" y="133617"/>
                  </a:lnTo>
                  <a:close/>
                </a:path>
                <a:path w="326390" h="326389">
                  <a:moveTo>
                    <a:pt x="91019" y="162752"/>
                  </a:moveTo>
                  <a:lnTo>
                    <a:pt x="48768" y="153924"/>
                  </a:lnTo>
                  <a:lnTo>
                    <a:pt x="48768" y="172212"/>
                  </a:lnTo>
                  <a:lnTo>
                    <a:pt x="91019" y="162752"/>
                  </a:lnTo>
                  <a:close/>
                </a:path>
                <a:path w="326390" h="326389">
                  <a:moveTo>
                    <a:pt x="163383" y="236009"/>
                  </a:moveTo>
                  <a:lnTo>
                    <a:pt x="150876" y="175260"/>
                  </a:lnTo>
                  <a:lnTo>
                    <a:pt x="91019" y="162752"/>
                  </a:lnTo>
                  <a:lnTo>
                    <a:pt x="48768" y="172212"/>
                  </a:lnTo>
                  <a:lnTo>
                    <a:pt x="48768" y="173669"/>
                  </a:lnTo>
                  <a:lnTo>
                    <a:pt x="134112" y="192222"/>
                  </a:lnTo>
                  <a:lnTo>
                    <a:pt x="134112" y="185928"/>
                  </a:lnTo>
                  <a:lnTo>
                    <a:pt x="140208" y="193548"/>
                  </a:lnTo>
                  <a:lnTo>
                    <a:pt x="140208" y="215445"/>
                  </a:lnTo>
                  <a:lnTo>
                    <a:pt x="153924" y="281859"/>
                  </a:lnTo>
                  <a:lnTo>
                    <a:pt x="153924" y="278892"/>
                  </a:lnTo>
                  <a:lnTo>
                    <a:pt x="163383" y="236009"/>
                  </a:lnTo>
                  <a:close/>
                </a:path>
                <a:path w="326390" h="326389">
                  <a:moveTo>
                    <a:pt x="140208" y="132588"/>
                  </a:moveTo>
                  <a:lnTo>
                    <a:pt x="135473" y="133617"/>
                  </a:lnTo>
                  <a:lnTo>
                    <a:pt x="134112" y="140208"/>
                  </a:lnTo>
                  <a:lnTo>
                    <a:pt x="140208" y="132588"/>
                  </a:lnTo>
                  <a:close/>
                </a:path>
                <a:path w="326390" h="326389">
                  <a:moveTo>
                    <a:pt x="140208" y="151740"/>
                  </a:moveTo>
                  <a:lnTo>
                    <a:pt x="140208" y="132588"/>
                  </a:lnTo>
                  <a:lnTo>
                    <a:pt x="134112" y="140208"/>
                  </a:lnTo>
                  <a:lnTo>
                    <a:pt x="134112" y="153105"/>
                  </a:lnTo>
                  <a:lnTo>
                    <a:pt x="140208" y="151740"/>
                  </a:lnTo>
                  <a:close/>
                </a:path>
                <a:path w="326390" h="326389">
                  <a:moveTo>
                    <a:pt x="140208" y="193548"/>
                  </a:moveTo>
                  <a:lnTo>
                    <a:pt x="134112" y="185928"/>
                  </a:lnTo>
                  <a:lnTo>
                    <a:pt x="135473" y="192518"/>
                  </a:lnTo>
                  <a:lnTo>
                    <a:pt x="140208" y="193548"/>
                  </a:lnTo>
                  <a:close/>
                </a:path>
                <a:path w="326390" h="326389">
                  <a:moveTo>
                    <a:pt x="135473" y="192518"/>
                  </a:moveTo>
                  <a:lnTo>
                    <a:pt x="134112" y="185928"/>
                  </a:lnTo>
                  <a:lnTo>
                    <a:pt x="134112" y="192222"/>
                  </a:lnTo>
                  <a:lnTo>
                    <a:pt x="135473" y="192518"/>
                  </a:lnTo>
                  <a:close/>
                </a:path>
                <a:path w="326390" h="326389">
                  <a:moveTo>
                    <a:pt x="192187" y="133948"/>
                  </a:moveTo>
                  <a:lnTo>
                    <a:pt x="163068" y="0"/>
                  </a:lnTo>
                  <a:lnTo>
                    <a:pt x="135473" y="133617"/>
                  </a:lnTo>
                  <a:lnTo>
                    <a:pt x="140208" y="132588"/>
                  </a:lnTo>
                  <a:lnTo>
                    <a:pt x="140208" y="151740"/>
                  </a:lnTo>
                  <a:lnTo>
                    <a:pt x="150876" y="149352"/>
                  </a:lnTo>
                  <a:lnTo>
                    <a:pt x="153924" y="134765"/>
                  </a:lnTo>
                  <a:lnTo>
                    <a:pt x="153924" y="47244"/>
                  </a:lnTo>
                  <a:lnTo>
                    <a:pt x="172212" y="47244"/>
                  </a:lnTo>
                  <a:lnTo>
                    <a:pt x="172212" y="128930"/>
                  </a:lnTo>
                  <a:lnTo>
                    <a:pt x="176784" y="149352"/>
                  </a:lnTo>
                  <a:lnTo>
                    <a:pt x="185928" y="151399"/>
                  </a:lnTo>
                  <a:lnTo>
                    <a:pt x="185928" y="132588"/>
                  </a:lnTo>
                  <a:lnTo>
                    <a:pt x="192187" y="133948"/>
                  </a:lnTo>
                  <a:close/>
                </a:path>
                <a:path w="326390" h="326389">
                  <a:moveTo>
                    <a:pt x="140208" y="215445"/>
                  </a:moveTo>
                  <a:lnTo>
                    <a:pt x="140208" y="193548"/>
                  </a:lnTo>
                  <a:lnTo>
                    <a:pt x="135473" y="192518"/>
                  </a:lnTo>
                  <a:lnTo>
                    <a:pt x="140208" y="215445"/>
                  </a:lnTo>
                  <a:close/>
                </a:path>
                <a:path w="326390" h="326389">
                  <a:moveTo>
                    <a:pt x="172212" y="47244"/>
                  </a:moveTo>
                  <a:lnTo>
                    <a:pt x="153924" y="47244"/>
                  </a:lnTo>
                  <a:lnTo>
                    <a:pt x="163383" y="89495"/>
                  </a:lnTo>
                  <a:lnTo>
                    <a:pt x="172212" y="47244"/>
                  </a:lnTo>
                  <a:close/>
                </a:path>
                <a:path w="326390" h="326389">
                  <a:moveTo>
                    <a:pt x="163383" y="89495"/>
                  </a:moveTo>
                  <a:lnTo>
                    <a:pt x="153924" y="47244"/>
                  </a:lnTo>
                  <a:lnTo>
                    <a:pt x="153924" y="134765"/>
                  </a:lnTo>
                  <a:lnTo>
                    <a:pt x="163383" y="89495"/>
                  </a:lnTo>
                  <a:close/>
                </a:path>
                <a:path w="326390" h="326389">
                  <a:moveTo>
                    <a:pt x="172212" y="278892"/>
                  </a:moveTo>
                  <a:lnTo>
                    <a:pt x="163383" y="236009"/>
                  </a:lnTo>
                  <a:lnTo>
                    <a:pt x="153924" y="278892"/>
                  </a:lnTo>
                  <a:lnTo>
                    <a:pt x="172212" y="278892"/>
                  </a:lnTo>
                  <a:close/>
                </a:path>
                <a:path w="326390" h="326389">
                  <a:moveTo>
                    <a:pt x="172212" y="284073"/>
                  </a:moveTo>
                  <a:lnTo>
                    <a:pt x="172212" y="278892"/>
                  </a:lnTo>
                  <a:lnTo>
                    <a:pt x="153924" y="278892"/>
                  </a:lnTo>
                  <a:lnTo>
                    <a:pt x="153924" y="281859"/>
                  </a:lnTo>
                  <a:lnTo>
                    <a:pt x="163068" y="326136"/>
                  </a:lnTo>
                  <a:lnTo>
                    <a:pt x="172212" y="284073"/>
                  </a:lnTo>
                  <a:close/>
                </a:path>
                <a:path w="326390" h="326389">
                  <a:moveTo>
                    <a:pt x="172212" y="128930"/>
                  </a:moveTo>
                  <a:lnTo>
                    <a:pt x="172212" y="47244"/>
                  </a:lnTo>
                  <a:lnTo>
                    <a:pt x="163383" y="89495"/>
                  </a:lnTo>
                  <a:lnTo>
                    <a:pt x="172212" y="128930"/>
                  </a:lnTo>
                  <a:close/>
                </a:path>
                <a:path w="326390" h="326389">
                  <a:moveTo>
                    <a:pt x="278892" y="173338"/>
                  </a:moveTo>
                  <a:lnTo>
                    <a:pt x="278892" y="172212"/>
                  </a:lnTo>
                  <a:lnTo>
                    <a:pt x="236640" y="162752"/>
                  </a:lnTo>
                  <a:lnTo>
                    <a:pt x="176784" y="175260"/>
                  </a:lnTo>
                  <a:lnTo>
                    <a:pt x="163383" y="236009"/>
                  </a:lnTo>
                  <a:lnTo>
                    <a:pt x="172212" y="278892"/>
                  </a:lnTo>
                  <a:lnTo>
                    <a:pt x="172212" y="284073"/>
                  </a:lnTo>
                  <a:lnTo>
                    <a:pt x="185928" y="220980"/>
                  </a:lnTo>
                  <a:lnTo>
                    <a:pt x="185928" y="193548"/>
                  </a:lnTo>
                  <a:lnTo>
                    <a:pt x="193548" y="185928"/>
                  </a:lnTo>
                  <a:lnTo>
                    <a:pt x="193548" y="191891"/>
                  </a:lnTo>
                  <a:lnTo>
                    <a:pt x="278892" y="173338"/>
                  </a:lnTo>
                  <a:close/>
                </a:path>
                <a:path w="326390" h="326389">
                  <a:moveTo>
                    <a:pt x="193548" y="140208"/>
                  </a:moveTo>
                  <a:lnTo>
                    <a:pt x="192187" y="133948"/>
                  </a:lnTo>
                  <a:lnTo>
                    <a:pt x="185928" y="132588"/>
                  </a:lnTo>
                  <a:lnTo>
                    <a:pt x="193548" y="140208"/>
                  </a:lnTo>
                  <a:close/>
                </a:path>
                <a:path w="326390" h="326389">
                  <a:moveTo>
                    <a:pt x="193548" y="153105"/>
                  </a:moveTo>
                  <a:lnTo>
                    <a:pt x="193548" y="140208"/>
                  </a:lnTo>
                  <a:lnTo>
                    <a:pt x="185928" y="132588"/>
                  </a:lnTo>
                  <a:lnTo>
                    <a:pt x="185928" y="151399"/>
                  </a:lnTo>
                  <a:lnTo>
                    <a:pt x="193548" y="153105"/>
                  </a:lnTo>
                  <a:close/>
                </a:path>
                <a:path w="326390" h="326389">
                  <a:moveTo>
                    <a:pt x="193548" y="185928"/>
                  </a:moveTo>
                  <a:lnTo>
                    <a:pt x="185928" y="193548"/>
                  </a:lnTo>
                  <a:lnTo>
                    <a:pt x="192187" y="192187"/>
                  </a:lnTo>
                  <a:lnTo>
                    <a:pt x="193548" y="185928"/>
                  </a:lnTo>
                  <a:close/>
                </a:path>
                <a:path w="326390" h="326389">
                  <a:moveTo>
                    <a:pt x="192187" y="192187"/>
                  </a:moveTo>
                  <a:lnTo>
                    <a:pt x="185928" y="193548"/>
                  </a:lnTo>
                  <a:lnTo>
                    <a:pt x="185928" y="220980"/>
                  </a:lnTo>
                  <a:lnTo>
                    <a:pt x="192187" y="192187"/>
                  </a:lnTo>
                  <a:close/>
                </a:path>
                <a:path w="326390" h="326389">
                  <a:moveTo>
                    <a:pt x="326136" y="163068"/>
                  </a:moveTo>
                  <a:lnTo>
                    <a:pt x="192187" y="133948"/>
                  </a:lnTo>
                  <a:lnTo>
                    <a:pt x="193548" y="140208"/>
                  </a:lnTo>
                  <a:lnTo>
                    <a:pt x="193548" y="153105"/>
                  </a:lnTo>
                  <a:lnTo>
                    <a:pt x="236640" y="162752"/>
                  </a:lnTo>
                  <a:lnTo>
                    <a:pt x="278892" y="153924"/>
                  </a:lnTo>
                  <a:lnTo>
                    <a:pt x="278892" y="173338"/>
                  </a:lnTo>
                  <a:lnTo>
                    <a:pt x="326136" y="163068"/>
                  </a:lnTo>
                  <a:close/>
                </a:path>
                <a:path w="326390" h="326389">
                  <a:moveTo>
                    <a:pt x="193548" y="191891"/>
                  </a:moveTo>
                  <a:lnTo>
                    <a:pt x="193548" y="185928"/>
                  </a:lnTo>
                  <a:lnTo>
                    <a:pt x="192187" y="192187"/>
                  </a:lnTo>
                  <a:lnTo>
                    <a:pt x="193548" y="191891"/>
                  </a:lnTo>
                  <a:close/>
                </a:path>
                <a:path w="326390" h="326389">
                  <a:moveTo>
                    <a:pt x="278892" y="172212"/>
                  </a:moveTo>
                  <a:lnTo>
                    <a:pt x="278892" y="153924"/>
                  </a:lnTo>
                  <a:lnTo>
                    <a:pt x="236640" y="162752"/>
                  </a:lnTo>
                  <a:lnTo>
                    <a:pt x="278892" y="172212"/>
                  </a:lnTo>
                  <a:close/>
                </a:path>
              </a:pathLst>
            </a:custGeom>
            <a:solidFill>
              <a:srgbClr val="76D9E8"/>
            </a:solidFill>
          </p:spPr>
          <p:txBody>
            <a:bodyPr wrap="square" lIns="0" tIns="0" rIns="0" bIns="0" rtlCol="0"/>
            <a:lstStyle/>
            <a:p>
              <a:endParaRPr sz="1634"/>
            </a:p>
          </p:txBody>
        </p:sp>
        <p:pic>
          <p:nvPicPr>
            <p:cNvPr id="24" name="object 24"/>
            <p:cNvPicPr/>
            <p:nvPr/>
          </p:nvPicPr>
          <p:blipFill>
            <a:blip r:embed="rId7" cstate="print"/>
            <a:stretch>
              <a:fillRect/>
            </a:stretch>
          </p:blipFill>
          <p:spPr>
            <a:xfrm>
              <a:off x="6402201" y="5081016"/>
              <a:ext cx="234695" cy="234695"/>
            </a:xfrm>
            <a:prstGeom prst="rect">
              <a:avLst/>
            </a:prstGeom>
          </p:spPr>
        </p:pic>
        <p:sp>
          <p:nvSpPr>
            <p:cNvPr id="25" name="object 25"/>
            <p:cNvSpPr/>
            <p:nvPr/>
          </p:nvSpPr>
          <p:spPr>
            <a:xfrm>
              <a:off x="6356482" y="5035296"/>
              <a:ext cx="326390" cy="326390"/>
            </a:xfrm>
            <a:custGeom>
              <a:avLst/>
              <a:gdLst/>
              <a:ahLst/>
              <a:cxnLst/>
              <a:rect l="l" t="t" r="r" b="b"/>
              <a:pathLst>
                <a:path w="326390" h="326389">
                  <a:moveTo>
                    <a:pt x="135473" y="133617"/>
                  </a:moveTo>
                  <a:lnTo>
                    <a:pt x="0" y="163068"/>
                  </a:lnTo>
                  <a:lnTo>
                    <a:pt x="47244" y="172824"/>
                  </a:lnTo>
                  <a:lnTo>
                    <a:pt x="47244" y="153924"/>
                  </a:lnTo>
                  <a:lnTo>
                    <a:pt x="90126" y="162752"/>
                  </a:lnTo>
                  <a:lnTo>
                    <a:pt x="134112" y="153049"/>
                  </a:lnTo>
                  <a:lnTo>
                    <a:pt x="134112" y="140208"/>
                  </a:lnTo>
                  <a:lnTo>
                    <a:pt x="135473" y="133617"/>
                  </a:lnTo>
                  <a:close/>
                </a:path>
                <a:path w="326390" h="326389">
                  <a:moveTo>
                    <a:pt x="90126" y="162752"/>
                  </a:moveTo>
                  <a:lnTo>
                    <a:pt x="47244" y="153924"/>
                  </a:lnTo>
                  <a:lnTo>
                    <a:pt x="47244" y="172212"/>
                  </a:lnTo>
                  <a:lnTo>
                    <a:pt x="90126" y="162752"/>
                  </a:lnTo>
                  <a:close/>
                </a:path>
                <a:path w="326390" h="326389">
                  <a:moveTo>
                    <a:pt x="163383" y="235116"/>
                  </a:moveTo>
                  <a:lnTo>
                    <a:pt x="150876" y="175260"/>
                  </a:lnTo>
                  <a:lnTo>
                    <a:pt x="90126" y="162752"/>
                  </a:lnTo>
                  <a:lnTo>
                    <a:pt x="47244" y="172212"/>
                  </a:lnTo>
                  <a:lnTo>
                    <a:pt x="47244" y="172824"/>
                  </a:lnTo>
                  <a:lnTo>
                    <a:pt x="134112" y="190765"/>
                  </a:lnTo>
                  <a:lnTo>
                    <a:pt x="134112" y="185928"/>
                  </a:lnTo>
                  <a:lnTo>
                    <a:pt x="140208" y="192024"/>
                  </a:lnTo>
                  <a:lnTo>
                    <a:pt x="140208" y="215445"/>
                  </a:lnTo>
                  <a:lnTo>
                    <a:pt x="153924" y="281859"/>
                  </a:lnTo>
                  <a:lnTo>
                    <a:pt x="153924" y="277368"/>
                  </a:lnTo>
                  <a:lnTo>
                    <a:pt x="163383" y="235116"/>
                  </a:lnTo>
                  <a:close/>
                </a:path>
                <a:path w="326390" h="326389">
                  <a:moveTo>
                    <a:pt x="140208" y="132588"/>
                  </a:moveTo>
                  <a:lnTo>
                    <a:pt x="135473" y="133617"/>
                  </a:lnTo>
                  <a:lnTo>
                    <a:pt x="134112" y="140208"/>
                  </a:lnTo>
                  <a:lnTo>
                    <a:pt x="140208" y="132588"/>
                  </a:lnTo>
                  <a:close/>
                </a:path>
                <a:path w="326390" h="326389">
                  <a:moveTo>
                    <a:pt x="140208" y="151705"/>
                  </a:moveTo>
                  <a:lnTo>
                    <a:pt x="140208" y="132588"/>
                  </a:lnTo>
                  <a:lnTo>
                    <a:pt x="134112" y="140208"/>
                  </a:lnTo>
                  <a:lnTo>
                    <a:pt x="134112" y="153049"/>
                  </a:lnTo>
                  <a:lnTo>
                    <a:pt x="140208" y="151705"/>
                  </a:lnTo>
                  <a:close/>
                </a:path>
                <a:path w="326390" h="326389">
                  <a:moveTo>
                    <a:pt x="140208" y="192024"/>
                  </a:moveTo>
                  <a:lnTo>
                    <a:pt x="134112" y="185928"/>
                  </a:lnTo>
                  <a:lnTo>
                    <a:pt x="135155" y="190980"/>
                  </a:lnTo>
                  <a:lnTo>
                    <a:pt x="140208" y="192024"/>
                  </a:lnTo>
                  <a:close/>
                </a:path>
                <a:path w="326390" h="326389">
                  <a:moveTo>
                    <a:pt x="135155" y="190980"/>
                  </a:moveTo>
                  <a:lnTo>
                    <a:pt x="134112" y="185928"/>
                  </a:lnTo>
                  <a:lnTo>
                    <a:pt x="134112" y="190765"/>
                  </a:lnTo>
                  <a:lnTo>
                    <a:pt x="135155" y="190980"/>
                  </a:lnTo>
                  <a:close/>
                </a:path>
                <a:path w="326390" h="326389">
                  <a:moveTo>
                    <a:pt x="140208" y="215445"/>
                  </a:moveTo>
                  <a:lnTo>
                    <a:pt x="140208" y="192024"/>
                  </a:lnTo>
                  <a:lnTo>
                    <a:pt x="135155" y="190980"/>
                  </a:lnTo>
                  <a:lnTo>
                    <a:pt x="140208" y="215445"/>
                  </a:lnTo>
                  <a:close/>
                </a:path>
                <a:path w="326390" h="326389">
                  <a:moveTo>
                    <a:pt x="192187" y="133948"/>
                  </a:moveTo>
                  <a:lnTo>
                    <a:pt x="163068" y="0"/>
                  </a:lnTo>
                  <a:lnTo>
                    <a:pt x="135473" y="133617"/>
                  </a:lnTo>
                  <a:lnTo>
                    <a:pt x="140208" y="132588"/>
                  </a:lnTo>
                  <a:lnTo>
                    <a:pt x="140208" y="151705"/>
                  </a:lnTo>
                  <a:lnTo>
                    <a:pt x="150876" y="149352"/>
                  </a:lnTo>
                  <a:lnTo>
                    <a:pt x="153924" y="134765"/>
                  </a:lnTo>
                  <a:lnTo>
                    <a:pt x="153924" y="47244"/>
                  </a:lnTo>
                  <a:lnTo>
                    <a:pt x="172212" y="47244"/>
                  </a:lnTo>
                  <a:lnTo>
                    <a:pt x="172212" y="128930"/>
                  </a:lnTo>
                  <a:lnTo>
                    <a:pt x="176784" y="149352"/>
                  </a:lnTo>
                  <a:lnTo>
                    <a:pt x="185928" y="151399"/>
                  </a:lnTo>
                  <a:lnTo>
                    <a:pt x="185928" y="132588"/>
                  </a:lnTo>
                  <a:lnTo>
                    <a:pt x="192187" y="133948"/>
                  </a:lnTo>
                  <a:close/>
                </a:path>
                <a:path w="326390" h="326389">
                  <a:moveTo>
                    <a:pt x="172212" y="47244"/>
                  </a:moveTo>
                  <a:lnTo>
                    <a:pt x="153924" y="47244"/>
                  </a:lnTo>
                  <a:lnTo>
                    <a:pt x="163383" y="89495"/>
                  </a:lnTo>
                  <a:lnTo>
                    <a:pt x="172212" y="47244"/>
                  </a:lnTo>
                  <a:close/>
                </a:path>
                <a:path w="326390" h="326389">
                  <a:moveTo>
                    <a:pt x="163383" y="89495"/>
                  </a:moveTo>
                  <a:lnTo>
                    <a:pt x="153924" y="47244"/>
                  </a:lnTo>
                  <a:lnTo>
                    <a:pt x="153924" y="134765"/>
                  </a:lnTo>
                  <a:lnTo>
                    <a:pt x="163383" y="89495"/>
                  </a:lnTo>
                  <a:close/>
                </a:path>
                <a:path w="326390" h="326389">
                  <a:moveTo>
                    <a:pt x="172212" y="277368"/>
                  </a:moveTo>
                  <a:lnTo>
                    <a:pt x="163383" y="235116"/>
                  </a:lnTo>
                  <a:lnTo>
                    <a:pt x="153924" y="277368"/>
                  </a:lnTo>
                  <a:lnTo>
                    <a:pt x="172212" y="277368"/>
                  </a:lnTo>
                  <a:close/>
                </a:path>
                <a:path w="326390" h="326389">
                  <a:moveTo>
                    <a:pt x="172212" y="284073"/>
                  </a:moveTo>
                  <a:lnTo>
                    <a:pt x="172212" y="277368"/>
                  </a:lnTo>
                  <a:lnTo>
                    <a:pt x="153924" y="277368"/>
                  </a:lnTo>
                  <a:lnTo>
                    <a:pt x="153924" y="281859"/>
                  </a:lnTo>
                  <a:lnTo>
                    <a:pt x="163068" y="326136"/>
                  </a:lnTo>
                  <a:lnTo>
                    <a:pt x="172212" y="284073"/>
                  </a:lnTo>
                  <a:close/>
                </a:path>
                <a:path w="326390" h="326389">
                  <a:moveTo>
                    <a:pt x="172212" y="128930"/>
                  </a:moveTo>
                  <a:lnTo>
                    <a:pt x="172212" y="47244"/>
                  </a:lnTo>
                  <a:lnTo>
                    <a:pt x="163383" y="89495"/>
                  </a:lnTo>
                  <a:lnTo>
                    <a:pt x="172212" y="128930"/>
                  </a:lnTo>
                  <a:close/>
                </a:path>
                <a:path w="326390" h="326389">
                  <a:moveTo>
                    <a:pt x="278892" y="172824"/>
                  </a:moveTo>
                  <a:lnTo>
                    <a:pt x="278892" y="172212"/>
                  </a:lnTo>
                  <a:lnTo>
                    <a:pt x="236640" y="162752"/>
                  </a:lnTo>
                  <a:lnTo>
                    <a:pt x="176784" y="175260"/>
                  </a:lnTo>
                  <a:lnTo>
                    <a:pt x="163383" y="235116"/>
                  </a:lnTo>
                  <a:lnTo>
                    <a:pt x="172212" y="277368"/>
                  </a:lnTo>
                  <a:lnTo>
                    <a:pt x="172212" y="284073"/>
                  </a:lnTo>
                  <a:lnTo>
                    <a:pt x="185928" y="220980"/>
                  </a:lnTo>
                  <a:lnTo>
                    <a:pt x="185928" y="192024"/>
                  </a:lnTo>
                  <a:lnTo>
                    <a:pt x="193548" y="185928"/>
                  </a:lnTo>
                  <a:lnTo>
                    <a:pt x="193548" y="190450"/>
                  </a:lnTo>
                  <a:lnTo>
                    <a:pt x="278892" y="172824"/>
                  </a:lnTo>
                  <a:close/>
                </a:path>
                <a:path w="326390" h="326389">
                  <a:moveTo>
                    <a:pt x="193548" y="140208"/>
                  </a:moveTo>
                  <a:lnTo>
                    <a:pt x="192187" y="133948"/>
                  </a:lnTo>
                  <a:lnTo>
                    <a:pt x="185928" y="132588"/>
                  </a:lnTo>
                  <a:lnTo>
                    <a:pt x="193548" y="140208"/>
                  </a:lnTo>
                  <a:close/>
                </a:path>
                <a:path w="326390" h="326389">
                  <a:moveTo>
                    <a:pt x="193548" y="153105"/>
                  </a:moveTo>
                  <a:lnTo>
                    <a:pt x="193548" y="140208"/>
                  </a:lnTo>
                  <a:lnTo>
                    <a:pt x="185928" y="132588"/>
                  </a:lnTo>
                  <a:lnTo>
                    <a:pt x="185928" y="151399"/>
                  </a:lnTo>
                  <a:lnTo>
                    <a:pt x="193548" y="153105"/>
                  </a:lnTo>
                  <a:close/>
                </a:path>
                <a:path w="326390" h="326389">
                  <a:moveTo>
                    <a:pt x="193548" y="185928"/>
                  </a:moveTo>
                  <a:lnTo>
                    <a:pt x="185928" y="192024"/>
                  </a:lnTo>
                  <a:lnTo>
                    <a:pt x="192518" y="190662"/>
                  </a:lnTo>
                  <a:lnTo>
                    <a:pt x="193548" y="185928"/>
                  </a:lnTo>
                  <a:close/>
                </a:path>
                <a:path w="326390" h="326389">
                  <a:moveTo>
                    <a:pt x="192518" y="190662"/>
                  </a:moveTo>
                  <a:lnTo>
                    <a:pt x="185928" y="192024"/>
                  </a:lnTo>
                  <a:lnTo>
                    <a:pt x="185928" y="220980"/>
                  </a:lnTo>
                  <a:lnTo>
                    <a:pt x="192518" y="190662"/>
                  </a:lnTo>
                  <a:close/>
                </a:path>
                <a:path w="326390" h="326389">
                  <a:moveTo>
                    <a:pt x="326136" y="163068"/>
                  </a:moveTo>
                  <a:lnTo>
                    <a:pt x="192187" y="133948"/>
                  </a:lnTo>
                  <a:lnTo>
                    <a:pt x="193548" y="140208"/>
                  </a:lnTo>
                  <a:lnTo>
                    <a:pt x="193548" y="153105"/>
                  </a:lnTo>
                  <a:lnTo>
                    <a:pt x="236640" y="162752"/>
                  </a:lnTo>
                  <a:lnTo>
                    <a:pt x="278892" y="153924"/>
                  </a:lnTo>
                  <a:lnTo>
                    <a:pt x="278892" y="172824"/>
                  </a:lnTo>
                  <a:lnTo>
                    <a:pt x="326136" y="163068"/>
                  </a:lnTo>
                  <a:close/>
                </a:path>
                <a:path w="326390" h="326389">
                  <a:moveTo>
                    <a:pt x="193548" y="190450"/>
                  </a:moveTo>
                  <a:lnTo>
                    <a:pt x="193548" y="185928"/>
                  </a:lnTo>
                  <a:lnTo>
                    <a:pt x="192518" y="190662"/>
                  </a:lnTo>
                  <a:lnTo>
                    <a:pt x="193548" y="190450"/>
                  </a:lnTo>
                  <a:close/>
                </a:path>
                <a:path w="326390" h="326389">
                  <a:moveTo>
                    <a:pt x="278892" y="172212"/>
                  </a:moveTo>
                  <a:lnTo>
                    <a:pt x="278892" y="153924"/>
                  </a:lnTo>
                  <a:lnTo>
                    <a:pt x="236640" y="162752"/>
                  </a:lnTo>
                  <a:lnTo>
                    <a:pt x="278892" y="172212"/>
                  </a:lnTo>
                  <a:close/>
                </a:path>
              </a:pathLst>
            </a:custGeom>
            <a:solidFill>
              <a:srgbClr val="76D9E8"/>
            </a:solidFill>
          </p:spPr>
          <p:txBody>
            <a:bodyPr wrap="square" lIns="0" tIns="0" rIns="0" bIns="0" rtlCol="0"/>
            <a:lstStyle/>
            <a:p>
              <a:endParaRPr sz="1634"/>
            </a:p>
          </p:txBody>
        </p:sp>
        <p:pic>
          <p:nvPicPr>
            <p:cNvPr id="26" name="object 26"/>
            <p:cNvPicPr/>
            <p:nvPr/>
          </p:nvPicPr>
          <p:blipFill>
            <a:blip r:embed="rId8" cstate="print"/>
            <a:stretch>
              <a:fillRect/>
            </a:stretch>
          </p:blipFill>
          <p:spPr>
            <a:xfrm>
              <a:off x="5486277" y="2214372"/>
              <a:ext cx="438912" cy="454151"/>
            </a:xfrm>
            <a:prstGeom prst="rect">
              <a:avLst/>
            </a:prstGeom>
          </p:spPr>
        </p:pic>
      </p:grpSp>
      <p:sp>
        <p:nvSpPr>
          <p:cNvPr id="27" name="object 27"/>
          <p:cNvSpPr txBox="1"/>
          <p:nvPr/>
        </p:nvSpPr>
        <p:spPr>
          <a:xfrm>
            <a:off x="4603812" y="1306013"/>
            <a:ext cx="148678" cy="207204"/>
          </a:xfrm>
          <a:prstGeom prst="rect">
            <a:avLst/>
          </a:prstGeom>
        </p:spPr>
        <p:txBody>
          <a:bodyPr vert="horz" wrap="square" lIns="0" tIns="11525" rIns="0" bIns="0" rtlCol="0">
            <a:spAutoFit/>
          </a:bodyPr>
          <a:lstStyle/>
          <a:p>
            <a:pPr marL="11525">
              <a:spcBef>
                <a:spcPts val="91"/>
              </a:spcBef>
            </a:pPr>
            <a:r>
              <a:rPr sz="1271" b="1" dirty="0">
                <a:latin typeface="Verdana"/>
                <a:cs typeface="Verdana"/>
              </a:rPr>
              <a:t>A</a:t>
            </a:r>
            <a:endParaRPr sz="1271">
              <a:latin typeface="Verdana"/>
              <a:cs typeface="Verdana"/>
            </a:endParaRPr>
          </a:p>
        </p:txBody>
      </p:sp>
      <p:sp>
        <p:nvSpPr>
          <p:cNvPr id="28" name="object 28"/>
          <p:cNvSpPr txBox="1"/>
          <p:nvPr/>
        </p:nvSpPr>
        <p:spPr>
          <a:xfrm>
            <a:off x="5144586" y="2005837"/>
            <a:ext cx="124475" cy="207204"/>
          </a:xfrm>
          <a:prstGeom prst="rect">
            <a:avLst/>
          </a:prstGeom>
        </p:spPr>
        <p:txBody>
          <a:bodyPr vert="horz" wrap="square" lIns="0" tIns="11525" rIns="0" bIns="0" rtlCol="0">
            <a:spAutoFit/>
          </a:bodyPr>
          <a:lstStyle/>
          <a:p>
            <a:pPr marL="11525">
              <a:spcBef>
                <a:spcPts val="91"/>
              </a:spcBef>
            </a:pPr>
            <a:r>
              <a:rPr sz="1271" i="1" spc="-50" dirty="0">
                <a:latin typeface="Arial"/>
                <a:cs typeface="Arial"/>
              </a:rPr>
              <a:t>X</a:t>
            </a:r>
            <a:endParaRPr sz="1271">
              <a:latin typeface="Arial"/>
              <a:cs typeface="Arial"/>
            </a:endParaRPr>
          </a:p>
        </p:txBody>
      </p:sp>
      <p:sp>
        <p:nvSpPr>
          <p:cNvPr id="29" name="object 29"/>
          <p:cNvSpPr txBox="1"/>
          <p:nvPr/>
        </p:nvSpPr>
        <p:spPr>
          <a:xfrm>
            <a:off x="5140437" y="3802423"/>
            <a:ext cx="124475" cy="207204"/>
          </a:xfrm>
          <a:prstGeom prst="rect">
            <a:avLst/>
          </a:prstGeom>
        </p:spPr>
        <p:txBody>
          <a:bodyPr vert="horz" wrap="square" lIns="0" tIns="11525" rIns="0" bIns="0" rtlCol="0">
            <a:spAutoFit/>
          </a:bodyPr>
          <a:lstStyle/>
          <a:p>
            <a:pPr marL="11525">
              <a:spcBef>
                <a:spcPts val="91"/>
              </a:spcBef>
            </a:pPr>
            <a:r>
              <a:rPr sz="1271" i="1" spc="-50" dirty="0">
                <a:latin typeface="Arial"/>
                <a:cs typeface="Arial"/>
              </a:rPr>
              <a:t>X</a:t>
            </a:r>
            <a:endParaRPr sz="1271">
              <a:latin typeface="Arial"/>
              <a:cs typeface="Arial"/>
            </a:endParaRPr>
          </a:p>
        </p:txBody>
      </p:sp>
      <p:sp>
        <p:nvSpPr>
          <p:cNvPr id="30" name="object 30"/>
          <p:cNvSpPr txBox="1"/>
          <p:nvPr/>
        </p:nvSpPr>
        <p:spPr>
          <a:xfrm>
            <a:off x="7338109" y="2449797"/>
            <a:ext cx="225322" cy="207204"/>
          </a:xfrm>
          <a:prstGeom prst="rect">
            <a:avLst/>
          </a:prstGeom>
        </p:spPr>
        <p:txBody>
          <a:bodyPr vert="horz" wrap="square" lIns="0" tIns="11525" rIns="0" bIns="0" rtlCol="0">
            <a:spAutoFit/>
          </a:bodyPr>
          <a:lstStyle/>
          <a:p>
            <a:pPr marL="11525">
              <a:spcBef>
                <a:spcPts val="91"/>
              </a:spcBef>
            </a:pPr>
            <a:r>
              <a:rPr sz="1271" i="1" spc="-54" dirty="0">
                <a:latin typeface="Arial"/>
                <a:cs typeface="Arial"/>
              </a:rPr>
              <a:t>X</a:t>
            </a:r>
            <a:r>
              <a:rPr sz="1271" i="1" spc="-50" dirty="0">
                <a:latin typeface="Arial"/>
                <a:cs typeface="Arial"/>
              </a:rPr>
              <a:t>X</a:t>
            </a:r>
            <a:endParaRPr sz="1271">
              <a:latin typeface="Arial"/>
              <a:cs typeface="Arial"/>
            </a:endParaRPr>
          </a:p>
        </p:txBody>
      </p:sp>
      <p:pic>
        <p:nvPicPr>
          <p:cNvPr id="31" name="object 31"/>
          <p:cNvPicPr/>
          <p:nvPr/>
        </p:nvPicPr>
        <p:blipFill>
          <a:blip r:embed="rId9" cstate="print"/>
          <a:stretch>
            <a:fillRect/>
          </a:stretch>
        </p:blipFill>
        <p:spPr>
          <a:xfrm>
            <a:off x="6443729" y="1242856"/>
            <a:ext cx="394170" cy="412149"/>
          </a:xfrm>
          <a:prstGeom prst="rect">
            <a:avLst/>
          </a:prstGeom>
        </p:spPr>
      </p:pic>
      <p:sp>
        <p:nvSpPr>
          <p:cNvPr id="32" name="object 32"/>
          <p:cNvSpPr txBox="1"/>
          <p:nvPr/>
        </p:nvSpPr>
        <p:spPr>
          <a:xfrm>
            <a:off x="6567747" y="1317078"/>
            <a:ext cx="146373" cy="207204"/>
          </a:xfrm>
          <a:prstGeom prst="rect">
            <a:avLst/>
          </a:prstGeom>
        </p:spPr>
        <p:txBody>
          <a:bodyPr vert="horz" wrap="square" lIns="0" tIns="11525" rIns="0" bIns="0" rtlCol="0">
            <a:spAutoFit/>
          </a:bodyPr>
          <a:lstStyle/>
          <a:p>
            <a:pPr marL="11525">
              <a:spcBef>
                <a:spcPts val="91"/>
              </a:spcBef>
            </a:pPr>
            <a:r>
              <a:rPr sz="1271" b="1" dirty="0">
                <a:latin typeface="Verdana"/>
                <a:cs typeface="Verdana"/>
              </a:rPr>
              <a:t>B</a:t>
            </a:r>
            <a:endParaRPr sz="1271">
              <a:latin typeface="Verdana"/>
              <a:cs typeface="Verdana"/>
            </a:endParaRPr>
          </a:p>
        </p:txBody>
      </p:sp>
      <p:pic>
        <p:nvPicPr>
          <p:cNvPr id="33" name="object 33"/>
          <p:cNvPicPr/>
          <p:nvPr/>
        </p:nvPicPr>
        <p:blipFill>
          <a:blip r:embed="rId10" cstate="print"/>
          <a:stretch>
            <a:fillRect/>
          </a:stretch>
        </p:blipFill>
        <p:spPr>
          <a:xfrm>
            <a:off x="4482560" y="2887306"/>
            <a:ext cx="390021" cy="416298"/>
          </a:xfrm>
          <a:prstGeom prst="rect">
            <a:avLst/>
          </a:prstGeom>
        </p:spPr>
      </p:pic>
      <p:sp>
        <p:nvSpPr>
          <p:cNvPr id="34" name="object 34"/>
          <p:cNvSpPr txBox="1"/>
          <p:nvPr/>
        </p:nvSpPr>
        <p:spPr>
          <a:xfrm>
            <a:off x="4607961" y="2964293"/>
            <a:ext cx="140610" cy="207204"/>
          </a:xfrm>
          <a:prstGeom prst="rect">
            <a:avLst/>
          </a:prstGeom>
        </p:spPr>
        <p:txBody>
          <a:bodyPr vert="horz" wrap="square" lIns="0" tIns="11525" rIns="0" bIns="0" rtlCol="0">
            <a:spAutoFit/>
          </a:bodyPr>
          <a:lstStyle/>
          <a:p>
            <a:pPr marL="11525">
              <a:spcBef>
                <a:spcPts val="91"/>
              </a:spcBef>
            </a:pPr>
            <a:r>
              <a:rPr sz="1271" b="1" dirty="0">
                <a:latin typeface="Verdana"/>
                <a:cs typeface="Verdana"/>
              </a:rPr>
              <a:t>C</a:t>
            </a:r>
            <a:endParaRPr sz="1271">
              <a:latin typeface="Verdana"/>
              <a:cs typeface="Verdana"/>
            </a:endParaRPr>
          </a:p>
        </p:txBody>
      </p:sp>
      <p:pic>
        <p:nvPicPr>
          <p:cNvPr id="35" name="object 35"/>
          <p:cNvPicPr/>
          <p:nvPr/>
        </p:nvPicPr>
        <p:blipFill>
          <a:blip r:embed="rId11" cstate="print"/>
          <a:stretch>
            <a:fillRect/>
          </a:stretch>
        </p:blipFill>
        <p:spPr>
          <a:xfrm>
            <a:off x="6436814" y="2887306"/>
            <a:ext cx="403852" cy="416298"/>
          </a:xfrm>
          <a:prstGeom prst="rect">
            <a:avLst/>
          </a:prstGeom>
        </p:spPr>
      </p:pic>
      <p:sp>
        <p:nvSpPr>
          <p:cNvPr id="36" name="object 36"/>
          <p:cNvSpPr txBox="1"/>
          <p:nvPr/>
        </p:nvSpPr>
        <p:spPr>
          <a:xfrm>
            <a:off x="6562215" y="2964293"/>
            <a:ext cx="157899" cy="207204"/>
          </a:xfrm>
          <a:prstGeom prst="rect">
            <a:avLst/>
          </a:prstGeom>
        </p:spPr>
        <p:txBody>
          <a:bodyPr vert="horz" wrap="square" lIns="0" tIns="11525" rIns="0" bIns="0" rtlCol="0">
            <a:spAutoFit/>
          </a:bodyPr>
          <a:lstStyle/>
          <a:p>
            <a:pPr marL="11525">
              <a:spcBef>
                <a:spcPts val="91"/>
              </a:spcBef>
            </a:pPr>
            <a:r>
              <a:rPr sz="1271" b="1" dirty="0">
                <a:latin typeface="Verdana"/>
                <a:cs typeface="Verdana"/>
              </a:rPr>
              <a:t>D</a:t>
            </a:r>
            <a:endParaRPr sz="1271">
              <a:latin typeface="Verdana"/>
              <a:cs typeface="Verdana"/>
            </a:endParaRPr>
          </a:p>
        </p:txBody>
      </p:sp>
      <p:sp>
        <p:nvSpPr>
          <p:cNvPr id="37" name="Text Box 7">
            <a:extLst>
              <a:ext uri="{FF2B5EF4-FFF2-40B4-BE49-F238E27FC236}">
                <a16:creationId xmlns:a16="http://schemas.microsoft.com/office/drawing/2014/main" id="{28A4F54F-E913-00CB-6973-1F90B3BB6213}"/>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Image 14">
            <a:extLst>
              <a:ext uri="{FF2B5EF4-FFF2-40B4-BE49-F238E27FC236}">
                <a16:creationId xmlns:a16="http://schemas.microsoft.com/office/drawing/2014/main" id="{D74244F5-FB8C-0F4D-B992-5F8D7AC7927B}"/>
              </a:ext>
            </a:extLst>
          </p:cNvPr>
          <p:cNvPicPr>
            <a:picLocks noChangeAspect="1"/>
          </p:cNvPicPr>
          <p:nvPr/>
        </p:nvPicPr>
        <p:blipFill>
          <a:blip r:embed="rId2"/>
          <a:stretch>
            <a:fillRect/>
          </a:stretch>
        </p:blipFill>
        <p:spPr>
          <a:xfrm>
            <a:off x="2646832" y="1227931"/>
            <a:ext cx="6338446" cy="4163904"/>
          </a:xfrm>
          <a:prstGeom prst="rect">
            <a:avLst/>
          </a:prstGeom>
        </p:spPr>
      </p:pic>
      <p:pic>
        <p:nvPicPr>
          <p:cNvPr id="7" name="object 7"/>
          <p:cNvPicPr/>
          <p:nvPr/>
        </p:nvPicPr>
        <p:blipFill>
          <a:blip r:embed="rId3" cstate="print"/>
          <a:stretch>
            <a:fillRect/>
          </a:stretch>
        </p:blipFill>
        <p:spPr>
          <a:xfrm>
            <a:off x="2466422" y="5306957"/>
            <a:ext cx="1954254" cy="416298"/>
          </a:xfrm>
          <a:prstGeom prst="rect">
            <a:avLst/>
          </a:prstGeom>
        </p:spPr>
      </p:pic>
      <p:pic>
        <p:nvPicPr>
          <p:cNvPr id="10" name="object 10"/>
          <p:cNvPicPr/>
          <p:nvPr/>
        </p:nvPicPr>
        <p:blipFill>
          <a:blip r:embed="rId4" cstate="print"/>
          <a:stretch>
            <a:fillRect/>
          </a:stretch>
        </p:blipFill>
        <p:spPr>
          <a:xfrm>
            <a:off x="6026402" y="6034443"/>
            <a:ext cx="1966701" cy="416298"/>
          </a:xfrm>
          <a:prstGeom prst="rect">
            <a:avLst/>
          </a:prstGeom>
        </p:spPr>
      </p:pic>
      <p:pic>
        <p:nvPicPr>
          <p:cNvPr id="12" name="object 12"/>
          <p:cNvPicPr/>
          <p:nvPr/>
        </p:nvPicPr>
        <p:blipFill>
          <a:blip r:embed="rId5" cstate="print"/>
          <a:stretch>
            <a:fillRect/>
          </a:stretch>
        </p:blipFill>
        <p:spPr>
          <a:xfrm>
            <a:off x="4458018" y="2998641"/>
            <a:ext cx="1589128" cy="416298"/>
          </a:xfrm>
          <a:prstGeom prst="rect">
            <a:avLst/>
          </a:prstGeom>
        </p:spPr>
      </p:pic>
      <p:sp>
        <p:nvSpPr>
          <p:cNvPr id="13" name="object 13"/>
          <p:cNvSpPr txBox="1"/>
          <p:nvPr/>
        </p:nvSpPr>
        <p:spPr>
          <a:xfrm>
            <a:off x="248660" y="528317"/>
            <a:ext cx="6771612" cy="1419134"/>
          </a:xfrm>
          <a:prstGeom prst="rect">
            <a:avLst/>
          </a:prstGeom>
        </p:spPr>
        <p:txBody>
          <a:bodyPr vert="horz" wrap="square" lIns="0" tIns="10949" rIns="0" bIns="0" rtlCol="0">
            <a:spAutoFit/>
          </a:bodyPr>
          <a:lstStyle/>
          <a:p>
            <a:pPr marL="174608" marR="4610" indent="-163659">
              <a:lnSpc>
                <a:spcPct val="119300"/>
              </a:lnSpc>
              <a:spcBef>
                <a:spcPts val="86"/>
              </a:spcBef>
              <a:buFont typeface="Wingdings"/>
              <a:buChar char=""/>
              <a:tabLst>
                <a:tab pos="175184" algn="l"/>
                <a:tab pos="6576308" algn="l"/>
                <a:tab pos="7034436" algn="l"/>
                <a:tab pos="7967982" algn="l"/>
              </a:tabLst>
            </a:pPr>
            <a:r>
              <a:rPr sz="1271" spc="-5" dirty="0">
                <a:latin typeface="Verdana"/>
                <a:cs typeface="Verdana"/>
              </a:rPr>
              <a:t>L</a:t>
            </a:r>
            <a:r>
              <a:rPr sz="1271" dirty="0">
                <a:latin typeface="Verdana"/>
                <a:cs typeface="Verdana"/>
              </a:rPr>
              <a:t>e</a:t>
            </a:r>
            <a:r>
              <a:rPr sz="1271" spc="-9" dirty="0">
                <a:latin typeface="Verdana"/>
                <a:cs typeface="Verdana"/>
              </a:rPr>
              <a:t> </a:t>
            </a:r>
            <a:r>
              <a:rPr sz="1271" dirty="0" err="1">
                <a:latin typeface="Verdana"/>
                <a:cs typeface="Verdana"/>
              </a:rPr>
              <a:t>s</a:t>
            </a:r>
            <a:r>
              <a:rPr sz="1271" spc="-5" dirty="0" err="1">
                <a:latin typeface="Verdana"/>
                <a:cs typeface="Verdana"/>
              </a:rPr>
              <a:t>y</a:t>
            </a:r>
            <a:r>
              <a:rPr sz="1271" dirty="0" err="1">
                <a:latin typeface="Verdana"/>
                <a:cs typeface="Verdana"/>
              </a:rPr>
              <a:t>s</a:t>
            </a:r>
            <a:r>
              <a:rPr sz="1271" spc="-5" dirty="0" err="1">
                <a:latin typeface="Verdana"/>
                <a:cs typeface="Verdana"/>
              </a:rPr>
              <a:t>t</a:t>
            </a:r>
            <a:r>
              <a:rPr sz="1271" dirty="0" err="1">
                <a:latin typeface="Verdana"/>
                <a:cs typeface="Verdana"/>
              </a:rPr>
              <a:t>ème</a:t>
            </a:r>
            <a:r>
              <a:rPr sz="1271" spc="-32" dirty="0">
                <a:latin typeface="Verdana"/>
                <a:cs typeface="Verdana"/>
              </a:rPr>
              <a:t> </a:t>
            </a:r>
            <a:r>
              <a:rPr sz="1271" dirty="0">
                <a:latin typeface="Verdana"/>
                <a:cs typeface="Verdana"/>
              </a:rPr>
              <a:t>G</a:t>
            </a:r>
            <a:r>
              <a:rPr sz="1271" spc="5" dirty="0">
                <a:latin typeface="Verdana"/>
                <a:cs typeface="Verdana"/>
              </a:rPr>
              <a:t>P</a:t>
            </a:r>
            <a:r>
              <a:rPr sz="1271" spc="-14" dirty="0">
                <a:latin typeface="Verdana"/>
                <a:cs typeface="Verdana"/>
              </a:rPr>
              <a:t>S</a:t>
            </a:r>
            <a:r>
              <a:rPr lang="fr-FR" sz="1271" spc="-14" dirty="0">
                <a:latin typeface="Verdana"/>
                <a:cs typeface="Verdana"/>
              </a:rPr>
              <a:t> est constitué de 3 composantes essentielles appelés segments</a:t>
            </a:r>
            <a:r>
              <a:rPr sz="1271" spc="-36" dirty="0">
                <a:latin typeface="Verdana"/>
                <a:cs typeface="Verdana"/>
              </a:rPr>
              <a:t> </a:t>
            </a:r>
            <a:r>
              <a:rPr sz="1271" dirty="0">
                <a:latin typeface="Verdana"/>
                <a:cs typeface="Verdana"/>
              </a:rPr>
              <a:t>:</a:t>
            </a:r>
            <a:endParaRPr lang="fr-FR" sz="1271" dirty="0">
              <a:latin typeface="Verdana"/>
              <a:cs typeface="Verdana"/>
            </a:endParaRPr>
          </a:p>
          <a:p>
            <a:pPr marL="10949" marR="4610">
              <a:lnSpc>
                <a:spcPct val="119300"/>
              </a:lnSpc>
              <a:spcBef>
                <a:spcPts val="86"/>
              </a:spcBef>
              <a:tabLst>
                <a:tab pos="175184" algn="l"/>
                <a:tab pos="6576308" algn="l"/>
                <a:tab pos="7034436" algn="l"/>
                <a:tab pos="7967982" algn="l"/>
              </a:tabLst>
            </a:pPr>
            <a:endParaRPr sz="1271" dirty="0">
              <a:latin typeface="Verdana"/>
              <a:cs typeface="Verdana"/>
            </a:endParaRPr>
          </a:p>
          <a:p>
            <a:pPr marL="337690" lvl="1" indent="-163659">
              <a:lnSpc>
                <a:spcPts val="1407"/>
              </a:lnSpc>
              <a:buChar char="-"/>
              <a:tabLst>
                <a:tab pos="338266" algn="l"/>
              </a:tabLst>
            </a:pPr>
            <a:r>
              <a:rPr sz="1271" spc="-5" dirty="0">
                <a:latin typeface="Verdana"/>
                <a:cs typeface="Verdana"/>
              </a:rPr>
              <a:t>Le</a:t>
            </a:r>
            <a:r>
              <a:rPr sz="1271" spc="-32" dirty="0">
                <a:latin typeface="Verdana"/>
                <a:cs typeface="Verdana"/>
              </a:rPr>
              <a:t> </a:t>
            </a:r>
            <a:r>
              <a:rPr sz="1271" dirty="0">
                <a:latin typeface="Verdana"/>
                <a:cs typeface="Verdana"/>
              </a:rPr>
              <a:t>segment</a:t>
            </a:r>
            <a:r>
              <a:rPr sz="1271" spc="-50" dirty="0">
                <a:latin typeface="Verdana"/>
                <a:cs typeface="Verdana"/>
              </a:rPr>
              <a:t> </a:t>
            </a:r>
            <a:r>
              <a:rPr sz="1271" dirty="0">
                <a:latin typeface="Verdana"/>
                <a:cs typeface="Verdana"/>
              </a:rPr>
              <a:t>spatial</a:t>
            </a:r>
          </a:p>
          <a:p>
            <a:pPr marL="337690" lvl="1" indent="-163659">
              <a:spcBef>
                <a:spcPts val="1384"/>
              </a:spcBef>
              <a:buChar char="-"/>
              <a:tabLst>
                <a:tab pos="338266" algn="l"/>
              </a:tabLst>
            </a:pPr>
            <a:r>
              <a:rPr sz="1271" spc="-5" dirty="0">
                <a:latin typeface="Verdana"/>
                <a:cs typeface="Verdana"/>
              </a:rPr>
              <a:t>Le</a:t>
            </a:r>
            <a:r>
              <a:rPr sz="1271" spc="-23" dirty="0">
                <a:latin typeface="Verdana"/>
                <a:cs typeface="Verdana"/>
              </a:rPr>
              <a:t> </a:t>
            </a:r>
            <a:r>
              <a:rPr sz="1271" dirty="0">
                <a:latin typeface="Verdana"/>
                <a:cs typeface="Verdana"/>
              </a:rPr>
              <a:t>segment</a:t>
            </a:r>
            <a:r>
              <a:rPr sz="1271" spc="-41" dirty="0">
                <a:latin typeface="Verdana"/>
                <a:cs typeface="Verdana"/>
              </a:rPr>
              <a:t> </a:t>
            </a:r>
            <a:r>
              <a:rPr sz="1271" dirty="0">
                <a:latin typeface="Verdana"/>
                <a:cs typeface="Verdana"/>
              </a:rPr>
              <a:t>de</a:t>
            </a:r>
            <a:r>
              <a:rPr sz="1271" spc="-23" dirty="0">
                <a:latin typeface="Verdana"/>
                <a:cs typeface="Verdana"/>
              </a:rPr>
              <a:t> </a:t>
            </a:r>
            <a:r>
              <a:rPr sz="1271" dirty="0">
                <a:latin typeface="Verdana"/>
                <a:cs typeface="Verdana"/>
              </a:rPr>
              <a:t>contrôle</a:t>
            </a:r>
          </a:p>
          <a:p>
            <a:pPr marL="337690" lvl="1" indent="-163659">
              <a:spcBef>
                <a:spcPts val="1384"/>
              </a:spcBef>
              <a:buChar char="-"/>
              <a:tabLst>
                <a:tab pos="338266" algn="l"/>
              </a:tabLst>
            </a:pPr>
            <a:r>
              <a:rPr sz="1271" spc="-5" dirty="0">
                <a:latin typeface="Verdana"/>
                <a:cs typeface="Verdana"/>
              </a:rPr>
              <a:t>Le</a:t>
            </a:r>
            <a:r>
              <a:rPr sz="1271" spc="-32" dirty="0">
                <a:latin typeface="Verdana"/>
                <a:cs typeface="Verdana"/>
              </a:rPr>
              <a:t> </a:t>
            </a:r>
            <a:r>
              <a:rPr sz="1271" dirty="0">
                <a:latin typeface="Verdana"/>
                <a:cs typeface="Verdana"/>
              </a:rPr>
              <a:t>segment</a:t>
            </a:r>
            <a:r>
              <a:rPr sz="1271" spc="-45" dirty="0">
                <a:latin typeface="Verdana"/>
                <a:cs typeface="Verdana"/>
              </a:rPr>
              <a:t> </a:t>
            </a:r>
            <a:r>
              <a:rPr sz="1271" dirty="0">
                <a:latin typeface="Verdana"/>
                <a:cs typeface="Verdana"/>
              </a:rPr>
              <a:t>utilisateur</a:t>
            </a:r>
          </a:p>
        </p:txBody>
      </p:sp>
      <p:sp>
        <p:nvSpPr>
          <p:cNvPr id="2" name="Text Box 7">
            <a:extLst>
              <a:ext uri="{FF2B5EF4-FFF2-40B4-BE49-F238E27FC236}">
                <a16:creationId xmlns:a16="http://schemas.microsoft.com/office/drawing/2014/main" id="{55E5EB92-3E08-2848-473F-BDB76B7E836C}"/>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605346" y="4873312"/>
            <a:ext cx="4194109" cy="480548"/>
          </a:xfrm>
          <a:prstGeom prst="rect">
            <a:avLst/>
          </a:prstGeom>
        </p:spPr>
        <p:txBody>
          <a:bodyPr vert="horz" wrap="square" lIns="0" tIns="11525" rIns="0" bIns="0" rtlCol="0">
            <a:spAutoFit/>
          </a:bodyPr>
          <a:lstStyle/>
          <a:p>
            <a:pPr marL="515755" marR="4610" indent="-504806">
              <a:lnSpc>
                <a:spcPct val="150000"/>
              </a:lnSpc>
              <a:spcBef>
                <a:spcPts val="91"/>
              </a:spcBef>
            </a:pPr>
            <a:r>
              <a:rPr sz="1089" spc="-23" dirty="0">
                <a:latin typeface="Verdana"/>
                <a:cs typeface="Verdana"/>
              </a:rPr>
              <a:t>Traces</a:t>
            </a:r>
            <a:r>
              <a:rPr sz="1089" spc="-9" dirty="0">
                <a:latin typeface="Verdana"/>
                <a:cs typeface="Verdana"/>
              </a:rPr>
              <a:t> </a:t>
            </a:r>
            <a:r>
              <a:rPr sz="1089" spc="-5" dirty="0">
                <a:latin typeface="Verdana"/>
                <a:cs typeface="Verdana"/>
              </a:rPr>
              <a:t>au</a:t>
            </a:r>
            <a:r>
              <a:rPr sz="1089" spc="5" dirty="0">
                <a:latin typeface="Verdana"/>
                <a:cs typeface="Verdana"/>
              </a:rPr>
              <a:t> </a:t>
            </a:r>
            <a:r>
              <a:rPr sz="1089" spc="-5" dirty="0">
                <a:latin typeface="Verdana"/>
                <a:cs typeface="Verdana"/>
              </a:rPr>
              <a:t>sol</a:t>
            </a:r>
            <a:r>
              <a:rPr sz="1089" spc="-14" dirty="0">
                <a:latin typeface="Verdana"/>
                <a:cs typeface="Verdana"/>
              </a:rPr>
              <a:t> </a:t>
            </a:r>
            <a:r>
              <a:rPr sz="1089" spc="-5" dirty="0">
                <a:latin typeface="Verdana"/>
                <a:cs typeface="Verdana"/>
              </a:rPr>
              <a:t>pour</a:t>
            </a:r>
            <a:r>
              <a:rPr sz="1089" spc="9" dirty="0">
                <a:latin typeface="Verdana"/>
                <a:cs typeface="Verdana"/>
              </a:rPr>
              <a:t> </a:t>
            </a:r>
            <a:r>
              <a:rPr sz="1089" spc="-5" dirty="0">
                <a:latin typeface="Verdana"/>
                <a:cs typeface="Verdana"/>
              </a:rPr>
              <a:t>l’ensemble </a:t>
            </a:r>
            <a:r>
              <a:rPr sz="1089" dirty="0">
                <a:latin typeface="Verdana"/>
                <a:cs typeface="Verdana"/>
              </a:rPr>
              <a:t>des</a:t>
            </a:r>
            <a:r>
              <a:rPr sz="1089" spc="-5" dirty="0">
                <a:latin typeface="Verdana"/>
                <a:cs typeface="Verdana"/>
              </a:rPr>
              <a:t> satellites</a:t>
            </a:r>
            <a:r>
              <a:rPr sz="1089" dirty="0">
                <a:latin typeface="Verdana"/>
                <a:cs typeface="Verdana"/>
              </a:rPr>
              <a:t> GPS</a:t>
            </a:r>
            <a:r>
              <a:rPr sz="1089" spc="5" dirty="0">
                <a:latin typeface="Verdana"/>
                <a:cs typeface="Verdana"/>
              </a:rPr>
              <a:t> </a:t>
            </a:r>
            <a:r>
              <a:rPr sz="1089" spc="-5" dirty="0">
                <a:latin typeface="Verdana"/>
                <a:cs typeface="Verdana"/>
              </a:rPr>
              <a:t>pour</a:t>
            </a:r>
            <a:r>
              <a:rPr sz="1089" spc="5" dirty="0">
                <a:latin typeface="Verdana"/>
                <a:cs typeface="Verdana"/>
              </a:rPr>
              <a:t> </a:t>
            </a:r>
            <a:r>
              <a:rPr sz="1089" dirty="0">
                <a:latin typeface="Verdana"/>
                <a:cs typeface="Verdana"/>
              </a:rPr>
              <a:t>1 </a:t>
            </a:r>
            <a:r>
              <a:rPr sz="1089" spc="-5" dirty="0">
                <a:latin typeface="Verdana"/>
                <a:cs typeface="Verdana"/>
              </a:rPr>
              <a:t>jour </a:t>
            </a:r>
            <a:r>
              <a:rPr sz="1089" spc="-371" dirty="0">
                <a:latin typeface="Verdana"/>
                <a:cs typeface="Verdana"/>
              </a:rPr>
              <a:t> </a:t>
            </a:r>
            <a:r>
              <a:rPr sz="1089" spc="-5" dirty="0">
                <a:latin typeface="Verdana"/>
                <a:cs typeface="Verdana"/>
              </a:rPr>
              <a:t>(source</a:t>
            </a:r>
            <a:r>
              <a:rPr sz="1089" dirty="0">
                <a:latin typeface="Verdana"/>
                <a:cs typeface="Verdana"/>
              </a:rPr>
              <a:t> :</a:t>
            </a:r>
            <a:r>
              <a:rPr sz="1089" spc="14" dirty="0">
                <a:latin typeface="Verdana"/>
                <a:cs typeface="Verdana"/>
              </a:rPr>
              <a:t> </a:t>
            </a:r>
            <a:r>
              <a:rPr sz="1089" spc="-9" dirty="0">
                <a:latin typeface="Verdana"/>
                <a:cs typeface="Verdana"/>
              </a:rPr>
              <a:t>Rolf</a:t>
            </a:r>
            <a:r>
              <a:rPr sz="1089" spc="-14" dirty="0">
                <a:latin typeface="Verdana"/>
                <a:cs typeface="Verdana"/>
              </a:rPr>
              <a:t> </a:t>
            </a:r>
            <a:r>
              <a:rPr sz="1089" spc="-5" dirty="0">
                <a:latin typeface="Verdana"/>
                <a:cs typeface="Verdana"/>
              </a:rPr>
              <a:t>Dach,</a:t>
            </a:r>
            <a:r>
              <a:rPr sz="1089" spc="14" dirty="0">
                <a:latin typeface="Verdana"/>
                <a:cs typeface="Verdana"/>
              </a:rPr>
              <a:t> </a:t>
            </a:r>
            <a:r>
              <a:rPr sz="1089" spc="-5" dirty="0">
                <a:latin typeface="Verdana"/>
                <a:cs typeface="Verdana"/>
              </a:rPr>
              <a:t>école</a:t>
            </a:r>
            <a:r>
              <a:rPr sz="1089" spc="-9" dirty="0">
                <a:latin typeface="Verdana"/>
                <a:cs typeface="Verdana"/>
              </a:rPr>
              <a:t> </a:t>
            </a:r>
            <a:r>
              <a:rPr sz="1089" spc="-5" dirty="0">
                <a:latin typeface="Verdana"/>
                <a:cs typeface="Verdana"/>
              </a:rPr>
              <a:t>d’été</a:t>
            </a:r>
            <a:r>
              <a:rPr sz="1089" dirty="0">
                <a:latin typeface="Verdana"/>
                <a:cs typeface="Verdana"/>
              </a:rPr>
              <a:t> 2012,</a:t>
            </a:r>
            <a:r>
              <a:rPr sz="1089" spc="-9" dirty="0">
                <a:latin typeface="Verdana"/>
                <a:cs typeface="Verdana"/>
              </a:rPr>
              <a:t> </a:t>
            </a:r>
            <a:r>
              <a:rPr sz="1089" dirty="0">
                <a:latin typeface="Verdana"/>
                <a:cs typeface="Verdana"/>
              </a:rPr>
              <a:t>GRGS)</a:t>
            </a:r>
          </a:p>
        </p:txBody>
      </p:sp>
      <p:sp>
        <p:nvSpPr>
          <p:cNvPr id="10" name="Text Box 7">
            <a:extLst>
              <a:ext uri="{FF2B5EF4-FFF2-40B4-BE49-F238E27FC236}">
                <a16:creationId xmlns:a16="http://schemas.microsoft.com/office/drawing/2014/main" id="{6CB573E5-4FE5-488B-82A9-BD00A9A64D1A}"/>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grpSp>
        <p:nvGrpSpPr>
          <p:cNvPr id="2" name="object 6">
            <a:extLst>
              <a:ext uri="{FF2B5EF4-FFF2-40B4-BE49-F238E27FC236}">
                <a16:creationId xmlns:a16="http://schemas.microsoft.com/office/drawing/2014/main" id="{66E013E6-8920-FD95-45B0-8350A0A7D4CD}"/>
              </a:ext>
            </a:extLst>
          </p:cNvPr>
          <p:cNvGrpSpPr/>
          <p:nvPr/>
        </p:nvGrpSpPr>
        <p:grpSpPr>
          <a:xfrm>
            <a:off x="755576" y="548680"/>
            <a:ext cx="7919710" cy="4235025"/>
            <a:chOff x="947807" y="1613916"/>
            <a:chExt cx="8726805" cy="4666615"/>
          </a:xfrm>
        </p:grpSpPr>
        <p:pic>
          <p:nvPicPr>
            <p:cNvPr id="3" name="object 7">
              <a:extLst>
                <a:ext uri="{FF2B5EF4-FFF2-40B4-BE49-F238E27FC236}">
                  <a16:creationId xmlns:a16="http://schemas.microsoft.com/office/drawing/2014/main" id="{A4868BB3-30BA-A92F-A059-25DF427CF25C}"/>
                </a:ext>
              </a:extLst>
            </p:cNvPr>
            <p:cNvPicPr/>
            <p:nvPr/>
          </p:nvPicPr>
          <p:blipFill>
            <a:blip r:embed="rId2" cstate="print"/>
            <a:stretch>
              <a:fillRect/>
            </a:stretch>
          </p:blipFill>
          <p:spPr>
            <a:xfrm>
              <a:off x="947807" y="1795271"/>
              <a:ext cx="8726423" cy="4485132"/>
            </a:xfrm>
            <a:prstGeom prst="rect">
              <a:avLst/>
            </a:prstGeom>
          </p:spPr>
        </p:pic>
        <p:sp>
          <p:nvSpPr>
            <p:cNvPr id="4" name="object 8">
              <a:extLst>
                <a:ext uri="{FF2B5EF4-FFF2-40B4-BE49-F238E27FC236}">
                  <a16:creationId xmlns:a16="http://schemas.microsoft.com/office/drawing/2014/main" id="{507BF7F5-A416-DCDB-C507-78B3EEF3E8F4}"/>
                </a:ext>
              </a:extLst>
            </p:cNvPr>
            <p:cNvSpPr/>
            <p:nvPr/>
          </p:nvSpPr>
          <p:spPr>
            <a:xfrm>
              <a:off x="8942705" y="1613928"/>
              <a:ext cx="730250" cy="909955"/>
            </a:xfrm>
            <a:custGeom>
              <a:avLst/>
              <a:gdLst/>
              <a:ahLst/>
              <a:cxnLst/>
              <a:rect l="l" t="t" r="r" b="b"/>
              <a:pathLst>
                <a:path w="730250" h="909955">
                  <a:moveTo>
                    <a:pt x="729996" y="0"/>
                  </a:moveTo>
                  <a:lnTo>
                    <a:pt x="0" y="0"/>
                  </a:lnTo>
                  <a:lnTo>
                    <a:pt x="0" y="909828"/>
                  </a:lnTo>
                  <a:lnTo>
                    <a:pt x="4572" y="909828"/>
                  </a:lnTo>
                  <a:lnTo>
                    <a:pt x="9144" y="909828"/>
                  </a:lnTo>
                  <a:lnTo>
                    <a:pt x="720852" y="909828"/>
                  </a:lnTo>
                  <a:lnTo>
                    <a:pt x="725424" y="909828"/>
                  </a:lnTo>
                  <a:lnTo>
                    <a:pt x="729996" y="909828"/>
                  </a:lnTo>
                  <a:lnTo>
                    <a:pt x="729996" y="0"/>
                  </a:lnTo>
                  <a:close/>
                </a:path>
              </a:pathLst>
            </a:custGeom>
            <a:solidFill>
              <a:srgbClr val="FFFFFF"/>
            </a:solidFill>
          </p:spPr>
          <p:txBody>
            <a:bodyPr wrap="square" lIns="0" tIns="0" rIns="0" bIns="0" rtlCol="0"/>
            <a:lstStyle/>
            <a:p>
              <a:endParaRPr sz="1634"/>
            </a:p>
          </p:txBody>
        </p:sp>
      </p:grpSp>
      <p:sp>
        <p:nvSpPr>
          <p:cNvPr id="5" name="object 6">
            <a:extLst>
              <a:ext uri="{FF2B5EF4-FFF2-40B4-BE49-F238E27FC236}">
                <a16:creationId xmlns:a16="http://schemas.microsoft.com/office/drawing/2014/main" id="{3B1FE4C5-E2C4-F465-0E18-FE33188B4B5E}"/>
              </a:ext>
            </a:extLst>
          </p:cNvPr>
          <p:cNvSpPr txBox="1">
            <a:spLocks/>
          </p:cNvSpPr>
          <p:nvPr/>
        </p:nvSpPr>
        <p:spPr>
          <a:xfrm>
            <a:off x="50837" y="371513"/>
            <a:ext cx="2560113" cy="290945"/>
          </a:xfrm>
          <a:prstGeom prst="rect">
            <a:avLst/>
          </a:prstGeom>
        </p:spPr>
        <p:txBody>
          <a:bodyPr vert="horz" wrap="square" lIns="0" tIns="1152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525">
              <a:spcBef>
                <a:spcPts val="91"/>
              </a:spcBef>
              <a:tabLst>
                <a:tab pos="404536" algn="l"/>
              </a:tabLst>
            </a:pPr>
            <a:r>
              <a:rPr lang="fr-FR" sz="1815" dirty="0"/>
              <a:t>Le</a:t>
            </a:r>
            <a:r>
              <a:rPr lang="fr-FR" sz="1815" spc="-14" dirty="0"/>
              <a:t> </a:t>
            </a:r>
            <a:r>
              <a:rPr lang="fr-FR" sz="1815" spc="-5" dirty="0"/>
              <a:t>segment</a:t>
            </a:r>
            <a:r>
              <a:rPr lang="fr-FR" sz="1815" spc="-18" dirty="0"/>
              <a:t> </a:t>
            </a:r>
            <a:r>
              <a:rPr lang="fr-FR" sz="1815" spc="-5" dirty="0"/>
              <a:t>spatial</a:t>
            </a:r>
            <a:endParaRPr lang="fr-FR" sz="181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a:spLocks noGrp="1"/>
          </p:cNvSpPr>
          <p:nvPr>
            <p:ph type="title"/>
          </p:nvPr>
        </p:nvSpPr>
        <p:spPr>
          <a:xfrm>
            <a:off x="50837" y="371513"/>
            <a:ext cx="4665179" cy="290945"/>
          </a:xfrm>
          <a:prstGeom prst="rect">
            <a:avLst/>
          </a:prstGeom>
        </p:spPr>
        <p:txBody>
          <a:bodyPr vert="horz" wrap="square" lIns="0" tIns="11525" rIns="0" bIns="0" rtlCol="0" anchor="ctr">
            <a:spAutoFit/>
          </a:bodyPr>
          <a:lstStyle/>
          <a:p>
            <a:pPr marL="11525">
              <a:spcBef>
                <a:spcPts val="91"/>
              </a:spcBef>
              <a:tabLst>
                <a:tab pos="404536" algn="l"/>
              </a:tabLst>
            </a:pPr>
            <a:r>
              <a:rPr sz="1815" dirty="0"/>
              <a:t>Le</a:t>
            </a:r>
            <a:r>
              <a:rPr sz="1815" spc="-14" dirty="0"/>
              <a:t> </a:t>
            </a:r>
            <a:r>
              <a:rPr sz="1815" spc="-5" dirty="0"/>
              <a:t>segment</a:t>
            </a:r>
            <a:r>
              <a:rPr sz="1815" spc="-18" dirty="0"/>
              <a:t> </a:t>
            </a:r>
            <a:r>
              <a:rPr sz="1815" spc="-5" dirty="0"/>
              <a:t>de</a:t>
            </a:r>
            <a:r>
              <a:rPr sz="1815" spc="-14" dirty="0"/>
              <a:t> </a:t>
            </a:r>
            <a:r>
              <a:rPr sz="1815" spc="-5" dirty="0" err="1"/>
              <a:t>contrôle</a:t>
            </a:r>
            <a:r>
              <a:rPr lang="fr-FR" sz="1815" spc="-5" dirty="0"/>
              <a:t> pour le système GPS</a:t>
            </a:r>
            <a:endParaRPr sz="1815" dirty="0"/>
          </a:p>
        </p:txBody>
      </p:sp>
      <p:sp>
        <p:nvSpPr>
          <p:cNvPr id="7" name="object 7"/>
          <p:cNvSpPr txBox="1">
            <a:spLocks noGrp="1"/>
          </p:cNvSpPr>
          <p:nvPr>
            <p:ph type="body" idx="1"/>
          </p:nvPr>
        </p:nvSpPr>
        <p:spPr>
          <a:xfrm>
            <a:off x="323528" y="882379"/>
            <a:ext cx="7572808" cy="1814627"/>
          </a:xfrm>
          <a:prstGeom prst="rect">
            <a:avLst/>
          </a:prstGeom>
        </p:spPr>
        <p:txBody>
          <a:bodyPr vert="horz" wrap="square" lIns="0" tIns="10949" rIns="0" bIns="0" rtlCol="0">
            <a:spAutoFit/>
          </a:bodyPr>
          <a:lstStyle/>
          <a:p>
            <a:pPr marL="194776" marR="4610" indent="-163659">
              <a:lnSpc>
                <a:spcPct val="119300"/>
              </a:lnSpc>
              <a:spcBef>
                <a:spcPts val="86"/>
              </a:spcBef>
              <a:buFont typeface="Wingdings"/>
              <a:buChar char=""/>
              <a:tabLst>
                <a:tab pos="195353" algn="l"/>
              </a:tabLst>
            </a:pPr>
            <a:r>
              <a:rPr sz="1400" dirty="0"/>
              <a:t>Segment</a:t>
            </a:r>
            <a:r>
              <a:rPr sz="1400" spc="394" dirty="0"/>
              <a:t> </a:t>
            </a:r>
            <a:r>
              <a:rPr sz="1400" spc="-5" dirty="0"/>
              <a:t>composé</a:t>
            </a:r>
            <a:r>
              <a:rPr sz="1400" spc="413" dirty="0"/>
              <a:t> </a:t>
            </a:r>
            <a:r>
              <a:rPr sz="1400" spc="-9" dirty="0"/>
              <a:t>de</a:t>
            </a:r>
            <a:r>
              <a:rPr sz="1400" spc="413" dirty="0"/>
              <a:t> </a:t>
            </a:r>
            <a:r>
              <a:rPr sz="1400" dirty="0"/>
              <a:t>5</a:t>
            </a:r>
            <a:r>
              <a:rPr sz="1400" spc="399" dirty="0"/>
              <a:t> </a:t>
            </a:r>
            <a:r>
              <a:rPr sz="1400" spc="-5" dirty="0"/>
              <a:t>stations</a:t>
            </a:r>
            <a:r>
              <a:rPr sz="1400" spc="399" dirty="0"/>
              <a:t> </a:t>
            </a:r>
            <a:r>
              <a:rPr sz="1400" spc="-5" dirty="0"/>
              <a:t>chargées</a:t>
            </a:r>
            <a:r>
              <a:rPr sz="1400" spc="399" dirty="0"/>
              <a:t> </a:t>
            </a:r>
            <a:r>
              <a:rPr sz="1400" dirty="0"/>
              <a:t>de</a:t>
            </a:r>
            <a:r>
              <a:rPr sz="1400" spc="390" dirty="0"/>
              <a:t> </a:t>
            </a:r>
            <a:r>
              <a:rPr sz="1400" spc="-5" dirty="0"/>
              <a:t>maintenir</a:t>
            </a:r>
            <a:r>
              <a:rPr sz="1400" spc="404" dirty="0"/>
              <a:t> </a:t>
            </a:r>
            <a:r>
              <a:rPr sz="1400" spc="5" dirty="0"/>
              <a:t>le</a:t>
            </a:r>
            <a:r>
              <a:rPr sz="1400" spc="399" dirty="0"/>
              <a:t> </a:t>
            </a:r>
            <a:r>
              <a:rPr sz="1400" spc="-5" dirty="0"/>
              <a:t>système</a:t>
            </a:r>
            <a:r>
              <a:rPr sz="1400" spc="399" dirty="0"/>
              <a:t> </a:t>
            </a:r>
            <a:r>
              <a:rPr sz="1400" spc="-5" dirty="0"/>
              <a:t>opérationnel</a:t>
            </a:r>
            <a:r>
              <a:rPr sz="1400" spc="408" dirty="0"/>
              <a:t> </a:t>
            </a:r>
            <a:r>
              <a:rPr sz="1400" dirty="0"/>
              <a:t>de</a:t>
            </a:r>
            <a:r>
              <a:rPr sz="1400" spc="399" dirty="0"/>
              <a:t> </a:t>
            </a:r>
            <a:r>
              <a:rPr sz="1400" spc="-5" dirty="0"/>
              <a:t>façon </a:t>
            </a:r>
            <a:r>
              <a:rPr sz="1400" spc="-436" dirty="0"/>
              <a:t> </a:t>
            </a:r>
            <a:r>
              <a:rPr sz="1400" dirty="0"/>
              <a:t>permanente.</a:t>
            </a:r>
          </a:p>
          <a:p>
            <a:pPr marL="194776" marR="5186" indent="-163659">
              <a:lnSpc>
                <a:spcPct val="119300"/>
              </a:lnSpc>
              <a:spcBef>
                <a:spcPts val="1080"/>
              </a:spcBef>
              <a:buFont typeface="Wingdings"/>
              <a:buChar char=""/>
              <a:tabLst>
                <a:tab pos="195353" algn="l"/>
              </a:tabLst>
            </a:pPr>
            <a:r>
              <a:rPr sz="1400" spc="-5" dirty="0"/>
              <a:t>Ces</a:t>
            </a:r>
            <a:r>
              <a:rPr sz="1400" spc="200" dirty="0"/>
              <a:t> </a:t>
            </a:r>
            <a:r>
              <a:rPr sz="1400" spc="-5" dirty="0"/>
              <a:t>stations</a:t>
            </a:r>
            <a:r>
              <a:rPr sz="1400" spc="200" dirty="0"/>
              <a:t> </a:t>
            </a:r>
            <a:r>
              <a:rPr sz="1400" spc="-5" dirty="0"/>
              <a:t>assurent</a:t>
            </a:r>
            <a:r>
              <a:rPr sz="1400" spc="195" dirty="0"/>
              <a:t> </a:t>
            </a:r>
            <a:r>
              <a:rPr sz="1400" spc="5" dirty="0"/>
              <a:t>la</a:t>
            </a:r>
            <a:r>
              <a:rPr sz="1400" spc="185" dirty="0"/>
              <a:t> </a:t>
            </a:r>
            <a:r>
              <a:rPr sz="1400" spc="-5" dirty="0"/>
              <a:t>construction,</a:t>
            </a:r>
            <a:r>
              <a:rPr sz="1400" spc="191" dirty="0"/>
              <a:t> </a:t>
            </a:r>
            <a:r>
              <a:rPr sz="1400" spc="5" dirty="0"/>
              <a:t>le</a:t>
            </a:r>
            <a:r>
              <a:rPr sz="1400" spc="195" dirty="0"/>
              <a:t> </a:t>
            </a:r>
            <a:r>
              <a:rPr sz="1400" spc="-5" dirty="0"/>
              <a:t>lancement,</a:t>
            </a:r>
            <a:r>
              <a:rPr sz="1400" spc="204" dirty="0"/>
              <a:t> </a:t>
            </a:r>
            <a:r>
              <a:rPr sz="1400" spc="-5" dirty="0"/>
              <a:t>la</a:t>
            </a:r>
            <a:r>
              <a:rPr sz="1400" spc="195" dirty="0"/>
              <a:t> </a:t>
            </a:r>
            <a:r>
              <a:rPr sz="1400" dirty="0"/>
              <a:t>position</a:t>
            </a:r>
            <a:r>
              <a:rPr sz="1400" spc="185" dirty="0"/>
              <a:t> </a:t>
            </a:r>
            <a:r>
              <a:rPr sz="1400" dirty="0"/>
              <a:t>orbitale,</a:t>
            </a:r>
            <a:r>
              <a:rPr sz="1400" spc="204" dirty="0"/>
              <a:t> </a:t>
            </a:r>
            <a:r>
              <a:rPr sz="1400" dirty="0"/>
              <a:t>et</a:t>
            </a:r>
            <a:r>
              <a:rPr sz="1400" spc="185" dirty="0"/>
              <a:t> </a:t>
            </a:r>
            <a:r>
              <a:rPr sz="1400" spc="5" dirty="0"/>
              <a:t>la</a:t>
            </a:r>
            <a:r>
              <a:rPr sz="1400" spc="191" dirty="0"/>
              <a:t> </a:t>
            </a:r>
            <a:r>
              <a:rPr sz="1400" spc="-5" dirty="0"/>
              <a:t>surveillance</a:t>
            </a:r>
            <a:r>
              <a:rPr sz="1400" spc="200" dirty="0"/>
              <a:t> </a:t>
            </a:r>
            <a:r>
              <a:rPr sz="1400" dirty="0"/>
              <a:t>de </a:t>
            </a:r>
            <a:r>
              <a:rPr sz="1400" spc="-436" dirty="0"/>
              <a:t> </a:t>
            </a:r>
            <a:r>
              <a:rPr sz="1400" spc="-5" dirty="0"/>
              <a:t>chacun</a:t>
            </a:r>
            <a:r>
              <a:rPr sz="1400" spc="182" dirty="0"/>
              <a:t> </a:t>
            </a:r>
            <a:r>
              <a:rPr sz="1400" dirty="0"/>
              <a:t>des</a:t>
            </a:r>
            <a:r>
              <a:rPr sz="1400" spc="-14" dirty="0"/>
              <a:t> </a:t>
            </a:r>
            <a:r>
              <a:rPr sz="1400" dirty="0"/>
              <a:t>satellites</a:t>
            </a:r>
            <a:r>
              <a:rPr sz="1400" spc="-45" dirty="0"/>
              <a:t> </a:t>
            </a:r>
            <a:r>
              <a:rPr sz="1400" dirty="0"/>
              <a:t>du système</a:t>
            </a:r>
            <a:r>
              <a:rPr sz="1400" spc="-32" dirty="0"/>
              <a:t> </a:t>
            </a:r>
            <a:r>
              <a:rPr sz="1400" dirty="0"/>
              <a:t>et</a:t>
            </a:r>
            <a:r>
              <a:rPr sz="1400" spc="-14" dirty="0"/>
              <a:t> </a:t>
            </a:r>
            <a:r>
              <a:rPr sz="1400" dirty="0"/>
              <a:t>de</a:t>
            </a:r>
            <a:r>
              <a:rPr sz="1400" spc="-9" dirty="0"/>
              <a:t> </a:t>
            </a:r>
            <a:r>
              <a:rPr sz="1400" spc="5" dirty="0"/>
              <a:t>la</a:t>
            </a:r>
            <a:r>
              <a:rPr sz="1400" spc="-14" dirty="0"/>
              <a:t> </a:t>
            </a:r>
            <a:r>
              <a:rPr sz="1400" dirty="0"/>
              <a:t>constellation</a:t>
            </a:r>
            <a:r>
              <a:rPr sz="1400" spc="-41" dirty="0"/>
              <a:t> </a:t>
            </a:r>
            <a:r>
              <a:rPr sz="1400" spc="-5" dirty="0"/>
              <a:t>dans</a:t>
            </a:r>
            <a:r>
              <a:rPr sz="1400" spc="-18" dirty="0"/>
              <a:t> </a:t>
            </a:r>
            <a:r>
              <a:rPr sz="1400" dirty="0"/>
              <a:t>son</a:t>
            </a:r>
            <a:r>
              <a:rPr sz="1400" spc="-14" dirty="0"/>
              <a:t> </a:t>
            </a:r>
            <a:r>
              <a:rPr sz="1400" dirty="0"/>
              <a:t>ensemble.</a:t>
            </a:r>
          </a:p>
          <a:p>
            <a:pPr marL="194776" marR="4610" indent="-163659">
              <a:lnSpc>
                <a:spcPct val="118600"/>
              </a:lnSpc>
              <a:spcBef>
                <a:spcPts val="1098"/>
              </a:spcBef>
              <a:buFont typeface="Wingdings"/>
              <a:buChar char=""/>
              <a:tabLst>
                <a:tab pos="195353" algn="l"/>
                <a:tab pos="503077" algn="l"/>
                <a:tab pos="1176728" algn="l"/>
                <a:tab pos="1843463" algn="l"/>
                <a:tab pos="2555724" algn="l"/>
                <a:tab pos="3465643" algn="l"/>
                <a:tab pos="4271834" algn="l"/>
                <a:tab pos="4930502" algn="l"/>
                <a:tab pos="5194430" algn="l"/>
                <a:tab pos="5819099" algn="l"/>
                <a:tab pos="6138924" algn="l"/>
                <a:tab pos="7086876" algn="l"/>
                <a:tab pos="7865407" algn="l"/>
              </a:tabLst>
            </a:pPr>
            <a:r>
              <a:rPr sz="1400" spc="-5" dirty="0"/>
              <a:t>L</a:t>
            </a:r>
            <a:r>
              <a:rPr sz="1400" dirty="0"/>
              <a:t>a	s</a:t>
            </a:r>
            <a:r>
              <a:rPr sz="1400" spc="-5" dirty="0"/>
              <a:t>ta</a:t>
            </a:r>
            <a:r>
              <a:rPr sz="1400" spc="-14" dirty="0"/>
              <a:t>t</a:t>
            </a:r>
            <a:r>
              <a:rPr sz="1400" spc="9" dirty="0"/>
              <a:t>i</a:t>
            </a:r>
            <a:r>
              <a:rPr sz="1400" dirty="0"/>
              <a:t>on	</a:t>
            </a:r>
            <a:r>
              <a:rPr sz="1400" spc="5" dirty="0"/>
              <a:t>M</a:t>
            </a:r>
            <a:r>
              <a:rPr sz="1400" spc="-14" dirty="0"/>
              <a:t>a</a:t>
            </a:r>
            <a:r>
              <a:rPr sz="1400" dirty="0"/>
              <a:t>s</a:t>
            </a:r>
            <a:r>
              <a:rPr sz="1400" spc="-14" dirty="0"/>
              <a:t>t</a:t>
            </a:r>
            <a:r>
              <a:rPr sz="1400" dirty="0"/>
              <a:t>er	Co</a:t>
            </a:r>
            <a:r>
              <a:rPr sz="1400" spc="-5" dirty="0"/>
              <a:t>nt</a:t>
            </a:r>
            <a:r>
              <a:rPr sz="1400" dirty="0"/>
              <a:t>r</a:t>
            </a:r>
            <a:r>
              <a:rPr sz="1400" spc="-14" dirty="0"/>
              <a:t>o</a:t>
            </a:r>
            <a:r>
              <a:rPr sz="1400" dirty="0"/>
              <a:t>l	</a:t>
            </a:r>
            <a:r>
              <a:rPr sz="1400" spc="-14" dirty="0"/>
              <a:t>(</a:t>
            </a:r>
            <a:r>
              <a:rPr sz="1400" dirty="0"/>
              <a:t>C</a:t>
            </a:r>
            <a:r>
              <a:rPr sz="1400" spc="-14" dirty="0"/>
              <a:t>o</a:t>
            </a:r>
            <a:r>
              <a:rPr sz="1400" spc="-5" dirty="0"/>
              <a:t>l</a:t>
            </a:r>
            <a:r>
              <a:rPr sz="1400" dirty="0"/>
              <a:t>o</a:t>
            </a:r>
            <a:r>
              <a:rPr sz="1400" spc="-23" dirty="0"/>
              <a:t>r</a:t>
            </a:r>
            <a:r>
              <a:rPr sz="1400" spc="-5" dirty="0"/>
              <a:t>a</a:t>
            </a:r>
            <a:r>
              <a:rPr sz="1400" dirty="0"/>
              <a:t>do	Sp</a:t>
            </a:r>
            <a:r>
              <a:rPr sz="1400" spc="-14" dirty="0"/>
              <a:t>r</a:t>
            </a:r>
            <a:r>
              <a:rPr sz="1400" spc="9" dirty="0"/>
              <a:t>i</a:t>
            </a:r>
            <a:r>
              <a:rPr sz="1400" spc="-5" dirty="0"/>
              <a:t>n</a:t>
            </a:r>
            <a:r>
              <a:rPr sz="1400" spc="-14" dirty="0"/>
              <a:t>g</a:t>
            </a:r>
            <a:r>
              <a:rPr sz="1400" dirty="0"/>
              <a:t>s)	</a:t>
            </a:r>
            <a:r>
              <a:rPr sz="1400" spc="-5" dirty="0" err="1"/>
              <a:t>f</a:t>
            </a:r>
            <a:r>
              <a:rPr sz="1400" dirty="0" err="1"/>
              <a:t>o</a:t>
            </a:r>
            <a:r>
              <a:rPr sz="1400" spc="-5" dirty="0" err="1"/>
              <a:t>u</a:t>
            </a:r>
            <a:r>
              <a:rPr sz="1400" dirty="0" err="1"/>
              <a:t>r</a:t>
            </a:r>
            <a:r>
              <a:rPr sz="1400" spc="-5" dirty="0" err="1"/>
              <a:t>ni</a:t>
            </a:r>
            <a:r>
              <a:rPr sz="1400" dirty="0" err="1"/>
              <a:t>t</a:t>
            </a:r>
            <a:r>
              <a:rPr sz="1400" dirty="0"/>
              <a:t>	</a:t>
            </a:r>
            <a:r>
              <a:rPr sz="1400" spc="9" dirty="0"/>
              <a:t>l</a:t>
            </a:r>
            <a:r>
              <a:rPr sz="1400" dirty="0"/>
              <a:t>e	</a:t>
            </a:r>
            <a:r>
              <a:rPr sz="1400" spc="-5" dirty="0"/>
              <a:t>t</a:t>
            </a:r>
            <a:r>
              <a:rPr sz="1400" dirty="0"/>
              <a:t>e</a:t>
            </a:r>
            <a:r>
              <a:rPr sz="1400" spc="-5" dirty="0"/>
              <a:t>m</a:t>
            </a:r>
            <a:r>
              <a:rPr sz="1400" spc="-14" dirty="0"/>
              <a:t>p</a:t>
            </a:r>
            <a:r>
              <a:rPr sz="1400" dirty="0"/>
              <a:t>s	de	</a:t>
            </a:r>
            <a:r>
              <a:rPr sz="1400" dirty="0" err="1"/>
              <a:t>r</a:t>
            </a:r>
            <a:r>
              <a:rPr sz="1400" spc="-9" dirty="0" err="1"/>
              <a:t>é</a:t>
            </a:r>
            <a:r>
              <a:rPr sz="1400" spc="-5" dirty="0" err="1"/>
              <a:t>f</a:t>
            </a:r>
            <a:r>
              <a:rPr sz="1400" dirty="0" err="1"/>
              <a:t>ére</a:t>
            </a:r>
            <a:r>
              <a:rPr sz="1400" spc="-14" dirty="0" err="1"/>
              <a:t>n</a:t>
            </a:r>
            <a:r>
              <a:rPr sz="1400" dirty="0" err="1"/>
              <a:t>ce</a:t>
            </a:r>
            <a:r>
              <a:rPr sz="1400" dirty="0"/>
              <a:t>,	</a:t>
            </a:r>
            <a:r>
              <a:rPr sz="1400" dirty="0" err="1"/>
              <a:t>co</a:t>
            </a:r>
            <a:r>
              <a:rPr sz="1400" spc="-14" dirty="0" err="1"/>
              <a:t>n</a:t>
            </a:r>
            <a:r>
              <a:rPr sz="1400" spc="-5" dirty="0" err="1"/>
              <a:t>t</a:t>
            </a:r>
            <a:r>
              <a:rPr sz="1400" dirty="0" err="1"/>
              <a:t>rô</a:t>
            </a:r>
            <a:r>
              <a:rPr sz="1400" spc="-5" dirty="0" err="1"/>
              <a:t>l</a:t>
            </a:r>
            <a:r>
              <a:rPr sz="1400" dirty="0" err="1"/>
              <a:t>e</a:t>
            </a:r>
            <a:r>
              <a:rPr lang="fr-FR" sz="1400" dirty="0"/>
              <a:t> </a:t>
            </a:r>
            <a:r>
              <a:rPr sz="1400" spc="-9" dirty="0"/>
              <a:t>e</a:t>
            </a:r>
            <a:r>
              <a:rPr sz="1400" dirty="0"/>
              <a:t>t  </a:t>
            </a:r>
            <a:r>
              <a:rPr sz="1400" spc="-5" dirty="0"/>
              <a:t>programme</a:t>
            </a:r>
            <a:r>
              <a:rPr sz="1400" spc="-23" dirty="0"/>
              <a:t> </a:t>
            </a:r>
            <a:r>
              <a:rPr sz="1400" spc="5" dirty="0"/>
              <a:t>le</a:t>
            </a:r>
            <a:r>
              <a:rPr sz="1400" spc="-9" dirty="0"/>
              <a:t> </a:t>
            </a:r>
            <a:r>
              <a:rPr sz="1400" dirty="0"/>
              <a:t>repositionnement</a:t>
            </a:r>
            <a:r>
              <a:rPr sz="1400" spc="-45" dirty="0"/>
              <a:t> </a:t>
            </a:r>
            <a:r>
              <a:rPr sz="1400" spc="-5" dirty="0"/>
              <a:t>éventuel</a:t>
            </a:r>
            <a:r>
              <a:rPr sz="1400" spc="-14" dirty="0"/>
              <a:t> </a:t>
            </a:r>
            <a:r>
              <a:rPr sz="1400" dirty="0"/>
              <a:t>des</a:t>
            </a:r>
            <a:r>
              <a:rPr sz="1400" spc="-14" dirty="0"/>
              <a:t> </a:t>
            </a:r>
            <a:r>
              <a:rPr sz="1400" dirty="0"/>
              <a:t>satellites.</a:t>
            </a:r>
          </a:p>
        </p:txBody>
      </p:sp>
      <p:grpSp>
        <p:nvGrpSpPr>
          <p:cNvPr id="2" name="Groupe 1">
            <a:extLst>
              <a:ext uri="{FF2B5EF4-FFF2-40B4-BE49-F238E27FC236}">
                <a16:creationId xmlns:a16="http://schemas.microsoft.com/office/drawing/2014/main" id="{2BC172A6-3AB8-3795-71C0-D903B32BE89B}"/>
              </a:ext>
            </a:extLst>
          </p:cNvPr>
          <p:cNvGrpSpPr/>
          <p:nvPr/>
        </p:nvGrpSpPr>
        <p:grpSpPr>
          <a:xfrm>
            <a:off x="1259632" y="3068960"/>
            <a:ext cx="6877924" cy="2415157"/>
            <a:chOff x="1300507" y="3948799"/>
            <a:chExt cx="6877924" cy="2415157"/>
          </a:xfrm>
        </p:grpSpPr>
        <p:grpSp>
          <p:nvGrpSpPr>
            <p:cNvPr id="8" name="object 8"/>
            <p:cNvGrpSpPr/>
            <p:nvPr/>
          </p:nvGrpSpPr>
          <p:grpSpPr>
            <a:xfrm>
              <a:off x="1300507" y="3948799"/>
              <a:ext cx="6541843" cy="2415157"/>
              <a:chOff x="1741810" y="4351020"/>
              <a:chExt cx="7208520" cy="2661285"/>
            </a:xfrm>
          </p:grpSpPr>
          <p:pic>
            <p:nvPicPr>
              <p:cNvPr id="9" name="object 9"/>
              <p:cNvPicPr/>
              <p:nvPr/>
            </p:nvPicPr>
            <p:blipFill>
              <a:blip r:embed="rId2" cstate="print"/>
              <a:stretch>
                <a:fillRect/>
              </a:stretch>
            </p:blipFill>
            <p:spPr>
              <a:xfrm>
                <a:off x="1741810" y="4351020"/>
                <a:ext cx="7208519" cy="2660904"/>
              </a:xfrm>
              <a:prstGeom prst="rect">
                <a:avLst/>
              </a:prstGeom>
            </p:spPr>
          </p:pic>
          <p:pic>
            <p:nvPicPr>
              <p:cNvPr id="10" name="object 10"/>
              <p:cNvPicPr/>
              <p:nvPr/>
            </p:nvPicPr>
            <p:blipFill>
              <a:blip r:embed="rId3" cstate="print"/>
              <a:stretch>
                <a:fillRect/>
              </a:stretch>
            </p:blipFill>
            <p:spPr>
              <a:xfrm>
                <a:off x="3067690" y="4957572"/>
                <a:ext cx="236220" cy="237744"/>
              </a:xfrm>
              <a:prstGeom prst="rect">
                <a:avLst/>
              </a:prstGeom>
            </p:spPr>
          </p:pic>
          <p:pic>
            <p:nvPicPr>
              <p:cNvPr id="11" name="object 11"/>
              <p:cNvPicPr/>
              <p:nvPr/>
            </p:nvPicPr>
            <p:blipFill>
              <a:blip r:embed="rId4" cstate="print"/>
              <a:stretch>
                <a:fillRect/>
              </a:stretch>
            </p:blipFill>
            <p:spPr>
              <a:xfrm>
                <a:off x="4923922" y="5855208"/>
                <a:ext cx="234696" cy="236220"/>
              </a:xfrm>
              <a:prstGeom prst="rect">
                <a:avLst/>
              </a:prstGeom>
            </p:spPr>
          </p:pic>
          <p:pic>
            <p:nvPicPr>
              <p:cNvPr id="12" name="object 12"/>
              <p:cNvPicPr/>
              <p:nvPr/>
            </p:nvPicPr>
            <p:blipFill>
              <a:blip r:embed="rId5" cstate="print"/>
              <a:stretch>
                <a:fillRect/>
              </a:stretch>
            </p:blipFill>
            <p:spPr>
              <a:xfrm>
                <a:off x="6682618" y="5899404"/>
                <a:ext cx="234696" cy="237744"/>
              </a:xfrm>
              <a:prstGeom prst="rect">
                <a:avLst/>
              </a:prstGeom>
            </p:spPr>
          </p:pic>
          <p:pic>
            <p:nvPicPr>
              <p:cNvPr id="13" name="object 13"/>
              <p:cNvPicPr/>
              <p:nvPr/>
            </p:nvPicPr>
            <p:blipFill>
              <a:blip r:embed="rId6" cstate="print"/>
              <a:stretch>
                <a:fillRect/>
              </a:stretch>
            </p:blipFill>
            <p:spPr>
              <a:xfrm>
                <a:off x="8610478" y="5513832"/>
                <a:ext cx="236220" cy="236220"/>
              </a:xfrm>
              <a:prstGeom prst="rect">
                <a:avLst/>
              </a:prstGeom>
            </p:spPr>
          </p:pic>
          <p:pic>
            <p:nvPicPr>
              <p:cNvPr id="14" name="object 14"/>
              <p:cNvPicPr/>
              <p:nvPr/>
            </p:nvPicPr>
            <p:blipFill>
              <a:blip r:embed="rId7" cstate="print"/>
              <a:stretch>
                <a:fillRect/>
              </a:stretch>
            </p:blipFill>
            <p:spPr>
              <a:xfrm>
                <a:off x="2089282" y="5317236"/>
                <a:ext cx="236220" cy="236220"/>
              </a:xfrm>
              <a:prstGeom prst="rect">
                <a:avLst/>
              </a:prstGeom>
            </p:spPr>
          </p:pic>
          <p:pic>
            <p:nvPicPr>
              <p:cNvPr id="15" name="object 15"/>
              <p:cNvPicPr/>
              <p:nvPr/>
            </p:nvPicPr>
            <p:blipFill>
              <a:blip r:embed="rId8" cstate="print"/>
              <a:stretch>
                <a:fillRect/>
              </a:stretch>
            </p:blipFill>
            <p:spPr>
              <a:xfrm>
                <a:off x="1782958" y="5494020"/>
                <a:ext cx="836675" cy="458723"/>
              </a:xfrm>
              <a:prstGeom prst="rect">
                <a:avLst/>
              </a:prstGeom>
            </p:spPr>
          </p:pic>
          <p:pic>
            <p:nvPicPr>
              <p:cNvPr id="16" name="object 16"/>
              <p:cNvPicPr/>
              <p:nvPr/>
            </p:nvPicPr>
            <p:blipFill>
              <a:blip r:embed="rId9" cstate="print"/>
              <a:stretch>
                <a:fillRect/>
              </a:stretch>
            </p:blipFill>
            <p:spPr>
              <a:xfrm>
                <a:off x="4451482" y="6025896"/>
                <a:ext cx="1185672" cy="458723"/>
              </a:xfrm>
              <a:prstGeom prst="rect">
                <a:avLst/>
              </a:prstGeom>
            </p:spPr>
          </p:pic>
        </p:grpSp>
        <p:sp>
          <p:nvSpPr>
            <p:cNvPr id="17" name="object 17"/>
            <p:cNvSpPr txBox="1"/>
            <p:nvPr/>
          </p:nvSpPr>
          <p:spPr>
            <a:xfrm>
              <a:off x="3883596" y="5542994"/>
              <a:ext cx="832713"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Ascension</a:t>
              </a:r>
              <a:endParaRPr sz="1271">
                <a:latin typeface="Verdana"/>
                <a:cs typeface="Verdana"/>
              </a:endParaRPr>
            </a:p>
          </p:txBody>
        </p:sp>
        <p:pic>
          <p:nvPicPr>
            <p:cNvPr id="18" name="object 18"/>
            <p:cNvPicPr/>
            <p:nvPr/>
          </p:nvPicPr>
          <p:blipFill>
            <a:blip r:embed="rId10" cstate="print"/>
            <a:stretch>
              <a:fillRect/>
            </a:stretch>
          </p:blipFill>
          <p:spPr>
            <a:xfrm>
              <a:off x="5233910" y="5517179"/>
              <a:ext cx="1311135" cy="413533"/>
            </a:xfrm>
            <a:prstGeom prst="rect">
              <a:avLst/>
            </a:prstGeom>
          </p:spPr>
        </p:pic>
        <p:sp>
          <p:nvSpPr>
            <p:cNvPr id="19" name="object 19"/>
            <p:cNvSpPr txBox="1"/>
            <p:nvPr/>
          </p:nvSpPr>
          <p:spPr>
            <a:xfrm>
              <a:off x="5360695" y="5591401"/>
              <a:ext cx="1062646"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Diego</a:t>
              </a:r>
              <a:r>
                <a:rPr sz="1271" spc="-73" dirty="0">
                  <a:latin typeface="Verdana"/>
                  <a:cs typeface="Verdana"/>
                </a:rPr>
                <a:t> </a:t>
              </a:r>
              <a:r>
                <a:rPr sz="1271" dirty="0">
                  <a:latin typeface="Verdana"/>
                  <a:cs typeface="Verdana"/>
                </a:rPr>
                <a:t>Garcia</a:t>
              </a:r>
              <a:endParaRPr sz="1271">
                <a:latin typeface="Verdana"/>
                <a:cs typeface="Verdana"/>
              </a:endParaRPr>
            </a:p>
          </p:txBody>
        </p:sp>
        <p:pic>
          <p:nvPicPr>
            <p:cNvPr id="20" name="object 20"/>
            <p:cNvPicPr/>
            <p:nvPr/>
          </p:nvPicPr>
          <p:blipFill>
            <a:blip r:embed="rId11" cstate="print"/>
            <a:stretch>
              <a:fillRect/>
            </a:stretch>
          </p:blipFill>
          <p:spPr>
            <a:xfrm>
              <a:off x="2115126" y="4654155"/>
              <a:ext cx="1042822" cy="608543"/>
            </a:xfrm>
            <a:prstGeom prst="rect">
              <a:avLst/>
            </a:prstGeom>
          </p:spPr>
        </p:pic>
        <p:sp>
          <p:nvSpPr>
            <p:cNvPr id="21" name="object 21"/>
            <p:cNvSpPr txBox="1"/>
            <p:nvPr/>
          </p:nvSpPr>
          <p:spPr>
            <a:xfrm>
              <a:off x="1463253" y="4729759"/>
              <a:ext cx="1518477" cy="543835"/>
            </a:xfrm>
            <a:prstGeom prst="rect">
              <a:avLst/>
            </a:prstGeom>
          </p:spPr>
          <p:txBody>
            <a:bodyPr vert="horz" wrap="square" lIns="0" tIns="11525" rIns="0" bIns="0" rtlCol="0">
              <a:spAutoFit/>
            </a:bodyPr>
            <a:lstStyle/>
            <a:p>
              <a:pPr marL="839614" marR="4610" indent="-51287">
                <a:spcBef>
                  <a:spcPts val="91"/>
                </a:spcBef>
              </a:pPr>
              <a:r>
                <a:rPr sz="1271" dirty="0">
                  <a:latin typeface="Verdana"/>
                  <a:cs typeface="Verdana"/>
                </a:rPr>
                <a:t>Co</a:t>
              </a:r>
              <a:r>
                <a:rPr sz="1271" spc="9" dirty="0">
                  <a:latin typeface="Verdana"/>
                  <a:cs typeface="Verdana"/>
                </a:rPr>
                <a:t>l</a:t>
              </a:r>
              <a:r>
                <a:rPr sz="1271" dirty="0">
                  <a:latin typeface="Verdana"/>
                  <a:cs typeface="Verdana"/>
                </a:rPr>
                <a:t>o</a:t>
              </a:r>
              <a:r>
                <a:rPr sz="1271" spc="-23" dirty="0">
                  <a:latin typeface="Verdana"/>
                  <a:cs typeface="Verdana"/>
                </a:rPr>
                <a:t>r</a:t>
              </a:r>
              <a:r>
                <a:rPr sz="1271" spc="-5" dirty="0">
                  <a:latin typeface="Verdana"/>
                  <a:cs typeface="Verdana"/>
                </a:rPr>
                <a:t>a</a:t>
              </a:r>
              <a:r>
                <a:rPr sz="1271" dirty="0">
                  <a:latin typeface="Verdana"/>
                  <a:cs typeface="Verdana"/>
                </a:rPr>
                <a:t>do  Springs</a:t>
              </a:r>
              <a:endParaRPr sz="1271">
                <a:latin typeface="Verdana"/>
                <a:cs typeface="Verdana"/>
              </a:endParaRPr>
            </a:p>
            <a:p>
              <a:pPr marL="11525">
                <a:lnSpc>
                  <a:spcPts val="1098"/>
                </a:lnSpc>
              </a:pPr>
              <a:r>
                <a:rPr sz="1271" spc="-5" dirty="0">
                  <a:latin typeface="Verdana"/>
                  <a:cs typeface="Verdana"/>
                </a:rPr>
                <a:t>Hawaï</a:t>
              </a:r>
              <a:endParaRPr sz="1271">
                <a:latin typeface="Verdana"/>
                <a:cs typeface="Verdana"/>
              </a:endParaRPr>
            </a:p>
          </p:txBody>
        </p:sp>
        <p:pic>
          <p:nvPicPr>
            <p:cNvPr id="22" name="object 22"/>
            <p:cNvPicPr/>
            <p:nvPr/>
          </p:nvPicPr>
          <p:blipFill>
            <a:blip r:embed="rId12" cstate="print"/>
            <a:stretch>
              <a:fillRect/>
            </a:stretch>
          </p:blipFill>
          <p:spPr>
            <a:xfrm>
              <a:off x="7131460" y="5200462"/>
              <a:ext cx="1046971" cy="416298"/>
            </a:xfrm>
            <a:prstGeom prst="rect">
              <a:avLst/>
            </a:prstGeom>
          </p:spPr>
        </p:pic>
        <p:sp>
          <p:nvSpPr>
            <p:cNvPr id="23" name="object 23"/>
            <p:cNvSpPr txBox="1"/>
            <p:nvPr/>
          </p:nvSpPr>
          <p:spPr>
            <a:xfrm>
              <a:off x="7256862" y="5276065"/>
              <a:ext cx="800442" cy="207204"/>
            </a:xfrm>
            <a:prstGeom prst="rect">
              <a:avLst/>
            </a:prstGeom>
          </p:spPr>
          <p:txBody>
            <a:bodyPr vert="horz" wrap="square" lIns="0" tIns="11525" rIns="0" bIns="0" rtlCol="0">
              <a:spAutoFit/>
            </a:bodyPr>
            <a:lstStyle/>
            <a:p>
              <a:pPr marL="11525">
                <a:spcBef>
                  <a:spcPts val="91"/>
                </a:spcBef>
              </a:pPr>
              <a:r>
                <a:rPr sz="1271" spc="-45" dirty="0">
                  <a:latin typeface="Verdana"/>
                  <a:cs typeface="Verdana"/>
                </a:rPr>
                <a:t>K</a:t>
              </a:r>
              <a:r>
                <a:rPr sz="1271" spc="-9" dirty="0">
                  <a:latin typeface="Verdana"/>
                  <a:cs typeface="Verdana"/>
                </a:rPr>
                <a:t>w</a:t>
              </a:r>
              <a:r>
                <a:rPr sz="1271" spc="-5" dirty="0">
                  <a:latin typeface="Verdana"/>
                  <a:cs typeface="Verdana"/>
                </a:rPr>
                <a:t>aja</a:t>
              </a:r>
              <a:r>
                <a:rPr sz="1271" spc="9" dirty="0">
                  <a:latin typeface="Verdana"/>
                  <a:cs typeface="Verdana"/>
                </a:rPr>
                <a:t>l</a:t>
              </a:r>
              <a:r>
                <a:rPr sz="1271" dirty="0">
                  <a:latin typeface="Verdana"/>
                  <a:cs typeface="Verdana"/>
                </a:rPr>
                <a:t>e</a:t>
              </a:r>
              <a:r>
                <a:rPr sz="1271" spc="9" dirty="0">
                  <a:latin typeface="Verdana"/>
                  <a:cs typeface="Verdana"/>
                </a:rPr>
                <a:t>i</a:t>
              </a:r>
              <a:r>
                <a:rPr sz="1271" dirty="0">
                  <a:latin typeface="Verdana"/>
                  <a:cs typeface="Verdana"/>
                </a:rPr>
                <a:t>n</a:t>
              </a:r>
              <a:endParaRPr sz="1271">
                <a:latin typeface="Verdana"/>
                <a:cs typeface="Verdana"/>
              </a:endParaRPr>
            </a:p>
          </p:txBody>
        </p:sp>
      </p:grpSp>
      <p:sp>
        <p:nvSpPr>
          <p:cNvPr id="24" name="Text Box 7">
            <a:extLst>
              <a:ext uri="{FF2B5EF4-FFF2-40B4-BE49-F238E27FC236}">
                <a16:creationId xmlns:a16="http://schemas.microsoft.com/office/drawing/2014/main" id="{975A36C1-BC4F-409F-9806-15694EC175C0}"/>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179512" y="719421"/>
            <a:ext cx="8496944" cy="1395991"/>
          </a:xfrm>
          <a:prstGeom prst="rect">
            <a:avLst/>
          </a:prstGeom>
        </p:spPr>
        <p:txBody>
          <a:bodyPr vert="horz" wrap="square" lIns="0" tIns="11525" rIns="0" bIns="0" rtlCol="0">
            <a:spAutoFit/>
          </a:bodyPr>
          <a:lstStyle/>
          <a:p>
            <a:pPr marL="11525">
              <a:spcBef>
                <a:spcPts val="91"/>
              </a:spcBef>
            </a:pPr>
            <a:r>
              <a:rPr sz="1271" dirty="0">
                <a:latin typeface="Verdana"/>
                <a:cs typeface="Verdana"/>
              </a:rPr>
              <a:t>On</a:t>
            </a:r>
            <a:r>
              <a:rPr sz="1271" spc="-18" dirty="0">
                <a:latin typeface="Verdana"/>
                <a:cs typeface="Verdana"/>
              </a:rPr>
              <a:t> </a:t>
            </a:r>
            <a:r>
              <a:rPr sz="1271" dirty="0">
                <a:latin typeface="Verdana"/>
                <a:cs typeface="Verdana"/>
              </a:rPr>
              <a:t>distingue</a:t>
            </a:r>
            <a:r>
              <a:rPr sz="1271" spc="-36" dirty="0">
                <a:latin typeface="Verdana"/>
                <a:cs typeface="Verdana"/>
              </a:rPr>
              <a:t> </a:t>
            </a:r>
            <a:r>
              <a:rPr sz="1271" dirty="0">
                <a:latin typeface="Verdana"/>
                <a:cs typeface="Verdana"/>
              </a:rPr>
              <a:t>2</a:t>
            </a:r>
            <a:r>
              <a:rPr sz="1271" spc="-9" dirty="0">
                <a:latin typeface="Verdana"/>
                <a:cs typeface="Verdana"/>
              </a:rPr>
              <a:t> </a:t>
            </a:r>
            <a:r>
              <a:rPr sz="1271" dirty="0">
                <a:latin typeface="Verdana"/>
                <a:cs typeface="Verdana"/>
              </a:rPr>
              <a:t>modes</a:t>
            </a:r>
            <a:r>
              <a:rPr sz="1271" spc="-27" dirty="0">
                <a:latin typeface="Verdana"/>
                <a:cs typeface="Verdana"/>
              </a:rPr>
              <a:t> </a:t>
            </a:r>
            <a:r>
              <a:rPr sz="1271" dirty="0">
                <a:latin typeface="Verdana"/>
                <a:cs typeface="Verdana"/>
              </a:rPr>
              <a:t>de</a:t>
            </a:r>
            <a:r>
              <a:rPr sz="1271" spc="-14" dirty="0">
                <a:latin typeface="Verdana"/>
                <a:cs typeface="Verdana"/>
              </a:rPr>
              <a:t> </a:t>
            </a:r>
            <a:r>
              <a:rPr sz="1271" dirty="0">
                <a:latin typeface="Verdana"/>
                <a:cs typeface="Verdana"/>
              </a:rPr>
              <a:t>positionnement</a:t>
            </a:r>
          </a:p>
          <a:p>
            <a:pPr marL="271420" marR="5186" indent="-260471" algn="just">
              <a:lnSpc>
                <a:spcPct val="118600"/>
              </a:lnSpc>
              <a:spcBef>
                <a:spcPts val="1103"/>
              </a:spcBef>
              <a:buFont typeface="Wingdings"/>
              <a:buChar char=""/>
              <a:tabLst>
                <a:tab pos="271996" algn="l"/>
              </a:tabLst>
            </a:pPr>
            <a:r>
              <a:rPr sz="1271" spc="-5" dirty="0">
                <a:latin typeface="Verdana"/>
                <a:cs typeface="Verdana"/>
              </a:rPr>
              <a:t>Positionnement </a:t>
            </a:r>
            <a:r>
              <a:rPr sz="1271" b="1" dirty="0">
                <a:latin typeface="Verdana"/>
                <a:cs typeface="Verdana"/>
              </a:rPr>
              <a:t>absolu</a:t>
            </a:r>
            <a:r>
              <a:rPr sz="1271" dirty="0">
                <a:latin typeface="Verdana"/>
                <a:cs typeface="Verdana"/>
              </a:rPr>
              <a:t> ou </a:t>
            </a:r>
            <a:r>
              <a:rPr sz="1271" spc="-5" dirty="0">
                <a:latin typeface="Verdana"/>
                <a:cs typeface="Verdana"/>
              </a:rPr>
              <a:t>ponctuel </a:t>
            </a:r>
            <a:r>
              <a:rPr sz="1271" dirty="0">
                <a:latin typeface="Verdana"/>
                <a:cs typeface="Verdana"/>
              </a:rPr>
              <a:t>: </a:t>
            </a:r>
            <a:r>
              <a:rPr sz="1271" spc="5" dirty="0">
                <a:latin typeface="Verdana"/>
                <a:cs typeface="Verdana"/>
              </a:rPr>
              <a:t>la </a:t>
            </a:r>
            <a:r>
              <a:rPr sz="1271" dirty="0">
                <a:latin typeface="Verdana"/>
                <a:cs typeface="Verdana"/>
              </a:rPr>
              <a:t>position du </a:t>
            </a:r>
            <a:r>
              <a:rPr sz="1271" spc="-5" dirty="0">
                <a:latin typeface="Verdana"/>
                <a:cs typeface="Verdana"/>
              </a:rPr>
              <a:t>récepteur est déterminée </a:t>
            </a:r>
            <a:r>
              <a:rPr sz="1271" spc="-9" dirty="0">
                <a:latin typeface="Verdana"/>
                <a:cs typeface="Verdana"/>
              </a:rPr>
              <a:t>de </a:t>
            </a:r>
            <a:r>
              <a:rPr sz="1271" spc="-5" dirty="0">
                <a:latin typeface="Verdana"/>
                <a:cs typeface="Verdana"/>
              </a:rPr>
              <a:t>manière </a:t>
            </a:r>
            <a:r>
              <a:rPr sz="1271" dirty="0">
                <a:latin typeface="Verdana"/>
                <a:cs typeface="Verdana"/>
              </a:rPr>
              <a:t> directe</a:t>
            </a:r>
            <a:r>
              <a:rPr sz="1271" spc="-23" dirty="0">
                <a:latin typeface="Verdana"/>
                <a:cs typeface="Verdana"/>
              </a:rPr>
              <a:t> </a:t>
            </a:r>
            <a:r>
              <a:rPr sz="1271" dirty="0">
                <a:latin typeface="Verdana"/>
                <a:cs typeface="Verdana"/>
              </a:rPr>
              <a:t>à</a:t>
            </a:r>
            <a:r>
              <a:rPr sz="1271" spc="-14" dirty="0">
                <a:latin typeface="Verdana"/>
                <a:cs typeface="Verdana"/>
              </a:rPr>
              <a:t> </a:t>
            </a:r>
            <a:r>
              <a:rPr sz="1271" dirty="0">
                <a:latin typeface="Verdana"/>
                <a:cs typeface="Verdana"/>
              </a:rPr>
              <a:t>partir</a:t>
            </a:r>
            <a:r>
              <a:rPr sz="1271" spc="-14" dirty="0">
                <a:latin typeface="Verdana"/>
                <a:cs typeface="Verdana"/>
              </a:rPr>
              <a:t> </a:t>
            </a:r>
            <a:r>
              <a:rPr sz="1271" dirty="0">
                <a:latin typeface="Verdana"/>
                <a:cs typeface="Verdana"/>
              </a:rPr>
              <a:t>des</a:t>
            </a:r>
            <a:r>
              <a:rPr sz="1271" spc="-23" dirty="0">
                <a:latin typeface="Verdana"/>
                <a:cs typeface="Verdana"/>
              </a:rPr>
              <a:t> </a:t>
            </a:r>
            <a:r>
              <a:rPr sz="1271" spc="-5" dirty="0">
                <a:latin typeface="Verdana"/>
                <a:cs typeface="Verdana"/>
              </a:rPr>
              <a:t>observations</a:t>
            </a:r>
            <a:r>
              <a:rPr sz="1271" spc="-45" dirty="0">
                <a:latin typeface="Verdana"/>
                <a:cs typeface="Verdana"/>
              </a:rPr>
              <a:t> </a:t>
            </a:r>
            <a:r>
              <a:rPr sz="1271" dirty="0">
                <a:latin typeface="Verdana"/>
                <a:cs typeface="Verdana"/>
              </a:rPr>
              <a:t>et de</a:t>
            </a:r>
            <a:r>
              <a:rPr sz="1271" spc="-9" dirty="0">
                <a:latin typeface="Verdana"/>
                <a:cs typeface="Verdana"/>
              </a:rPr>
              <a:t> </a:t>
            </a:r>
            <a:r>
              <a:rPr sz="1271" spc="5" dirty="0">
                <a:latin typeface="Verdana"/>
                <a:cs typeface="Verdana"/>
              </a:rPr>
              <a:t>la</a:t>
            </a:r>
            <a:r>
              <a:rPr sz="1271" spc="-14" dirty="0">
                <a:latin typeface="Verdana"/>
                <a:cs typeface="Verdana"/>
              </a:rPr>
              <a:t> </a:t>
            </a:r>
            <a:r>
              <a:rPr sz="1271" dirty="0">
                <a:latin typeface="Verdana"/>
                <a:cs typeface="Verdana"/>
              </a:rPr>
              <a:t>position</a:t>
            </a:r>
            <a:r>
              <a:rPr sz="1271" spc="-36" dirty="0">
                <a:latin typeface="Verdana"/>
                <a:cs typeface="Verdana"/>
              </a:rPr>
              <a:t> </a:t>
            </a:r>
            <a:r>
              <a:rPr sz="1271" dirty="0">
                <a:latin typeface="Verdana"/>
                <a:cs typeface="Verdana"/>
              </a:rPr>
              <a:t>des</a:t>
            </a:r>
            <a:r>
              <a:rPr sz="1271" spc="-14" dirty="0">
                <a:latin typeface="Verdana"/>
                <a:cs typeface="Verdana"/>
              </a:rPr>
              <a:t> </a:t>
            </a:r>
            <a:r>
              <a:rPr sz="1271" dirty="0">
                <a:latin typeface="Verdana"/>
                <a:cs typeface="Verdana"/>
              </a:rPr>
              <a:t>satellites</a:t>
            </a:r>
          </a:p>
          <a:p>
            <a:pPr marL="271420" marR="4610" indent="-260471" algn="just">
              <a:lnSpc>
                <a:spcPct val="118900"/>
              </a:lnSpc>
              <a:spcBef>
                <a:spcPts val="1094"/>
              </a:spcBef>
              <a:buFont typeface="Wingdings"/>
              <a:buChar char=""/>
              <a:tabLst>
                <a:tab pos="271996" algn="l"/>
              </a:tabLst>
            </a:pPr>
            <a:r>
              <a:rPr sz="1271" spc="-5" dirty="0">
                <a:latin typeface="Verdana"/>
                <a:cs typeface="Verdana"/>
              </a:rPr>
              <a:t>Positionnement relatif </a:t>
            </a:r>
            <a:r>
              <a:rPr sz="1271" dirty="0">
                <a:latin typeface="Verdana"/>
                <a:cs typeface="Verdana"/>
              </a:rPr>
              <a:t>ou </a:t>
            </a:r>
            <a:r>
              <a:rPr sz="1271" b="1" spc="-5" dirty="0">
                <a:latin typeface="Verdana"/>
                <a:cs typeface="Verdana"/>
              </a:rPr>
              <a:t>différentiel</a:t>
            </a:r>
            <a:r>
              <a:rPr sz="1271" spc="-5" dirty="0">
                <a:latin typeface="Verdana"/>
                <a:cs typeface="Verdana"/>
              </a:rPr>
              <a:t> </a:t>
            </a:r>
            <a:r>
              <a:rPr sz="1271" dirty="0">
                <a:latin typeface="Verdana"/>
                <a:cs typeface="Verdana"/>
              </a:rPr>
              <a:t>: </a:t>
            </a:r>
            <a:r>
              <a:rPr sz="1271" spc="-5" dirty="0">
                <a:latin typeface="Verdana"/>
                <a:cs typeface="Verdana"/>
              </a:rPr>
              <a:t>la position du récepteur est déterminée </a:t>
            </a:r>
            <a:r>
              <a:rPr sz="1271" dirty="0">
                <a:latin typeface="Verdana"/>
                <a:cs typeface="Verdana"/>
              </a:rPr>
              <a:t>par mesure </a:t>
            </a:r>
            <a:r>
              <a:rPr sz="1271" spc="-5" dirty="0">
                <a:latin typeface="Verdana"/>
                <a:cs typeface="Verdana"/>
              </a:rPr>
              <a:t>du </a:t>
            </a:r>
            <a:r>
              <a:rPr sz="1271" dirty="0">
                <a:latin typeface="Verdana"/>
                <a:cs typeface="Verdana"/>
              </a:rPr>
              <a:t> </a:t>
            </a:r>
            <a:r>
              <a:rPr sz="1271" spc="-5" dirty="0" err="1">
                <a:latin typeface="Verdana"/>
                <a:cs typeface="Verdana"/>
              </a:rPr>
              <a:t>vecteur</a:t>
            </a:r>
            <a:r>
              <a:rPr sz="1271" spc="-5" dirty="0">
                <a:latin typeface="Verdana"/>
                <a:cs typeface="Verdana"/>
              </a:rPr>
              <a:t> </a:t>
            </a:r>
            <a:r>
              <a:rPr sz="1271" spc="-9" dirty="0">
                <a:latin typeface="Verdana"/>
                <a:cs typeface="Verdana"/>
              </a:rPr>
              <a:t>séparant </a:t>
            </a:r>
            <a:r>
              <a:rPr sz="1271" spc="5" dirty="0">
                <a:latin typeface="Verdana"/>
                <a:cs typeface="Verdana"/>
              </a:rPr>
              <a:t>le </a:t>
            </a:r>
            <a:r>
              <a:rPr sz="1271" spc="-5" dirty="0">
                <a:latin typeface="Verdana"/>
                <a:cs typeface="Verdana"/>
              </a:rPr>
              <a:t>récepteur </a:t>
            </a:r>
            <a:r>
              <a:rPr sz="1271" dirty="0">
                <a:latin typeface="Verdana"/>
                <a:cs typeface="Verdana"/>
              </a:rPr>
              <a:t>et </a:t>
            </a:r>
            <a:r>
              <a:rPr sz="1271" spc="-5" dirty="0">
                <a:latin typeface="Verdana"/>
                <a:cs typeface="Verdana"/>
              </a:rPr>
              <a:t>une </a:t>
            </a:r>
            <a:r>
              <a:rPr sz="1271" dirty="0">
                <a:latin typeface="Verdana"/>
                <a:cs typeface="Verdana"/>
              </a:rPr>
              <a:t>ou plusieurs </a:t>
            </a:r>
            <a:r>
              <a:rPr sz="1271" spc="-5" dirty="0">
                <a:latin typeface="Verdana"/>
                <a:cs typeface="Verdana"/>
              </a:rPr>
              <a:t>stations </a:t>
            </a:r>
            <a:r>
              <a:rPr sz="1271" dirty="0">
                <a:latin typeface="Verdana"/>
                <a:cs typeface="Verdana"/>
              </a:rPr>
              <a:t>de </a:t>
            </a:r>
            <a:r>
              <a:rPr sz="1271" spc="-5" dirty="0">
                <a:latin typeface="Verdana"/>
                <a:cs typeface="Verdana"/>
              </a:rPr>
              <a:t>référence </a:t>
            </a:r>
            <a:r>
              <a:rPr sz="1271" spc="-9" dirty="0">
                <a:latin typeface="Verdana"/>
                <a:cs typeface="Verdana"/>
              </a:rPr>
              <a:t>est </a:t>
            </a:r>
            <a:r>
              <a:rPr sz="1271" spc="-5" dirty="0">
                <a:latin typeface="Verdana"/>
                <a:cs typeface="Verdana"/>
              </a:rPr>
              <a:t> </a:t>
            </a:r>
            <a:r>
              <a:rPr sz="1271" dirty="0">
                <a:latin typeface="Verdana"/>
                <a:cs typeface="Verdana"/>
              </a:rPr>
              <a:t>estimé.</a:t>
            </a:r>
          </a:p>
        </p:txBody>
      </p:sp>
      <p:sp>
        <p:nvSpPr>
          <p:cNvPr id="8" name="object 8"/>
          <p:cNvSpPr txBox="1"/>
          <p:nvPr/>
        </p:nvSpPr>
        <p:spPr>
          <a:xfrm>
            <a:off x="422840" y="5365275"/>
            <a:ext cx="7908760" cy="490230"/>
          </a:xfrm>
          <a:prstGeom prst="rect">
            <a:avLst/>
          </a:prstGeom>
        </p:spPr>
        <p:txBody>
          <a:bodyPr vert="horz" wrap="square" lIns="0" tIns="11525" rIns="0" bIns="0" rtlCol="0">
            <a:spAutoFit/>
          </a:bodyPr>
          <a:lstStyle/>
          <a:p>
            <a:pPr marL="2733213">
              <a:spcBef>
                <a:spcPts val="91"/>
              </a:spcBef>
            </a:pPr>
            <a:r>
              <a:rPr sz="1089" spc="-5" dirty="0">
                <a:latin typeface="Verdana"/>
                <a:cs typeface="Verdana"/>
              </a:rPr>
              <a:t>(source </a:t>
            </a:r>
            <a:r>
              <a:rPr sz="1089" dirty="0">
                <a:latin typeface="Verdana"/>
                <a:cs typeface="Verdana"/>
              </a:rPr>
              <a:t>:</a:t>
            </a:r>
            <a:r>
              <a:rPr sz="1089" spc="14" dirty="0">
                <a:latin typeface="Verdana"/>
                <a:cs typeface="Verdana"/>
              </a:rPr>
              <a:t> </a:t>
            </a:r>
            <a:r>
              <a:rPr sz="1089" spc="-5" dirty="0">
                <a:latin typeface="Verdana"/>
                <a:cs typeface="Verdana"/>
              </a:rPr>
              <a:t>Pierre</a:t>
            </a:r>
            <a:r>
              <a:rPr sz="1089" spc="-9" dirty="0">
                <a:latin typeface="Verdana"/>
                <a:cs typeface="Verdana"/>
              </a:rPr>
              <a:t> </a:t>
            </a:r>
            <a:r>
              <a:rPr sz="1089" dirty="0">
                <a:latin typeface="Verdana"/>
                <a:cs typeface="Verdana"/>
              </a:rPr>
              <a:t>Bosse,</a:t>
            </a:r>
            <a:r>
              <a:rPr sz="1089" spc="-23" dirty="0">
                <a:latin typeface="Verdana"/>
                <a:cs typeface="Verdana"/>
              </a:rPr>
              <a:t> </a:t>
            </a:r>
            <a:r>
              <a:rPr sz="1089" spc="-5" dirty="0">
                <a:latin typeface="Verdana"/>
                <a:cs typeface="Verdana"/>
              </a:rPr>
              <a:t>cours,</a:t>
            </a:r>
            <a:r>
              <a:rPr sz="1089" spc="5" dirty="0">
                <a:latin typeface="Verdana"/>
                <a:cs typeface="Verdana"/>
              </a:rPr>
              <a:t> </a:t>
            </a:r>
            <a:r>
              <a:rPr sz="1089" spc="-5" dirty="0">
                <a:latin typeface="Verdana"/>
                <a:cs typeface="Verdana"/>
              </a:rPr>
              <a:t>ENSG,</a:t>
            </a:r>
            <a:r>
              <a:rPr sz="1089" spc="5" dirty="0">
                <a:latin typeface="Verdana"/>
                <a:cs typeface="Verdana"/>
              </a:rPr>
              <a:t> </a:t>
            </a:r>
            <a:r>
              <a:rPr sz="1089" dirty="0">
                <a:latin typeface="Verdana"/>
                <a:cs typeface="Verdana"/>
              </a:rPr>
              <a:t>2013)</a:t>
            </a:r>
          </a:p>
          <a:p>
            <a:pPr marL="174608" marR="4610" indent="-163659">
              <a:lnSpc>
                <a:spcPct val="118600"/>
              </a:lnSpc>
              <a:spcBef>
                <a:spcPts val="839"/>
              </a:spcBef>
              <a:buFont typeface="Wingdings"/>
              <a:buChar char=""/>
              <a:tabLst>
                <a:tab pos="175184" algn="l"/>
              </a:tabLst>
            </a:pPr>
            <a:r>
              <a:rPr sz="1271" spc="-5" dirty="0">
                <a:latin typeface="Verdana"/>
                <a:cs typeface="Verdana"/>
              </a:rPr>
              <a:t>Ces</a:t>
            </a:r>
            <a:r>
              <a:rPr sz="1271" spc="36" dirty="0">
                <a:latin typeface="Verdana"/>
                <a:cs typeface="Verdana"/>
              </a:rPr>
              <a:t> </a:t>
            </a:r>
            <a:r>
              <a:rPr sz="1271" dirty="0">
                <a:latin typeface="Verdana"/>
                <a:cs typeface="Verdana"/>
              </a:rPr>
              <a:t>2</a:t>
            </a:r>
            <a:r>
              <a:rPr sz="1271" spc="18" dirty="0">
                <a:latin typeface="Verdana"/>
                <a:cs typeface="Verdana"/>
              </a:rPr>
              <a:t> </a:t>
            </a:r>
            <a:r>
              <a:rPr sz="1271" dirty="0">
                <a:latin typeface="Verdana"/>
                <a:cs typeface="Verdana"/>
              </a:rPr>
              <a:t>modes</a:t>
            </a:r>
            <a:r>
              <a:rPr sz="1271" spc="41" dirty="0">
                <a:latin typeface="Verdana"/>
                <a:cs typeface="Verdana"/>
              </a:rPr>
              <a:t> </a:t>
            </a:r>
            <a:r>
              <a:rPr sz="1271" dirty="0">
                <a:latin typeface="Verdana"/>
                <a:cs typeface="Verdana"/>
              </a:rPr>
              <a:t>de</a:t>
            </a:r>
            <a:r>
              <a:rPr sz="1271" spc="18" dirty="0">
                <a:latin typeface="Verdana"/>
                <a:cs typeface="Verdana"/>
              </a:rPr>
              <a:t> </a:t>
            </a:r>
            <a:r>
              <a:rPr sz="1271" spc="-5" dirty="0">
                <a:latin typeface="Verdana"/>
                <a:cs typeface="Verdana"/>
              </a:rPr>
              <a:t>positionnement</a:t>
            </a:r>
            <a:r>
              <a:rPr sz="1271" spc="32" dirty="0">
                <a:latin typeface="Verdana"/>
                <a:cs typeface="Verdana"/>
              </a:rPr>
              <a:t> </a:t>
            </a:r>
            <a:r>
              <a:rPr sz="1271" spc="-5" dirty="0">
                <a:latin typeface="Verdana"/>
                <a:cs typeface="Verdana"/>
              </a:rPr>
              <a:t>peuvent</a:t>
            </a:r>
            <a:r>
              <a:rPr sz="1271" spc="27" dirty="0">
                <a:latin typeface="Verdana"/>
                <a:cs typeface="Verdana"/>
              </a:rPr>
              <a:t> </a:t>
            </a:r>
            <a:r>
              <a:rPr sz="1271" dirty="0" err="1">
                <a:latin typeface="Verdana"/>
                <a:cs typeface="Verdana"/>
              </a:rPr>
              <a:t>être</a:t>
            </a:r>
            <a:r>
              <a:rPr sz="1271" spc="36" dirty="0">
                <a:latin typeface="Verdana"/>
                <a:cs typeface="Verdana"/>
              </a:rPr>
              <a:t> </a:t>
            </a:r>
            <a:r>
              <a:rPr sz="1271" spc="-5" dirty="0" err="1">
                <a:latin typeface="Verdana"/>
                <a:cs typeface="Verdana"/>
              </a:rPr>
              <a:t>réalisés</a:t>
            </a:r>
            <a:r>
              <a:rPr sz="1271" spc="-23" dirty="0">
                <a:latin typeface="Verdana"/>
                <a:cs typeface="Verdana"/>
              </a:rPr>
              <a:t> </a:t>
            </a:r>
            <a:r>
              <a:rPr sz="1271" dirty="0">
                <a:latin typeface="Verdana"/>
                <a:cs typeface="Verdana"/>
              </a:rPr>
              <a:t>en</a:t>
            </a:r>
            <a:r>
              <a:rPr sz="1271" spc="-5" dirty="0">
                <a:latin typeface="Verdana"/>
                <a:cs typeface="Verdana"/>
              </a:rPr>
              <a:t> </a:t>
            </a:r>
            <a:r>
              <a:rPr sz="1271" dirty="0">
                <a:latin typeface="Verdana"/>
                <a:cs typeface="Verdana"/>
              </a:rPr>
              <a:t>temps</a:t>
            </a:r>
            <a:r>
              <a:rPr sz="1271" spc="-23" dirty="0">
                <a:latin typeface="Verdana"/>
                <a:cs typeface="Verdana"/>
              </a:rPr>
              <a:t> </a:t>
            </a:r>
            <a:r>
              <a:rPr sz="1271" dirty="0">
                <a:latin typeface="Verdana"/>
                <a:cs typeface="Verdana"/>
              </a:rPr>
              <a:t>réel</a:t>
            </a:r>
            <a:r>
              <a:rPr sz="1271" spc="-14" dirty="0">
                <a:latin typeface="Verdana"/>
                <a:cs typeface="Verdana"/>
              </a:rPr>
              <a:t> </a:t>
            </a:r>
            <a:r>
              <a:rPr sz="1271" dirty="0">
                <a:latin typeface="Verdana"/>
                <a:cs typeface="Verdana"/>
              </a:rPr>
              <a:t>ou</a:t>
            </a:r>
            <a:r>
              <a:rPr sz="1271" spc="-5" dirty="0">
                <a:latin typeface="Verdana"/>
                <a:cs typeface="Verdana"/>
              </a:rPr>
              <a:t> </a:t>
            </a:r>
            <a:r>
              <a:rPr sz="1271" dirty="0">
                <a:latin typeface="Verdana"/>
                <a:cs typeface="Verdana"/>
              </a:rPr>
              <a:t>en</a:t>
            </a:r>
            <a:r>
              <a:rPr sz="1271" spc="-14" dirty="0">
                <a:latin typeface="Verdana"/>
                <a:cs typeface="Verdana"/>
              </a:rPr>
              <a:t> </a:t>
            </a:r>
            <a:r>
              <a:rPr sz="1271" dirty="0">
                <a:latin typeface="Verdana"/>
                <a:cs typeface="Verdana"/>
              </a:rPr>
              <a:t>temps</a:t>
            </a:r>
            <a:r>
              <a:rPr sz="1271" spc="-23" dirty="0">
                <a:latin typeface="Verdana"/>
                <a:cs typeface="Verdana"/>
              </a:rPr>
              <a:t> </a:t>
            </a:r>
            <a:r>
              <a:rPr sz="1271" dirty="0">
                <a:latin typeface="Verdana"/>
                <a:cs typeface="Verdana"/>
              </a:rPr>
              <a:t>différé.</a:t>
            </a:r>
          </a:p>
        </p:txBody>
      </p:sp>
      <p:pic>
        <p:nvPicPr>
          <p:cNvPr id="9" name="object 9"/>
          <p:cNvPicPr/>
          <p:nvPr/>
        </p:nvPicPr>
        <p:blipFill>
          <a:blip r:embed="rId2" cstate="print"/>
          <a:stretch>
            <a:fillRect/>
          </a:stretch>
        </p:blipFill>
        <p:spPr>
          <a:xfrm>
            <a:off x="1979712" y="2409571"/>
            <a:ext cx="5061796" cy="2871700"/>
          </a:xfrm>
          <a:prstGeom prst="rect">
            <a:avLst/>
          </a:prstGeom>
        </p:spPr>
      </p:pic>
      <p:sp>
        <p:nvSpPr>
          <p:cNvPr id="10" name="Text Box 7">
            <a:extLst>
              <a:ext uri="{FF2B5EF4-FFF2-40B4-BE49-F238E27FC236}">
                <a16:creationId xmlns:a16="http://schemas.microsoft.com/office/drawing/2014/main" id="{2BDECE9D-2DE4-4E91-B578-81F5E3AFFB9E}"/>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
        <p:nvSpPr>
          <p:cNvPr id="2" name="object 6">
            <a:extLst>
              <a:ext uri="{FF2B5EF4-FFF2-40B4-BE49-F238E27FC236}">
                <a16:creationId xmlns:a16="http://schemas.microsoft.com/office/drawing/2014/main" id="{59DF6049-A433-5EEB-71A2-B694B86901B3}"/>
              </a:ext>
            </a:extLst>
          </p:cNvPr>
          <p:cNvSpPr txBox="1">
            <a:spLocks/>
          </p:cNvSpPr>
          <p:nvPr/>
        </p:nvSpPr>
        <p:spPr>
          <a:xfrm>
            <a:off x="50837" y="371513"/>
            <a:ext cx="2560113" cy="290945"/>
          </a:xfrm>
          <a:prstGeom prst="rect">
            <a:avLst/>
          </a:prstGeom>
        </p:spPr>
        <p:txBody>
          <a:bodyPr vert="horz" wrap="square" lIns="0" tIns="11525" rIns="0" bIns="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11525">
              <a:spcBef>
                <a:spcPts val="91"/>
              </a:spcBef>
              <a:tabLst>
                <a:tab pos="404536" algn="l"/>
              </a:tabLst>
            </a:pPr>
            <a:r>
              <a:rPr lang="fr-FR" sz="1815" dirty="0"/>
              <a:t>Le</a:t>
            </a:r>
            <a:r>
              <a:rPr lang="fr-FR" sz="1815" spc="-14" dirty="0"/>
              <a:t> </a:t>
            </a:r>
            <a:r>
              <a:rPr lang="fr-FR" sz="1815" spc="-5" dirty="0"/>
              <a:t>segment</a:t>
            </a:r>
            <a:r>
              <a:rPr lang="fr-FR" sz="1815" spc="-18" dirty="0"/>
              <a:t> </a:t>
            </a:r>
            <a:r>
              <a:rPr lang="fr-FR" sz="1815" spc="-5" dirty="0"/>
              <a:t>utilisateurs</a:t>
            </a:r>
            <a:endParaRPr lang="fr-FR" sz="181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35496" y="232020"/>
            <a:ext cx="3888432" cy="343950"/>
          </a:xfrm>
          <a:prstGeom prst="rect">
            <a:avLst/>
          </a:prstGeom>
        </p:spPr>
        <p:txBody>
          <a:bodyPr vert="horz" wrap="square" lIns="0" tIns="146949" rIns="0" bIns="0" rtlCol="0">
            <a:spAutoFit/>
          </a:bodyPr>
          <a:lstStyle/>
          <a:p>
            <a:pPr marL="1153" algn="ctr">
              <a:spcBef>
                <a:spcPts val="1157"/>
              </a:spcBef>
            </a:pPr>
            <a:r>
              <a:rPr sz="1271" b="1" dirty="0">
                <a:latin typeface="Verdana"/>
                <a:cs typeface="Verdana"/>
              </a:rPr>
              <a:t>GDOP</a:t>
            </a:r>
            <a:r>
              <a:rPr sz="1271" b="1" spc="-27" dirty="0">
                <a:latin typeface="Verdana"/>
                <a:cs typeface="Verdana"/>
              </a:rPr>
              <a:t> </a:t>
            </a:r>
            <a:r>
              <a:rPr sz="1271" b="1" dirty="0">
                <a:latin typeface="Verdana"/>
                <a:cs typeface="Verdana"/>
              </a:rPr>
              <a:t>(</a:t>
            </a:r>
            <a:r>
              <a:rPr sz="1271" b="1" i="1" dirty="0">
                <a:latin typeface="Verdana"/>
                <a:cs typeface="Verdana"/>
              </a:rPr>
              <a:t>Geometric</a:t>
            </a:r>
            <a:r>
              <a:rPr sz="1271" b="1" i="1" spc="-27" dirty="0">
                <a:latin typeface="Verdana"/>
                <a:cs typeface="Verdana"/>
              </a:rPr>
              <a:t> </a:t>
            </a:r>
            <a:r>
              <a:rPr sz="1271" b="1" i="1" spc="-5" dirty="0">
                <a:latin typeface="Verdana"/>
                <a:cs typeface="Verdana"/>
              </a:rPr>
              <a:t>Dilution</a:t>
            </a:r>
            <a:r>
              <a:rPr sz="1271" b="1" i="1" spc="-9" dirty="0">
                <a:latin typeface="Verdana"/>
                <a:cs typeface="Verdana"/>
              </a:rPr>
              <a:t> </a:t>
            </a:r>
            <a:r>
              <a:rPr sz="1271" b="1" i="1" spc="-5" dirty="0">
                <a:latin typeface="Verdana"/>
                <a:cs typeface="Verdana"/>
              </a:rPr>
              <a:t>Of</a:t>
            </a:r>
            <a:r>
              <a:rPr sz="1271" b="1" i="1" spc="-18" dirty="0">
                <a:latin typeface="Verdana"/>
                <a:cs typeface="Verdana"/>
              </a:rPr>
              <a:t> </a:t>
            </a:r>
            <a:r>
              <a:rPr sz="1271" b="1" i="1" dirty="0">
                <a:latin typeface="Verdana"/>
                <a:cs typeface="Verdana"/>
              </a:rPr>
              <a:t>Precision</a:t>
            </a:r>
            <a:r>
              <a:rPr sz="1271" b="1" dirty="0">
                <a:latin typeface="Verdana"/>
                <a:cs typeface="Verdana"/>
              </a:rPr>
              <a:t>)</a:t>
            </a:r>
          </a:p>
        </p:txBody>
      </p:sp>
      <p:sp>
        <p:nvSpPr>
          <p:cNvPr id="2" name="Text Box 7">
            <a:extLst>
              <a:ext uri="{FF2B5EF4-FFF2-40B4-BE49-F238E27FC236}">
                <a16:creationId xmlns:a16="http://schemas.microsoft.com/office/drawing/2014/main" id="{0ADAE80A-F34A-92C9-85E2-43B75C6FC695}"/>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
        <p:nvSpPr>
          <p:cNvPr id="5" name="object 7">
            <a:extLst>
              <a:ext uri="{FF2B5EF4-FFF2-40B4-BE49-F238E27FC236}">
                <a16:creationId xmlns:a16="http://schemas.microsoft.com/office/drawing/2014/main" id="{D0834201-0902-4937-BE40-A219946CFCB5}"/>
              </a:ext>
            </a:extLst>
          </p:cNvPr>
          <p:cNvSpPr txBox="1"/>
          <p:nvPr/>
        </p:nvSpPr>
        <p:spPr>
          <a:xfrm>
            <a:off x="248964" y="711957"/>
            <a:ext cx="4021654" cy="1601816"/>
          </a:xfrm>
          <a:prstGeom prst="rect">
            <a:avLst/>
          </a:prstGeom>
        </p:spPr>
        <p:txBody>
          <a:bodyPr vert="horz" wrap="square" lIns="0" tIns="11525" rIns="0" bIns="0" rtlCol="0">
            <a:spAutoFit/>
          </a:bodyPr>
          <a:lstStyle/>
          <a:p>
            <a:pPr marL="11525">
              <a:spcBef>
                <a:spcPts val="91"/>
              </a:spcBef>
            </a:pPr>
            <a:r>
              <a:rPr lang="fr-FR" sz="1271" dirty="0">
                <a:latin typeface="Verdana"/>
                <a:cs typeface="Verdana"/>
              </a:rPr>
              <a:t>Les facteurs de dilution de la précision GDOP, HDOP …</a:t>
            </a:r>
          </a:p>
          <a:p>
            <a:pPr marL="11525">
              <a:spcBef>
                <a:spcPts val="91"/>
              </a:spcBef>
            </a:pPr>
            <a:endParaRPr lang="fr-FR" sz="1271" dirty="0">
              <a:latin typeface="Verdana"/>
              <a:cs typeface="Verdana"/>
            </a:endParaRPr>
          </a:p>
          <a:p>
            <a:pPr marL="11525">
              <a:spcBef>
                <a:spcPts val="91"/>
              </a:spcBef>
            </a:pPr>
            <a:r>
              <a:rPr lang="fr-FR" sz="1271" dirty="0">
                <a:latin typeface="Verdana"/>
                <a:cs typeface="Verdana"/>
              </a:rPr>
              <a:t>La précision de positionnement d’un système de navigation par satellites (GPS) est affecté par les erreurs liées à la </a:t>
            </a:r>
            <a:r>
              <a:rPr lang="fr-FR" sz="1271" u="sng" dirty="0">
                <a:latin typeface="Verdana"/>
                <a:cs typeface="Verdana"/>
              </a:rPr>
              <a:t>géométrie des satellites observables</a:t>
            </a:r>
            <a:r>
              <a:rPr lang="fr-FR" sz="1271" dirty="0">
                <a:latin typeface="Verdana"/>
                <a:cs typeface="Verdana"/>
              </a:rPr>
              <a:t> soit à cause de leur position et leur </a:t>
            </a:r>
            <a:r>
              <a:rPr lang="fr-FR" sz="1271" u="sng" dirty="0">
                <a:latin typeface="Verdana"/>
                <a:cs typeface="Verdana"/>
              </a:rPr>
              <a:t>répartition au dessus de l’utilisateur</a:t>
            </a:r>
            <a:r>
              <a:rPr lang="fr-FR" sz="1271" dirty="0">
                <a:latin typeface="Verdana"/>
                <a:cs typeface="Verdana"/>
              </a:rPr>
              <a:t>. </a:t>
            </a:r>
          </a:p>
        </p:txBody>
      </p:sp>
      <p:pic>
        <p:nvPicPr>
          <p:cNvPr id="16" name="Image 15">
            <a:extLst>
              <a:ext uri="{FF2B5EF4-FFF2-40B4-BE49-F238E27FC236}">
                <a16:creationId xmlns:a16="http://schemas.microsoft.com/office/drawing/2014/main" id="{64234DA1-28D6-A896-2A35-3202D3890151}"/>
              </a:ext>
            </a:extLst>
          </p:cNvPr>
          <p:cNvPicPr>
            <a:picLocks noChangeAspect="1"/>
          </p:cNvPicPr>
          <p:nvPr/>
        </p:nvPicPr>
        <p:blipFill>
          <a:blip r:embed="rId2"/>
          <a:stretch>
            <a:fillRect/>
          </a:stretch>
        </p:blipFill>
        <p:spPr>
          <a:xfrm>
            <a:off x="4427984" y="386925"/>
            <a:ext cx="4549472" cy="1929980"/>
          </a:xfrm>
          <a:prstGeom prst="rect">
            <a:avLst/>
          </a:prstGeom>
        </p:spPr>
      </p:pic>
      <p:sp>
        <p:nvSpPr>
          <p:cNvPr id="21" name="object 7">
            <a:extLst>
              <a:ext uri="{FF2B5EF4-FFF2-40B4-BE49-F238E27FC236}">
                <a16:creationId xmlns:a16="http://schemas.microsoft.com/office/drawing/2014/main" id="{7CD0761A-58DE-72BB-E4BF-38036B404E83}"/>
              </a:ext>
            </a:extLst>
          </p:cNvPr>
          <p:cNvSpPr txBox="1"/>
          <p:nvPr/>
        </p:nvSpPr>
        <p:spPr>
          <a:xfrm>
            <a:off x="248964" y="2477395"/>
            <a:ext cx="8355484" cy="3111845"/>
          </a:xfrm>
          <a:prstGeom prst="rect">
            <a:avLst/>
          </a:prstGeom>
        </p:spPr>
        <p:txBody>
          <a:bodyPr vert="horz" wrap="square" lIns="0" tIns="11525" rIns="0" bIns="0" rtlCol="0">
            <a:spAutoFit/>
          </a:bodyPr>
          <a:lstStyle/>
          <a:p>
            <a:pPr marL="11525">
              <a:spcBef>
                <a:spcPts val="91"/>
              </a:spcBef>
            </a:pPr>
            <a:endParaRPr lang="fr-FR" sz="1271" dirty="0">
              <a:latin typeface="Verdana"/>
              <a:cs typeface="Verdana"/>
            </a:endParaRPr>
          </a:p>
          <a:p>
            <a:pPr marL="11525">
              <a:spcBef>
                <a:spcPts val="91"/>
              </a:spcBef>
            </a:pPr>
            <a:r>
              <a:rPr lang="fr-FR" sz="1271" dirty="0">
                <a:latin typeface="Verdana"/>
                <a:cs typeface="Verdana"/>
              </a:rPr>
              <a:t>L’idée du DOP géométrique (</a:t>
            </a:r>
            <a:r>
              <a:rPr lang="fr-FR" sz="1271" dirty="0" err="1">
                <a:latin typeface="Verdana"/>
                <a:cs typeface="Verdana"/>
              </a:rPr>
              <a:t>Geometric</a:t>
            </a:r>
            <a:r>
              <a:rPr lang="fr-FR" sz="1271" dirty="0">
                <a:latin typeface="Verdana"/>
                <a:cs typeface="Verdana"/>
              </a:rPr>
              <a:t> Dilution Of </a:t>
            </a:r>
            <a:r>
              <a:rPr lang="fr-FR" sz="1271" dirty="0" err="1">
                <a:latin typeface="Verdana"/>
                <a:cs typeface="Verdana"/>
              </a:rPr>
              <a:t>Precision</a:t>
            </a:r>
            <a:r>
              <a:rPr lang="fr-FR" sz="1271" dirty="0">
                <a:latin typeface="Verdana"/>
                <a:cs typeface="Verdana"/>
              </a:rPr>
              <a:t> - </a:t>
            </a:r>
            <a:r>
              <a:rPr lang="fr-FR" sz="1271" b="1" dirty="0">
                <a:latin typeface="Verdana"/>
                <a:cs typeface="Verdana"/>
              </a:rPr>
              <a:t>GDOP</a:t>
            </a:r>
            <a:r>
              <a:rPr lang="fr-FR" sz="1271" dirty="0">
                <a:latin typeface="Verdana"/>
                <a:cs typeface="Verdana"/>
              </a:rPr>
              <a:t>) est d’indiquer comment les erreurs de mesure affecteront l’estimation de l’état final.</a:t>
            </a:r>
          </a:p>
          <a:p>
            <a:pPr marL="11525">
              <a:spcBef>
                <a:spcPts val="91"/>
              </a:spcBef>
            </a:pPr>
            <a:endParaRPr lang="fr-FR" sz="1271" dirty="0">
              <a:latin typeface="Verdana"/>
              <a:cs typeface="Verdana"/>
            </a:endParaRPr>
          </a:p>
          <a:p>
            <a:pPr marL="11525">
              <a:spcBef>
                <a:spcPts val="91"/>
              </a:spcBef>
            </a:pPr>
            <a:r>
              <a:rPr lang="fr-FR" sz="1271" dirty="0">
                <a:latin typeface="Verdana"/>
                <a:cs typeface="Verdana"/>
              </a:rPr>
              <a:t>Le DOP peut être exprimé en un certain nombre de mesures distinctes :</a:t>
            </a:r>
          </a:p>
          <a:p>
            <a:pPr marL="11525">
              <a:spcBef>
                <a:spcPts val="91"/>
              </a:spcBef>
            </a:pPr>
            <a:endParaRPr lang="fr-FR" sz="1271" dirty="0">
              <a:latin typeface="Verdana"/>
              <a:cs typeface="Verdana"/>
            </a:endParaRPr>
          </a:p>
          <a:p>
            <a:pPr marL="11525">
              <a:spcBef>
                <a:spcPts val="91"/>
              </a:spcBef>
            </a:pPr>
            <a:r>
              <a:rPr lang="fr-FR" sz="1271" dirty="0">
                <a:latin typeface="Verdana"/>
                <a:cs typeface="Verdana"/>
              </a:rPr>
              <a:t>HDOP – dilution horizontale de la précision</a:t>
            </a:r>
          </a:p>
          <a:p>
            <a:pPr marL="11525">
              <a:spcBef>
                <a:spcPts val="91"/>
              </a:spcBef>
            </a:pPr>
            <a:r>
              <a:rPr lang="fr-FR" sz="1271" dirty="0">
                <a:latin typeface="Verdana"/>
                <a:cs typeface="Verdana"/>
              </a:rPr>
              <a:t>VDOP – dilution verticale de la précision</a:t>
            </a:r>
          </a:p>
          <a:p>
            <a:pPr marL="11525">
              <a:spcBef>
                <a:spcPts val="91"/>
              </a:spcBef>
            </a:pPr>
            <a:r>
              <a:rPr lang="fr-FR" sz="1271" dirty="0">
                <a:latin typeface="Verdana"/>
                <a:cs typeface="Verdana"/>
              </a:rPr>
              <a:t>PDOP – dilution de position (3D) de la précision</a:t>
            </a:r>
          </a:p>
          <a:p>
            <a:pPr marL="11525">
              <a:spcBef>
                <a:spcPts val="91"/>
              </a:spcBef>
            </a:pPr>
            <a:r>
              <a:rPr lang="fr-FR" sz="1271" dirty="0">
                <a:latin typeface="Verdana"/>
                <a:cs typeface="Verdana"/>
              </a:rPr>
              <a:t>TDOP – dilution temporelle de la précision</a:t>
            </a:r>
          </a:p>
          <a:p>
            <a:pPr marL="11525">
              <a:spcBef>
                <a:spcPts val="91"/>
              </a:spcBef>
            </a:pPr>
            <a:r>
              <a:rPr lang="fr-FR" sz="1271" dirty="0">
                <a:latin typeface="Verdana"/>
                <a:cs typeface="Verdana"/>
              </a:rPr>
              <a:t>GDOP – dilution géométrique de la précision</a:t>
            </a:r>
          </a:p>
          <a:p>
            <a:pPr marL="11525">
              <a:spcBef>
                <a:spcPts val="91"/>
              </a:spcBef>
            </a:pPr>
            <a:endParaRPr lang="fr-FR" sz="1271" dirty="0">
              <a:latin typeface="Verdana"/>
              <a:cs typeface="Verdana"/>
            </a:endParaRPr>
          </a:p>
          <a:p>
            <a:pPr marL="11525">
              <a:spcBef>
                <a:spcPts val="91"/>
              </a:spcBef>
            </a:pPr>
            <a:endParaRPr lang="fr-FR" sz="1271" dirty="0">
              <a:latin typeface="Verdana"/>
              <a:cs typeface="Verdana"/>
            </a:endParaRPr>
          </a:p>
          <a:p>
            <a:pPr marL="11525">
              <a:spcBef>
                <a:spcPts val="91"/>
              </a:spcBef>
            </a:pPr>
            <a:endParaRPr lang="fr-FR" sz="1271" dirty="0">
              <a:latin typeface="Verdana"/>
              <a:cs typeface="Verdana"/>
            </a:endParaRPr>
          </a:p>
          <a:p>
            <a:pPr marL="11525">
              <a:spcBef>
                <a:spcPts val="91"/>
              </a:spcBef>
            </a:pPr>
            <a:endParaRPr lang="fr-FR" sz="1271" dirty="0">
              <a:latin typeface="Verdana"/>
              <a:cs typeface="Verdana"/>
            </a:endParaRPr>
          </a:p>
        </p:txBody>
      </p:sp>
      <p:sp>
        <p:nvSpPr>
          <p:cNvPr id="22" name="ZoneTexte 21">
            <a:extLst>
              <a:ext uri="{FF2B5EF4-FFF2-40B4-BE49-F238E27FC236}">
                <a16:creationId xmlns:a16="http://schemas.microsoft.com/office/drawing/2014/main" id="{06A8EF28-1390-D7F1-9D09-68F3085FFAC6}"/>
              </a:ext>
            </a:extLst>
          </p:cNvPr>
          <p:cNvSpPr txBox="1"/>
          <p:nvPr/>
        </p:nvSpPr>
        <p:spPr>
          <a:xfrm>
            <a:off x="4355976" y="2315385"/>
            <a:ext cx="4894163" cy="215444"/>
          </a:xfrm>
          <a:prstGeom prst="rect">
            <a:avLst/>
          </a:prstGeom>
          <a:noFill/>
        </p:spPr>
        <p:txBody>
          <a:bodyPr wrap="square">
            <a:spAutoFit/>
          </a:bodyPr>
          <a:lstStyle/>
          <a:p>
            <a:r>
              <a:rPr lang="fr-FR" sz="800" i="1" dirty="0"/>
              <a:t>https://reseau-orpheon.fr/le-reseau-orpheon/le-positionnement-gps-gnss/travailler-dans-des-endroits-difficiles/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txBox="1"/>
          <p:nvPr/>
        </p:nvSpPr>
        <p:spPr>
          <a:xfrm>
            <a:off x="660412" y="646507"/>
            <a:ext cx="8017100" cy="191426"/>
          </a:xfrm>
          <a:prstGeom prst="rect">
            <a:avLst/>
          </a:prstGeom>
        </p:spPr>
        <p:txBody>
          <a:bodyPr vert="horz" wrap="square" lIns="0" tIns="10949" rIns="0" bIns="0" rtlCol="0">
            <a:spAutoFit/>
          </a:bodyPr>
          <a:lstStyle/>
          <a:p>
            <a:pPr marL="10949" marR="4610">
              <a:lnSpc>
                <a:spcPct val="119300"/>
              </a:lnSpc>
              <a:spcBef>
                <a:spcPts val="1080"/>
              </a:spcBef>
              <a:tabLst>
                <a:tab pos="175184" algn="l"/>
              </a:tabLst>
            </a:pPr>
            <a:r>
              <a:rPr sz="1100" spc="-5" dirty="0">
                <a:latin typeface="Verdana"/>
                <a:cs typeface="Verdana"/>
              </a:rPr>
              <a:t>Le</a:t>
            </a:r>
            <a:r>
              <a:rPr sz="1100" spc="91" dirty="0">
                <a:latin typeface="Verdana"/>
                <a:cs typeface="Verdana"/>
              </a:rPr>
              <a:t> </a:t>
            </a:r>
            <a:r>
              <a:rPr sz="1100" spc="-5" dirty="0">
                <a:latin typeface="Verdana"/>
                <a:cs typeface="Verdana"/>
              </a:rPr>
              <a:t>GDOP</a:t>
            </a:r>
            <a:r>
              <a:rPr sz="1100" spc="82" dirty="0">
                <a:latin typeface="Verdana"/>
                <a:cs typeface="Verdana"/>
              </a:rPr>
              <a:t> </a:t>
            </a:r>
            <a:r>
              <a:rPr sz="1100" spc="-5" dirty="0">
                <a:latin typeface="Verdana"/>
                <a:cs typeface="Verdana"/>
              </a:rPr>
              <a:t>est</a:t>
            </a:r>
            <a:r>
              <a:rPr sz="1100" spc="77" dirty="0">
                <a:latin typeface="Verdana"/>
                <a:cs typeface="Verdana"/>
              </a:rPr>
              <a:t> </a:t>
            </a:r>
            <a:r>
              <a:rPr sz="1100" spc="-5" dirty="0">
                <a:latin typeface="Verdana"/>
                <a:cs typeface="Verdana"/>
              </a:rPr>
              <a:t>inversement</a:t>
            </a:r>
            <a:r>
              <a:rPr sz="1100" spc="86" dirty="0">
                <a:latin typeface="Verdana"/>
                <a:cs typeface="Verdana"/>
              </a:rPr>
              <a:t> </a:t>
            </a:r>
            <a:r>
              <a:rPr sz="1100" spc="-5" dirty="0">
                <a:latin typeface="Verdana"/>
                <a:cs typeface="Verdana"/>
              </a:rPr>
              <a:t>proportionnel</a:t>
            </a:r>
            <a:r>
              <a:rPr sz="1100" spc="86" dirty="0">
                <a:latin typeface="Verdana"/>
                <a:cs typeface="Verdana"/>
              </a:rPr>
              <a:t> </a:t>
            </a:r>
            <a:r>
              <a:rPr sz="1100" dirty="0">
                <a:latin typeface="Verdana"/>
                <a:cs typeface="Verdana"/>
              </a:rPr>
              <a:t>au</a:t>
            </a:r>
            <a:r>
              <a:rPr sz="1100" spc="91" dirty="0">
                <a:latin typeface="Verdana"/>
                <a:cs typeface="Verdana"/>
              </a:rPr>
              <a:t> </a:t>
            </a:r>
            <a:r>
              <a:rPr sz="1100" spc="-5" dirty="0">
                <a:latin typeface="Verdana"/>
                <a:cs typeface="Verdana"/>
              </a:rPr>
              <a:t>volume</a:t>
            </a:r>
            <a:r>
              <a:rPr sz="1100" spc="91" dirty="0">
                <a:latin typeface="Verdana"/>
                <a:cs typeface="Verdana"/>
              </a:rPr>
              <a:t> </a:t>
            </a:r>
            <a:r>
              <a:rPr sz="1100" dirty="0">
                <a:latin typeface="Verdana"/>
                <a:cs typeface="Verdana"/>
              </a:rPr>
              <a:t>du</a:t>
            </a:r>
            <a:r>
              <a:rPr sz="1100" spc="91" dirty="0">
                <a:latin typeface="Verdana"/>
                <a:cs typeface="Verdana"/>
              </a:rPr>
              <a:t> </a:t>
            </a:r>
            <a:r>
              <a:rPr sz="1100" spc="-5" dirty="0">
                <a:latin typeface="Verdana"/>
                <a:cs typeface="Verdana"/>
              </a:rPr>
              <a:t>tétraède</a:t>
            </a:r>
            <a:r>
              <a:rPr sz="1100" spc="73" dirty="0">
                <a:latin typeface="Verdana"/>
                <a:cs typeface="Verdana"/>
              </a:rPr>
              <a:t> </a:t>
            </a:r>
            <a:r>
              <a:rPr sz="1100" spc="-5" dirty="0">
                <a:latin typeface="Verdana"/>
                <a:cs typeface="Verdana"/>
              </a:rPr>
              <a:t>formé</a:t>
            </a:r>
            <a:r>
              <a:rPr sz="1100" spc="91" dirty="0">
                <a:latin typeface="Verdana"/>
                <a:cs typeface="Verdana"/>
              </a:rPr>
              <a:t> </a:t>
            </a:r>
            <a:r>
              <a:rPr sz="1100" dirty="0">
                <a:latin typeface="Verdana"/>
                <a:cs typeface="Verdana"/>
              </a:rPr>
              <a:t>par</a:t>
            </a:r>
            <a:r>
              <a:rPr sz="1100" spc="86" dirty="0">
                <a:latin typeface="Verdana"/>
                <a:cs typeface="Verdana"/>
              </a:rPr>
              <a:t> </a:t>
            </a:r>
            <a:r>
              <a:rPr sz="1100" spc="5" dirty="0">
                <a:latin typeface="Verdana"/>
                <a:cs typeface="Verdana"/>
              </a:rPr>
              <a:t>le</a:t>
            </a:r>
            <a:r>
              <a:rPr sz="1100" spc="82" dirty="0">
                <a:latin typeface="Verdana"/>
                <a:cs typeface="Verdana"/>
              </a:rPr>
              <a:t> </a:t>
            </a:r>
            <a:r>
              <a:rPr sz="1100" spc="-5" dirty="0">
                <a:latin typeface="Verdana"/>
                <a:cs typeface="Verdana"/>
              </a:rPr>
              <a:t>récepteur</a:t>
            </a:r>
            <a:r>
              <a:rPr sz="1100" spc="91" dirty="0">
                <a:latin typeface="Verdana"/>
                <a:cs typeface="Verdana"/>
              </a:rPr>
              <a:t> </a:t>
            </a:r>
            <a:r>
              <a:rPr sz="1100" dirty="0">
                <a:latin typeface="Verdana"/>
                <a:cs typeface="Verdana"/>
              </a:rPr>
              <a:t>et</a:t>
            </a:r>
            <a:r>
              <a:rPr sz="1100" spc="77" dirty="0">
                <a:latin typeface="Verdana"/>
                <a:cs typeface="Verdana"/>
              </a:rPr>
              <a:t> </a:t>
            </a:r>
            <a:r>
              <a:rPr sz="1100" dirty="0">
                <a:latin typeface="Verdana"/>
                <a:cs typeface="Verdana"/>
              </a:rPr>
              <a:t>les</a:t>
            </a:r>
            <a:r>
              <a:rPr sz="1100" spc="91" dirty="0">
                <a:latin typeface="Verdana"/>
                <a:cs typeface="Verdana"/>
              </a:rPr>
              <a:t> </a:t>
            </a:r>
            <a:r>
              <a:rPr sz="1100" dirty="0">
                <a:latin typeface="Verdana"/>
                <a:cs typeface="Verdana"/>
              </a:rPr>
              <a:t>4 </a:t>
            </a:r>
            <a:r>
              <a:rPr sz="1100" spc="-431" dirty="0">
                <a:latin typeface="Verdana"/>
                <a:cs typeface="Verdana"/>
              </a:rPr>
              <a:t> </a:t>
            </a:r>
            <a:r>
              <a:rPr sz="1100" dirty="0">
                <a:latin typeface="Verdana"/>
                <a:cs typeface="Verdana"/>
              </a:rPr>
              <a:t>satellites.</a:t>
            </a:r>
          </a:p>
        </p:txBody>
      </p:sp>
      <p:pic>
        <p:nvPicPr>
          <p:cNvPr id="7" name="object 7"/>
          <p:cNvPicPr/>
          <p:nvPr/>
        </p:nvPicPr>
        <p:blipFill>
          <a:blip r:embed="rId2" cstate="print"/>
          <a:stretch>
            <a:fillRect/>
          </a:stretch>
        </p:blipFill>
        <p:spPr>
          <a:xfrm>
            <a:off x="660412" y="999513"/>
            <a:ext cx="7480936" cy="2026172"/>
          </a:xfrm>
          <a:prstGeom prst="rect">
            <a:avLst/>
          </a:prstGeom>
        </p:spPr>
      </p:pic>
      <p:pic>
        <p:nvPicPr>
          <p:cNvPr id="8" name="object 8"/>
          <p:cNvPicPr/>
          <p:nvPr/>
        </p:nvPicPr>
        <p:blipFill>
          <a:blip r:embed="rId3" cstate="print"/>
          <a:stretch>
            <a:fillRect/>
          </a:stretch>
        </p:blipFill>
        <p:spPr>
          <a:xfrm>
            <a:off x="863721" y="3096222"/>
            <a:ext cx="1453589" cy="416298"/>
          </a:xfrm>
          <a:prstGeom prst="rect">
            <a:avLst/>
          </a:prstGeom>
        </p:spPr>
      </p:pic>
      <p:pic>
        <p:nvPicPr>
          <p:cNvPr id="9" name="object 9"/>
          <p:cNvPicPr/>
          <p:nvPr/>
        </p:nvPicPr>
        <p:blipFill>
          <a:blip r:embed="rId4" cstate="print"/>
          <a:stretch>
            <a:fillRect/>
          </a:stretch>
        </p:blipFill>
        <p:spPr>
          <a:xfrm>
            <a:off x="3835901" y="3103136"/>
            <a:ext cx="1114741" cy="413533"/>
          </a:xfrm>
          <a:prstGeom prst="rect">
            <a:avLst/>
          </a:prstGeom>
        </p:spPr>
      </p:pic>
      <p:pic>
        <p:nvPicPr>
          <p:cNvPr id="10" name="object 10"/>
          <p:cNvPicPr/>
          <p:nvPr/>
        </p:nvPicPr>
        <p:blipFill>
          <a:blip r:embed="rId5" cstate="print"/>
          <a:stretch>
            <a:fillRect/>
          </a:stretch>
        </p:blipFill>
        <p:spPr>
          <a:xfrm>
            <a:off x="6480300" y="3103136"/>
            <a:ext cx="1453589" cy="413533"/>
          </a:xfrm>
          <a:prstGeom prst="rect">
            <a:avLst/>
          </a:prstGeom>
        </p:spPr>
      </p:pic>
      <p:sp>
        <p:nvSpPr>
          <p:cNvPr id="11" name="object 11"/>
          <p:cNvSpPr txBox="1"/>
          <p:nvPr/>
        </p:nvSpPr>
        <p:spPr>
          <a:xfrm>
            <a:off x="344384" y="3149278"/>
            <a:ext cx="8016523" cy="423738"/>
          </a:xfrm>
          <a:prstGeom prst="rect">
            <a:avLst/>
          </a:prstGeom>
        </p:spPr>
        <p:txBody>
          <a:bodyPr vert="horz" wrap="square" lIns="0" tIns="11525" rIns="0" bIns="0" rtlCol="0">
            <a:spAutoFit/>
          </a:bodyPr>
          <a:lstStyle/>
          <a:p>
            <a:pPr marL="615448">
              <a:spcBef>
                <a:spcPts val="91"/>
              </a:spcBef>
              <a:tabLst>
                <a:tab pos="3584929" algn="l"/>
                <a:tab pos="6232279" algn="l"/>
              </a:tabLst>
            </a:pPr>
            <a:r>
              <a:rPr sz="1906" spc="-6" baseline="1984" dirty="0">
                <a:latin typeface="Verdana"/>
                <a:cs typeface="Verdana"/>
              </a:rPr>
              <a:t>Mauvais</a:t>
            </a:r>
            <a:r>
              <a:rPr sz="1906" spc="-61" baseline="1984" dirty="0">
                <a:latin typeface="Verdana"/>
                <a:cs typeface="Verdana"/>
              </a:rPr>
              <a:t> </a:t>
            </a:r>
            <a:r>
              <a:rPr sz="1906" baseline="1984" dirty="0">
                <a:latin typeface="Verdana"/>
                <a:cs typeface="Verdana"/>
              </a:rPr>
              <a:t>GDOP	</a:t>
            </a:r>
            <a:r>
              <a:rPr sz="1271" dirty="0">
                <a:latin typeface="Verdana"/>
                <a:cs typeface="Verdana"/>
              </a:rPr>
              <a:t>Bon GDOP	</a:t>
            </a:r>
            <a:r>
              <a:rPr sz="1271" spc="-5" dirty="0">
                <a:latin typeface="Verdana"/>
                <a:cs typeface="Verdana"/>
              </a:rPr>
              <a:t>Mauvais</a:t>
            </a:r>
            <a:r>
              <a:rPr sz="1271" spc="-77" dirty="0">
                <a:latin typeface="Verdana"/>
                <a:cs typeface="Verdana"/>
              </a:rPr>
              <a:t> </a:t>
            </a:r>
            <a:r>
              <a:rPr sz="1271" dirty="0">
                <a:latin typeface="Verdana"/>
                <a:cs typeface="Verdana"/>
              </a:rPr>
              <a:t>GDOP</a:t>
            </a:r>
          </a:p>
          <a:p>
            <a:pPr>
              <a:spcBef>
                <a:spcPts val="27"/>
              </a:spcBef>
            </a:pPr>
            <a:endParaRPr sz="1407" dirty="0">
              <a:latin typeface="Verdana"/>
              <a:cs typeface="Verdana"/>
            </a:endParaRPr>
          </a:p>
        </p:txBody>
      </p:sp>
      <p:sp>
        <p:nvSpPr>
          <p:cNvPr id="12" name="object 12"/>
          <p:cNvSpPr/>
          <p:nvPr/>
        </p:nvSpPr>
        <p:spPr>
          <a:xfrm>
            <a:off x="3203848" y="995365"/>
            <a:ext cx="2297597" cy="2499293"/>
          </a:xfrm>
          <a:custGeom>
            <a:avLst/>
            <a:gdLst/>
            <a:ahLst/>
            <a:cxnLst/>
            <a:rect l="l" t="t" r="r" b="b"/>
            <a:pathLst>
              <a:path w="2531745" h="2753995">
                <a:moveTo>
                  <a:pt x="2531364" y="2749296"/>
                </a:moveTo>
                <a:lnTo>
                  <a:pt x="2531364" y="4572"/>
                </a:lnTo>
                <a:lnTo>
                  <a:pt x="2526792" y="0"/>
                </a:lnTo>
                <a:lnTo>
                  <a:pt x="4572" y="0"/>
                </a:lnTo>
                <a:lnTo>
                  <a:pt x="0" y="4572"/>
                </a:lnTo>
                <a:lnTo>
                  <a:pt x="0" y="2749296"/>
                </a:lnTo>
                <a:lnTo>
                  <a:pt x="4572" y="2753868"/>
                </a:lnTo>
                <a:lnTo>
                  <a:pt x="10668" y="2753868"/>
                </a:lnTo>
                <a:lnTo>
                  <a:pt x="10668" y="18288"/>
                </a:lnTo>
                <a:lnTo>
                  <a:pt x="19812" y="9144"/>
                </a:lnTo>
                <a:lnTo>
                  <a:pt x="19812" y="18288"/>
                </a:lnTo>
                <a:lnTo>
                  <a:pt x="2511552" y="18288"/>
                </a:lnTo>
                <a:lnTo>
                  <a:pt x="2511552" y="9144"/>
                </a:lnTo>
                <a:lnTo>
                  <a:pt x="2522220" y="18288"/>
                </a:lnTo>
                <a:lnTo>
                  <a:pt x="2522220" y="2753868"/>
                </a:lnTo>
                <a:lnTo>
                  <a:pt x="2526792" y="2753868"/>
                </a:lnTo>
                <a:lnTo>
                  <a:pt x="2531364" y="2749296"/>
                </a:lnTo>
                <a:close/>
              </a:path>
              <a:path w="2531745" h="2753995">
                <a:moveTo>
                  <a:pt x="19812" y="18288"/>
                </a:moveTo>
                <a:lnTo>
                  <a:pt x="19812" y="9144"/>
                </a:lnTo>
                <a:lnTo>
                  <a:pt x="10668" y="18288"/>
                </a:lnTo>
                <a:lnTo>
                  <a:pt x="19812" y="18288"/>
                </a:lnTo>
                <a:close/>
              </a:path>
              <a:path w="2531745" h="2753995">
                <a:moveTo>
                  <a:pt x="19812" y="2735580"/>
                </a:moveTo>
                <a:lnTo>
                  <a:pt x="19812" y="18288"/>
                </a:lnTo>
                <a:lnTo>
                  <a:pt x="10668" y="18288"/>
                </a:lnTo>
                <a:lnTo>
                  <a:pt x="10668" y="2735580"/>
                </a:lnTo>
                <a:lnTo>
                  <a:pt x="19812" y="2735580"/>
                </a:lnTo>
                <a:close/>
              </a:path>
              <a:path w="2531745" h="2753995">
                <a:moveTo>
                  <a:pt x="2522220" y="2735580"/>
                </a:moveTo>
                <a:lnTo>
                  <a:pt x="10668" y="2735580"/>
                </a:lnTo>
                <a:lnTo>
                  <a:pt x="19812" y="2744724"/>
                </a:lnTo>
                <a:lnTo>
                  <a:pt x="19812" y="2753868"/>
                </a:lnTo>
                <a:lnTo>
                  <a:pt x="2511552" y="2753868"/>
                </a:lnTo>
                <a:lnTo>
                  <a:pt x="2511552" y="2744724"/>
                </a:lnTo>
                <a:lnTo>
                  <a:pt x="2522220" y="2735580"/>
                </a:lnTo>
                <a:close/>
              </a:path>
              <a:path w="2531745" h="2753995">
                <a:moveTo>
                  <a:pt x="19812" y="2753868"/>
                </a:moveTo>
                <a:lnTo>
                  <a:pt x="19812" y="2744724"/>
                </a:lnTo>
                <a:lnTo>
                  <a:pt x="10668" y="2735580"/>
                </a:lnTo>
                <a:lnTo>
                  <a:pt x="10668" y="2753868"/>
                </a:lnTo>
                <a:lnTo>
                  <a:pt x="19812" y="2753868"/>
                </a:lnTo>
                <a:close/>
              </a:path>
              <a:path w="2531745" h="2753995">
                <a:moveTo>
                  <a:pt x="2522220" y="18288"/>
                </a:moveTo>
                <a:lnTo>
                  <a:pt x="2511552" y="9144"/>
                </a:lnTo>
                <a:lnTo>
                  <a:pt x="2511552" y="18288"/>
                </a:lnTo>
                <a:lnTo>
                  <a:pt x="2522220" y="18288"/>
                </a:lnTo>
                <a:close/>
              </a:path>
              <a:path w="2531745" h="2753995">
                <a:moveTo>
                  <a:pt x="2522220" y="2735580"/>
                </a:moveTo>
                <a:lnTo>
                  <a:pt x="2522220" y="18288"/>
                </a:lnTo>
                <a:lnTo>
                  <a:pt x="2511552" y="18288"/>
                </a:lnTo>
                <a:lnTo>
                  <a:pt x="2511552" y="2735580"/>
                </a:lnTo>
                <a:lnTo>
                  <a:pt x="2522220" y="2735580"/>
                </a:lnTo>
                <a:close/>
              </a:path>
              <a:path w="2531745" h="2753995">
                <a:moveTo>
                  <a:pt x="2522220" y="2753868"/>
                </a:moveTo>
                <a:lnTo>
                  <a:pt x="2522220" y="2735580"/>
                </a:lnTo>
                <a:lnTo>
                  <a:pt x="2511552" y="2744724"/>
                </a:lnTo>
                <a:lnTo>
                  <a:pt x="2511552" y="2753868"/>
                </a:lnTo>
                <a:lnTo>
                  <a:pt x="2522220" y="2753868"/>
                </a:lnTo>
                <a:close/>
              </a:path>
            </a:pathLst>
          </a:custGeom>
          <a:solidFill>
            <a:srgbClr val="000000"/>
          </a:solidFill>
        </p:spPr>
        <p:txBody>
          <a:bodyPr wrap="square" lIns="0" tIns="0" rIns="0" bIns="0" rtlCol="0"/>
          <a:lstStyle/>
          <a:p>
            <a:endParaRPr sz="1634"/>
          </a:p>
        </p:txBody>
      </p:sp>
      <p:sp>
        <p:nvSpPr>
          <p:cNvPr id="2" name="Text Box 7">
            <a:extLst>
              <a:ext uri="{FF2B5EF4-FFF2-40B4-BE49-F238E27FC236}">
                <a16:creationId xmlns:a16="http://schemas.microsoft.com/office/drawing/2014/main" id="{DAC2468C-0175-AFAD-41F8-6364DF3C3BF2}"/>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
        <p:nvSpPr>
          <p:cNvPr id="3" name="object 11">
            <a:extLst>
              <a:ext uri="{FF2B5EF4-FFF2-40B4-BE49-F238E27FC236}">
                <a16:creationId xmlns:a16="http://schemas.microsoft.com/office/drawing/2014/main" id="{9F659302-EFEA-1B34-0854-680756C35284}"/>
              </a:ext>
            </a:extLst>
          </p:cNvPr>
          <p:cNvSpPr txBox="1"/>
          <p:nvPr/>
        </p:nvSpPr>
        <p:spPr>
          <a:xfrm>
            <a:off x="35496" y="232020"/>
            <a:ext cx="3888432" cy="343950"/>
          </a:xfrm>
          <a:prstGeom prst="rect">
            <a:avLst/>
          </a:prstGeom>
        </p:spPr>
        <p:txBody>
          <a:bodyPr vert="horz" wrap="square" lIns="0" tIns="146949" rIns="0" bIns="0" rtlCol="0">
            <a:spAutoFit/>
          </a:bodyPr>
          <a:lstStyle/>
          <a:p>
            <a:pPr marL="1153" algn="ctr">
              <a:spcBef>
                <a:spcPts val="1157"/>
              </a:spcBef>
            </a:pPr>
            <a:r>
              <a:rPr sz="1271" b="1" dirty="0">
                <a:latin typeface="Verdana"/>
                <a:cs typeface="Verdana"/>
              </a:rPr>
              <a:t>GDOP</a:t>
            </a:r>
            <a:r>
              <a:rPr sz="1271" b="1" spc="-27" dirty="0">
                <a:latin typeface="Verdana"/>
                <a:cs typeface="Verdana"/>
              </a:rPr>
              <a:t> </a:t>
            </a:r>
            <a:r>
              <a:rPr sz="1271" b="1" dirty="0">
                <a:latin typeface="Verdana"/>
                <a:cs typeface="Verdana"/>
              </a:rPr>
              <a:t>(</a:t>
            </a:r>
            <a:r>
              <a:rPr sz="1271" b="1" i="1" dirty="0">
                <a:latin typeface="Verdana"/>
                <a:cs typeface="Verdana"/>
              </a:rPr>
              <a:t>Geometric</a:t>
            </a:r>
            <a:r>
              <a:rPr sz="1271" b="1" i="1" spc="-27" dirty="0">
                <a:latin typeface="Verdana"/>
                <a:cs typeface="Verdana"/>
              </a:rPr>
              <a:t> </a:t>
            </a:r>
            <a:r>
              <a:rPr sz="1271" b="1" i="1" spc="-5" dirty="0">
                <a:latin typeface="Verdana"/>
                <a:cs typeface="Verdana"/>
              </a:rPr>
              <a:t>Dilution</a:t>
            </a:r>
            <a:r>
              <a:rPr sz="1271" b="1" i="1" spc="-9" dirty="0">
                <a:latin typeface="Verdana"/>
                <a:cs typeface="Verdana"/>
              </a:rPr>
              <a:t> </a:t>
            </a:r>
            <a:r>
              <a:rPr sz="1271" b="1" i="1" spc="-5" dirty="0">
                <a:latin typeface="Verdana"/>
                <a:cs typeface="Verdana"/>
              </a:rPr>
              <a:t>Of</a:t>
            </a:r>
            <a:r>
              <a:rPr sz="1271" b="1" i="1" spc="-18" dirty="0">
                <a:latin typeface="Verdana"/>
                <a:cs typeface="Verdana"/>
              </a:rPr>
              <a:t> </a:t>
            </a:r>
            <a:r>
              <a:rPr sz="1271" b="1" i="1" dirty="0">
                <a:latin typeface="Verdana"/>
                <a:cs typeface="Verdana"/>
              </a:rPr>
              <a:t>Precision</a:t>
            </a:r>
            <a:r>
              <a:rPr sz="1271" b="1" dirty="0">
                <a:latin typeface="Verdana"/>
                <a:cs typeface="Verdana"/>
              </a:rPr>
              <a:t>)</a:t>
            </a:r>
          </a:p>
        </p:txBody>
      </p:sp>
      <p:graphicFrame>
        <p:nvGraphicFramePr>
          <p:cNvPr id="13" name="Tableau 12">
            <a:extLst>
              <a:ext uri="{FF2B5EF4-FFF2-40B4-BE49-F238E27FC236}">
                <a16:creationId xmlns:a16="http://schemas.microsoft.com/office/drawing/2014/main" id="{4E2D1CBF-E0A2-4772-B9F9-B2E8103A7BAB}"/>
              </a:ext>
            </a:extLst>
          </p:cNvPr>
          <p:cNvGraphicFramePr>
            <a:graphicFrameLocks noGrp="1"/>
          </p:cNvGraphicFramePr>
          <p:nvPr>
            <p:extLst>
              <p:ext uri="{D42A27DB-BD31-4B8C-83A1-F6EECF244321}">
                <p14:modId xmlns:p14="http://schemas.microsoft.com/office/powerpoint/2010/main" val="2260571537"/>
              </p:ext>
            </p:extLst>
          </p:nvPr>
        </p:nvGraphicFramePr>
        <p:xfrm>
          <a:off x="334977" y="3703868"/>
          <a:ext cx="8342535" cy="2570064"/>
        </p:xfrm>
        <a:graphic>
          <a:graphicData uri="http://schemas.openxmlformats.org/drawingml/2006/table">
            <a:tbl>
              <a:tblPr/>
              <a:tblGrid>
                <a:gridCol w="1224136">
                  <a:extLst>
                    <a:ext uri="{9D8B030D-6E8A-4147-A177-3AD203B41FA5}">
                      <a16:colId xmlns:a16="http://schemas.microsoft.com/office/drawing/2014/main" val="1112330654"/>
                    </a:ext>
                  </a:extLst>
                </a:gridCol>
                <a:gridCol w="1584176">
                  <a:extLst>
                    <a:ext uri="{9D8B030D-6E8A-4147-A177-3AD203B41FA5}">
                      <a16:colId xmlns:a16="http://schemas.microsoft.com/office/drawing/2014/main" val="1351963342"/>
                    </a:ext>
                  </a:extLst>
                </a:gridCol>
                <a:gridCol w="5534223">
                  <a:extLst>
                    <a:ext uri="{9D8B030D-6E8A-4147-A177-3AD203B41FA5}">
                      <a16:colId xmlns:a16="http://schemas.microsoft.com/office/drawing/2014/main" val="1934226078"/>
                    </a:ext>
                  </a:extLst>
                </a:gridCol>
              </a:tblGrid>
              <a:tr h="0">
                <a:tc>
                  <a:txBody>
                    <a:bodyPr/>
                    <a:lstStyle/>
                    <a:p>
                      <a:pPr algn="ctr"/>
                      <a:r>
                        <a:rPr lang="fr-FR" sz="1100" dirty="0">
                          <a:effectLst/>
                        </a:rPr>
                        <a:t>Valeur DOP</a:t>
                      </a:r>
                    </a:p>
                  </a:txBody>
                  <a:tcPr marL="31873" marR="31873" marT="15936" marB="15936" anchor="ctr">
                    <a:lnL>
                      <a:noFill/>
                    </a:lnL>
                    <a:lnR>
                      <a:noFill/>
                    </a:lnR>
                    <a:lnT>
                      <a:noFill/>
                    </a:lnT>
                    <a:lnB>
                      <a:noFill/>
                    </a:lnB>
                    <a:solidFill>
                      <a:srgbClr val="FFFFFF"/>
                    </a:solidFill>
                  </a:tcPr>
                </a:tc>
                <a:tc>
                  <a:txBody>
                    <a:bodyPr/>
                    <a:lstStyle/>
                    <a:p>
                      <a:pPr algn="ctr"/>
                      <a:r>
                        <a:rPr lang="fr-FR" sz="1100" dirty="0">
                          <a:effectLst/>
                        </a:rPr>
                        <a:t>Classement</a:t>
                      </a:r>
                    </a:p>
                  </a:txBody>
                  <a:tcPr marL="31873" marR="31873" marT="15936" marB="15936" anchor="ctr">
                    <a:lnL>
                      <a:noFill/>
                    </a:lnL>
                    <a:lnR>
                      <a:noFill/>
                    </a:lnR>
                    <a:lnT>
                      <a:noFill/>
                    </a:lnT>
                    <a:lnB>
                      <a:noFill/>
                    </a:lnB>
                    <a:noFill/>
                  </a:tcPr>
                </a:tc>
                <a:tc>
                  <a:txBody>
                    <a:bodyPr/>
                    <a:lstStyle/>
                    <a:p>
                      <a:pPr algn="ctr"/>
                      <a:endParaRPr lang="fr-FR" sz="1100" dirty="0">
                        <a:effectLst/>
                      </a:endParaRP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42292114"/>
                  </a:ext>
                </a:extLst>
              </a:tr>
              <a:tr h="254905">
                <a:tc>
                  <a:txBody>
                    <a:bodyPr/>
                    <a:lstStyle/>
                    <a:p>
                      <a:pPr algn="ctr"/>
                      <a:r>
                        <a:rPr lang="fr-FR" sz="1100" dirty="0">
                          <a:effectLst/>
                        </a:rPr>
                        <a:t>&lt;1</a:t>
                      </a:r>
                    </a:p>
                  </a:txBody>
                  <a:tcPr marL="31873" marR="31873" marT="15936" marB="15936" anchor="ctr">
                    <a:lnL>
                      <a:noFill/>
                    </a:lnL>
                    <a:lnR>
                      <a:noFill/>
                    </a:lnR>
                    <a:lnT>
                      <a:noFill/>
                    </a:lnT>
                    <a:lnB>
                      <a:noFill/>
                    </a:lnB>
                    <a:solidFill>
                      <a:srgbClr val="FFFFFF"/>
                    </a:solidFill>
                  </a:tcPr>
                </a:tc>
                <a:tc>
                  <a:txBody>
                    <a:bodyPr/>
                    <a:lstStyle/>
                    <a:p>
                      <a:pPr algn="ctr"/>
                      <a:r>
                        <a:rPr lang="fr-FR" sz="1100" dirty="0">
                          <a:effectLst/>
                        </a:rPr>
                        <a:t>Idéal</a:t>
                      </a:r>
                    </a:p>
                  </a:txBody>
                  <a:tcPr marL="31873" marR="31873" marT="15936" marB="15936" anchor="ctr">
                    <a:lnL>
                      <a:noFill/>
                    </a:lnL>
                    <a:lnR>
                      <a:noFill/>
                    </a:lnR>
                    <a:lnT>
                      <a:noFill/>
                    </a:lnT>
                    <a:lnB>
                      <a:noFill/>
                    </a:lnB>
                    <a:solidFill>
                      <a:srgbClr val="FFFFFF"/>
                    </a:solidFill>
                  </a:tcPr>
                </a:tc>
                <a:tc>
                  <a:txBody>
                    <a:bodyPr/>
                    <a:lstStyle/>
                    <a:p>
                      <a:r>
                        <a:rPr lang="fr-FR" sz="1100" dirty="0">
                          <a:effectLst/>
                        </a:rPr>
                        <a:t>Niveau de confiance le plus élevé possible à utiliser pour les applications exigeant la plus grande précision possible à tout moment.</a:t>
                      </a: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3597465212"/>
                  </a:ext>
                </a:extLst>
              </a:tr>
              <a:tr h="295153">
                <a:tc>
                  <a:txBody>
                    <a:bodyPr/>
                    <a:lstStyle/>
                    <a:p>
                      <a:pPr algn="ctr"/>
                      <a:r>
                        <a:rPr lang="fr-FR" sz="1100" dirty="0">
                          <a:effectLst/>
                        </a:rPr>
                        <a:t>1-2</a:t>
                      </a:r>
                    </a:p>
                  </a:txBody>
                  <a:tcPr marL="31873" marR="31873" marT="15936" marB="15936" anchor="ctr">
                    <a:lnL>
                      <a:noFill/>
                    </a:lnL>
                    <a:lnR>
                      <a:noFill/>
                    </a:lnR>
                    <a:lnT>
                      <a:noFill/>
                    </a:lnT>
                    <a:lnB>
                      <a:noFill/>
                    </a:lnB>
                    <a:solidFill>
                      <a:srgbClr val="FFFFFF"/>
                    </a:solidFill>
                  </a:tcPr>
                </a:tc>
                <a:tc>
                  <a:txBody>
                    <a:bodyPr/>
                    <a:lstStyle/>
                    <a:p>
                      <a:pPr algn="ctr"/>
                      <a:r>
                        <a:rPr lang="fr-FR" sz="1100" dirty="0">
                          <a:effectLst/>
                        </a:rPr>
                        <a:t>Excellent</a:t>
                      </a:r>
                    </a:p>
                  </a:txBody>
                  <a:tcPr marL="31873" marR="31873" marT="15936" marB="15936" anchor="ctr">
                    <a:lnL>
                      <a:noFill/>
                    </a:lnL>
                    <a:lnR>
                      <a:noFill/>
                    </a:lnR>
                    <a:lnT>
                      <a:noFill/>
                    </a:lnT>
                    <a:lnB>
                      <a:noFill/>
                    </a:lnB>
                    <a:solidFill>
                      <a:srgbClr val="FFFFFF"/>
                    </a:solidFill>
                  </a:tcPr>
                </a:tc>
                <a:tc>
                  <a:txBody>
                    <a:bodyPr/>
                    <a:lstStyle/>
                    <a:p>
                      <a:r>
                        <a:rPr lang="fr-FR" sz="1100" dirty="0">
                          <a:effectLst/>
                        </a:rPr>
                        <a:t>À ce niveau de confiance, les mesures de position sont considérées comme suffisamment précises pour répondre à toutes les applications, sauf les plus sensibles.</a:t>
                      </a: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4190580525"/>
                  </a:ext>
                </a:extLst>
              </a:tr>
              <a:tr h="375648">
                <a:tc>
                  <a:txBody>
                    <a:bodyPr/>
                    <a:lstStyle/>
                    <a:p>
                      <a:pPr algn="ctr"/>
                      <a:r>
                        <a:rPr lang="fr-FR" sz="1100">
                          <a:effectLst/>
                        </a:rPr>
                        <a:t>2-5</a:t>
                      </a:r>
                    </a:p>
                  </a:txBody>
                  <a:tcPr marL="31873" marR="31873" marT="15936" marB="15936" anchor="ctr">
                    <a:lnL>
                      <a:noFill/>
                    </a:lnL>
                    <a:lnR>
                      <a:noFill/>
                    </a:lnR>
                    <a:lnT>
                      <a:noFill/>
                    </a:lnT>
                    <a:lnB>
                      <a:noFill/>
                    </a:lnB>
                    <a:solidFill>
                      <a:srgbClr val="FFFFFF"/>
                    </a:solidFill>
                  </a:tcPr>
                </a:tc>
                <a:tc>
                  <a:txBody>
                    <a:bodyPr/>
                    <a:lstStyle/>
                    <a:p>
                      <a:pPr algn="ctr"/>
                      <a:r>
                        <a:rPr lang="fr-FR" sz="1100">
                          <a:effectLst/>
                        </a:rPr>
                        <a:t>Bien</a:t>
                      </a:r>
                    </a:p>
                  </a:txBody>
                  <a:tcPr marL="31873" marR="31873" marT="15936" marB="15936" anchor="ctr">
                    <a:lnL>
                      <a:noFill/>
                    </a:lnL>
                    <a:lnR>
                      <a:noFill/>
                    </a:lnR>
                    <a:lnT>
                      <a:noFill/>
                    </a:lnT>
                    <a:lnB>
                      <a:noFill/>
                    </a:lnB>
                    <a:solidFill>
                      <a:srgbClr val="FFFFFF"/>
                    </a:solidFill>
                  </a:tcPr>
                </a:tc>
                <a:tc>
                  <a:txBody>
                    <a:bodyPr/>
                    <a:lstStyle/>
                    <a:p>
                      <a:r>
                        <a:rPr lang="fr-FR" sz="1100" dirty="0">
                          <a:effectLst/>
                        </a:rPr>
                        <a:t>Représente un niveau qui marque le minimum approprié pour prendre des décisions précises. Les mesures de position pourraient être utilisées pour faire des suggestions de navigation fiables à l’utilisateur.</a:t>
                      </a: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1614213532"/>
                  </a:ext>
                </a:extLst>
              </a:tr>
              <a:tr h="335400">
                <a:tc>
                  <a:txBody>
                    <a:bodyPr/>
                    <a:lstStyle/>
                    <a:p>
                      <a:pPr algn="ctr"/>
                      <a:r>
                        <a:rPr lang="fr-FR" sz="1100">
                          <a:effectLst/>
                        </a:rPr>
                        <a:t>5-10</a:t>
                      </a:r>
                    </a:p>
                  </a:txBody>
                  <a:tcPr marL="31873" marR="31873" marT="15936" marB="15936" anchor="ctr">
                    <a:lnL>
                      <a:noFill/>
                    </a:lnL>
                    <a:lnR>
                      <a:noFill/>
                    </a:lnR>
                    <a:lnT>
                      <a:noFill/>
                    </a:lnT>
                    <a:lnB>
                      <a:noFill/>
                    </a:lnB>
                    <a:solidFill>
                      <a:srgbClr val="FFFFFF"/>
                    </a:solidFill>
                  </a:tcPr>
                </a:tc>
                <a:tc>
                  <a:txBody>
                    <a:bodyPr/>
                    <a:lstStyle/>
                    <a:p>
                      <a:pPr algn="ctr"/>
                      <a:r>
                        <a:rPr lang="fr-FR" sz="1100">
                          <a:effectLst/>
                        </a:rPr>
                        <a:t>Modérer</a:t>
                      </a:r>
                    </a:p>
                  </a:txBody>
                  <a:tcPr marL="31873" marR="31873" marT="15936" marB="15936" anchor="ctr">
                    <a:lnL>
                      <a:noFill/>
                    </a:lnL>
                    <a:lnR>
                      <a:noFill/>
                    </a:lnR>
                    <a:lnT>
                      <a:noFill/>
                    </a:lnT>
                    <a:lnB>
                      <a:noFill/>
                    </a:lnB>
                    <a:solidFill>
                      <a:srgbClr val="FFFFFF"/>
                    </a:solidFill>
                  </a:tcPr>
                </a:tc>
                <a:tc>
                  <a:txBody>
                    <a:bodyPr/>
                    <a:lstStyle/>
                    <a:p>
                      <a:r>
                        <a:rPr lang="fr-FR" sz="1100" dirty="0">
                          <a:effectLst/>
                        </a:rPr>
                        <a:t>Les mesures de position pourraient être utilisées pour les calculs, mais la qualité de la correction pourrait encore être améliorée. Une vue plus dégagée du ciel est recommandée.</a:t>
                      </a: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1326451317"/>
                  </a:ext>
                </a:extLst>
              </a:tr>
              <a:tr h="335400">
                <a:tc>
                  <a:txBody>
                    <a:bodyPr/>
                    <a:lstStyle/>
                    <a:p>
                      <a:pPr algn="ctr"/>
                      <a:r>
                        <a:rPr lang="fr-FR" sz="1100">
                          <a:effectLst/>
                        </a:rPr>
                        <a:t>10-20</a:t>
                      </a:r>
                    </a:p>
                  </a:txBody>
                  <a:tcPr marL="31873" marR="31873" marT="15936" marB="15936" anchor="ctr">
                    <a:lnL>
                      <a:noFill/>
                    </a:lnL>
                    <a:lnR>
                      <a:noFill/>
                    </a:lnR>
                    <a:lnT>
                      <a:noFill/>
                    </a:lnT>
                    <a:lnB>
                      <a:noFill/>
                    </a:lnB>
                    <a:solidFill>
                      <a:srgbClr val="FFFFFF"/>
                    </a:solidFill>
                  </a:tcPr>
                </a:tc>
                <a:tc>
                  <a:txBody>
                    <a:bodyPr/>
                    <a:lstStyle/>
                    <a:p>
                      <a:pPr algn="ctr"/>
                      <a:r>
                        <a:rPr lang="fr-FR" sz="1100">
                          <a:effectLst/>
                        </a:rPr>
                        <a:t>Équitable</a:t>
                      </a:r>
                    </a:p>
                  </a:txBody>
                  <a:tcPr marL="31873" marR="31873" marT="15936" marB="15936" anchor="ctr">
                    <a:lnL>
                      <a:noFill/>
                    </a:lnL>
                    <a:lnR>
                      <a:noFill/>
                    </a:lnR>
                    <a:lnT>
                      <a:noFill/>
                    </a:lnT>
                    <a:lnB>
                      <a:noFill/>
                    </a:lnB>
                    <a:solidFill>
                      <a:srgbClr val="FFFFFF"/>
                    </a:solidFill>
                  </a:tcPr>
                </a:tc>
                <a:tc>
                  <a:txBody>
                    <a:bodyPr/>
                    <a:lstStyle/>
                    <a:p>
                      <a:r>
                        <a:rPr lang="fr-FR" sz="1100" dirty="0">
                          <a:effectLst/>
                        </a:rPr>
                        <a:t>Représente un niveau de confiance faible. Les mesures de position doivent être ignorées ou utilisées uniquement pour indiquer une estimation très approximative de l’emplacement actuel.</a:t>
                      </a: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2689285265"/>
                  </a:ext>
                </a:extLst>
              </a:tr>
              <a:tr h="254905">
                <a:tc>
                  <a:txBody>
                    <a:bodyPr/>
                    <a:lstStyle/>
                    <a:p>
                      <a:pPr algn="ctr"/>
                      <a:r>
                        <a:rPr lang="fr-FR" sz="1100">
                          <a:effectLst/>
                        </a:rPr>
                        <a:t>&gt;20</a:t>
                      </a:r>
                    </a:p>
                  </a:txBody>
                  <a:tcPr marL="31873" marR="31873" marT="15936" marB="15936" anchor="ctr">
                    <a:lnL>
                      <a:noFill/>
                    </a:lnL>
                    <a:lnR>
                      <a:noFill/>
                    </a:lnR>
                    <a:lnT>
                      <a:noFill/>
                    </a:lnT>
                    <a:lnB>
                      <a:noFill/>
                    </a:lnB>
                    <a:solidFill>
                      <a:srgbClr val="FFFFFF"/>
                    </a:solidFill>
                  </a:tcPr>
                </a:tc>
                <a:tc>
                  <a:txBody>
                    <a:bodyPr/>
                    <a:lstStyle/>
                    <a:p>
                      <a:pPr algn="ctr"/>
                      <a:r>
                        <a:rPr lang="fr-FR" sz="1100">
                          <a:effectLst/>
                        </a:rPr>
                        <a:t>Pauvre</a:t>
                      </a:r>
                    </a:p>
                  </a:txBody>
                  <a:tcPr marL="31873" marR="31873" marT="15936" marB="15936" anchor="ctr">
                    <a:lnL>
                      <a:noFill/>
                    </a:lnL>
                    <a:lnR>
                      <a:noFill/>
                    </a:lnR>
                    <a:lnT>
                      <a:noFill/>
                    </a:lnT>
                    <a:lnB>
                      <a:noFill/>
                    </a:lnB>
                    <a:solidFill>
                      <a:srgbClr val="FFFFFF"/>
                    </a:solidFill>
                  </a:tcPr>
                </a:tc>
                <a:tc>
                  <a:txBody>
                    <a:bodyPr/>
                    <a:lstStyle/>
                    <a:p>
                      <a:r>
                        <a:rPr lang="fr-FR" sz="1100" dirty="0">
                          <a:effectLst/>
                        </a:rPr>
                        <a:t>À ce niveau, les mesures sont imprécises jusqu’à 300 mètres avec un appareil précis de 6 mètres (50 DOP × 6 mètres) et doivent être rejetées.</a:t>
                      </a:r>
                    </a:p>
                  </a:txBody>
                  <a:tcPr marL="31873" marR="31873" marT="15936" marB="15936" anchor="ctr">
                    <a:lnL>
                      <a:noFill/>
                    </a:lnL>
                    <a:lnR>
                      <a:noFill/>
                    </a:lnR>
                    <a:lnT>
                      <a:noFill/>
                    </a:lnT>
                    <a:lnB>
                      <a:noFill/>
                    </a:lnB>
                    <a:solidFill>
                      <a:srgbClr val="FFFFFF"/>
                    </a:solidFill>
                  </a:tcPr>
                </a:tc>
                <a:extLst>
                  <a:ext uri="{0D108BD9-81ED-4DB2-BD59-A6C34878D82A}">
                    <a16:rowId xmlns:a16="http://schemas.microsoft.com/office/drawing/2014/main" val="2973753002"/>
                  </a:ext>
                </a:extLst>
              </a:tr>
            </a:tbl>
          </a:graphicData>
        </a:graphic>
      </p:graphicFrame>
      <p:sp>
        <p:nvSpPr>
          <p:cNvPr id="15" name="ZoneTexte 14">
            <a:extLst>
              <a:ext uri="{FF2B5EF4-FFF2-40B4-BE49-F238E27FC236}">
                <a16:creationId xmlns:a16="http://schemas.microsoft.com/office/drawing/2014/main" id="{EAFFB111-AFF1-6CA0-8E69-F3FBF410DB25}"/>
              </a:ext>
            </a:extLst>
          </p:cNvPr>
          <p:cNvSpPr txBox="1"/>
          <p:nvPr/>
        </p:nvSpPr>
        <p:spPr>
          <a:xfrm>
            <a:off x="3707904" y="6264317"/>
            <a:ext cx="4894163" cy="215444"/>
          </a:xfrm>
          <a:prstGeom prst="rect">
            <a:avLst/>
          </a:prstGeom>
          <a:noFill/>
        </p:spPr>
        <p:txBody>
          <a:bodyPr wrap="square">
            <a:spAutoFit/>
          </a:bodyPr>
          <a:lstStyle/>
          <a:p>
            <a:r>
              <a:rPr lang="fr-FR" sz="800" i="1" dirty="0"/>
              <a:t>https://reseau-orpheon.fr/le-reseau-orpheon/le-positionnement-gps-gnss/travailler-dans-des-endroits-difficiles/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08241EEC-20D2-1516-C5B5-EFE8E55CA976}"/>
              </a:ext>
            </a:extLst>
          </p:cNvPr>
          <p:cNvGrpSpPr/>
          <p:nvPr/>
        </p:nvGrpSpPr>
        <p:grpSpPr>
          <a:xfrm>
            <a:off x="683568" y="1916832"/>
            <a:ext cx="8183524" cy="2501226"/>
            <a:chOff x="683568" y="1916832"/>
            <a:chExt cx="8183524" cy="2501226"/>
          </a:xfrm>
        </p:grpSpPr>
        <p:grpSp>
          <p:nvGrpSpPr>
            <p:cNvPr id="10" name="object 10"/>
            <p:cNvGrpSpPr/>
            <p:nvPr/>
          </p:nvGrpSpPr>
          <p:grpSpPr>
            <a:xfrm>
              <a:off x="683568" y="1916832"/>
              <a:ext cx="7281775" cy="2453767"/>
              <a:chOff x="835031" y="3951732"/>
              <a:chExt cx="8023859" cy="2703830"/>
            </a:xfrm>
          </p:grpSpPr>
          <p:sp>
            <p:nvSpPr>
              <p:cNvPr id="11" name="object 11"/>
              <p:cNvSpPr/>
              <p:nvPr/>
            </p:nvSpPr>
            <p:spPr>
              <a:xfrm>
                <a:off x="5699633" y="5917704"/>
                <a:ext cx="2650490" cy="489584"/>
              </a:xfrm>
              <a:custGeom>
                <a:avLst/>
                <a:gdLst/>
                <a:ahLst/>
                <a:cxnLst/>
                <a:rect l="l" t="t" r="r" b="b"/>
                <a:pathLst>
                  <a:path w="2650490" h="489585">
                    <a:moveTo>
                      <a:pt x="18288" y="76200"/>
                    </a:moveTo>
                    <a:lnTo>
                      <a:pt x="0" y="76200"/>
                    </a:lnTo>
                    <a:lnTo>
                      <a:pt x="0" y="132588"/>
                    </a:lnTo>
                    <a:lnTo>
                      <a:pt x="18288" y="132588"/>
                    </a:lnTo>
                    <a:lnTo>
                      <a:pt x="18288" y="76200"/>
                    </a:lnTo>
                    <a:close/>
                  </a:path>
                  <a:path w="2650490" h="489585">
                    <a:moveTo>
                      <a:pt x="18288" y="0"/>
                    </a:moveTo>
                    <a:lnTo>
                      <a:pt x="0" y="0"/>
                    </a:lnTo>
                    <a:lnTo>
                      <a:pt x="0" y="56388"/>
                    </a:lnTo>
                    <a:lnTo>
                      <a:pt x="18288" y="56388"/>
                    </a:lnTo>
                    <a:lnTo>
                      <a:pt x="18288" y="0"/>
                    </a:lnTo>
                    <a:close/>
                  </a:path>
                  <a:path w="2650490" h="489585">
                    <a:moveTo>
                      <a:pt x="19812" y="457200"/>
                    </a:moveTo>
                    <a:lnTo>
                      <a:pt x="1524" y="457200"/>
                    </a:lnTo>
                    <a:lnTo>
                      <a:pt x="1524" y="489204"/>
                    </a:lnTo>
                    <a:lnTo>
                      <a:pt x="19812" y="489204"/>
                    </a:lnTo>
                    <a:lnTo>
                      <a:pt x="19812" y="457200"/>
                    </a:lnTo>
                    <a:close/>
                  </a:path>
                  <a:path w="2650490" h="489585">
                    <a:moveTo>
                      <a:pt x="19812" y="381000"/>
                    </a:moveTo>
                    <a:lnTo>
                      <a:pt x="1524" y="381000"/>
                    </a:lnTo>
                    <a:lnTo>
                      <a:pt x="1524" y="437388"/>
                    </a:lnTo>
                    <a:lnTo>
                      <a:pt x="19812" y="437388"/>
                    </a:lnTo>
                    <a:lnTo>
                      <a:pt x="19812" y="381000"/>
                    </a:lnTo>
                    <a:close/>
                  </a:path>
                  <a:path w="2650490" h="489585">
                    <a:moveTo>
                      <a:pt x="19812" y="304800"/>
                    </a:moveTo>
                    <a:lnTo>
                      <a:pt x="0" y="304800"/>
                    </a:lnTo>
                    <a:lnTo>
                      <a:pt x="0" y="361188"/>
                    </a:lnTo>
                    <a:lnTo>
                      <a:pt x="19812" y="361188"/>
                    </a:lnTo>
                    <a:lnTo>
                      <a:pt x="19812" y="304800"/>
                    </a:lnTo>
                    <a:close/>
                  </a:path>
                  <a:path w="2650490" h="489585">
                    <a:moveTo>
                      <a:pt x="19812" y="228600"/>
                    </a:moveTo>
                    <a:lnTo>
                      <a:pt x="0" y="228600"/>
                    </a:lnTo>
                    <a:lnTo>
                      <a:pt x="0" y="284988"/>
                    </a:lnTo>
                    <a:lnTo>
                      <a:pt x="19812" y="284988"/>
                    </a:lnTo>
                    <a:lnTo>
                      <a:pt x="19812" y="228600"/>
                    </a:lnTo>
                    <a:close/>
                  </a:path>
                  <a:path w="2650490" h="489585">
                    <a:moveTo>
                      <a:pt x="19812" y="152400"/>
                    </a:moveTo>
                    <a:lnTo>
                      <a:pt x="0" y="152400"/>
                    </a:lnTo>
                    <a:lnTo>
                      <a:pt x="0" y="208788"/>
                    </a:lnTo>
                    <a:lnTo>
                      <a:pt x="19812" y="208788"/>
                    </a:lnTo>
                    <a:lnTo>
                      <a:pt x="19812" y="152400"/>
                    </a:lnTo>
                    <a:close/>
                  </a:path>
                  <a:path w="2650490" h="489585">
                    <a:moveTo>
                      <a:pt x="2648712" y="425196"/>
                    </a:moveTo>
                    <a:lnTo>
                      <a:pt x="2630424" y="425196"/>
                    </a:lnTo>
                    <a:lnTo>
                      <a:pt x="2630424" y="481584"/>
                    </a:lnTo>
                    <a:lnTo>
                      <a:pt x="2648712" y="481584"/>
                    </a:lnTo>
                    <a:lnTo>
                      <a:pt x="2648712" y="425196"/>
                    </a:lnTo>
                    <a:close/>
                  </a:path>
                  <a:path w="2650490" h="489585">
                    <a:moveTo>
                      <a:pt x="2650236" y="348996"/>
                    </a:moveTo>
                    <a:lnTo>
                      <a:pt x="2630424" y="348996"/>
                    </a:lnTo>
                    <a:lnTo>
                      <a:pt x="2630424" y="405384"/>
                    </a:lnTo>
                    <a:lnTo>
                      <a:pt x="2648712" y="405384"/>
                    </a:lnTo>
                    <a:lnTo>
                      <a:pt x="2650236" y="348996"/>
                    </a:lnTo>
                    <a:close/>
                  </a:path>
                  <a:path w="2650490" h="489585">
                    <a:moveTo>
                      <a:pt x="2650236" y="272796"/>
                    </a:moveTo>
                    <a:lnTo>
                      <a:pt x="2630424" y="272796"/>
                    </a:lnTo>
                    <a:lnTo>
                      <a:pt x="2630424" y="329184"/>
                    </a:lnTo>
                    <a:lnTo>
                      <a:pt x="2650236" y="329184"/>
                    </a:lnTo>
                    <a:lnTo>
                      <a:pt x="2650236" y="272796"/>
                    </a:lnTo>
                    <a:close/>
                  </a:path>
                  <a:path w="2650490" h="489585">
                    <a:moveTo>
                      <a:pt x="2650236" y="196596"/>
                    </a:moveTo>
                    <a:lnTo>
                      <a:pt x="2630424" y="196596"/>
                    </a:lnTo>
                    <a:lnTo>
                      <a:pt x="2630424" y="252984"/>
                    </a:lnTo>
                    <a:lnTo>
                      <a:pt x="2650236" y="252984"/>
                    </a:lnTo>
                    <a:lnTo>
                      <a:pt x="2650236" y="196596"/>
                    </a:lnTo>
                    <a:close/>
                  </a:path>
                  <a:path w="2650490" h="489585">
                    <a:moveTo>
                      <a:pt x="2650236" y="120396"/>
                    </a:moveTo>
                    <a:lnTo>
                      <a:pt x="2631948" y="120396"/>
                    </a:lnTo>
                    <a:lnTo>
                      <a:pt x="2630424" y="176784"/>
                    </a:lnTo>
                    <a:lnTo>
                      <a:pt x="2650236" y="176784"/>
                    </a:lnTo>
                    <a:lnTo>
                      <a:pt x="2650236" y="120396"/>
                    </a:lnTo>
                    <a:close/>
                  </a:path>
                  <a:path w="2650490" h="489585">
                    <a:moveTo>
                      <a:pt x="2650236" y="44196"/>
                    </a:moveTo>
                    <a:lnTo>
                      <a:pt x="2631948" y="44196"/>
                    </a:lnTo>
                    <a:lnTo>
                      <a:pt x="2631948" y="100584"/>
                    </a:lnTo>
                    <a:lnTo>
                      <a:pt x="2650236" y="100584"/>
                    </a:lnTo>
                    <a:lnTo>
                      <a:pt x="2650236" y="44196"/>
                    </a:lnTo>
                    <a:close/>
                  </a:path>
                </a:pathLst>
              </a:custGeom>
              <a:solidFill>
                <a:srgbClr val="76D9E8"/>
              </a:solidFill>
            </p:spPr>
            <p:txBody>
              <a:bodyPr wrap="square" lIns="0" tIns="0" rIns="0" bIns="0" rtlCol="0"/>
              <a:lstStyle/>
              <a:p>
                <a:endParaRPr sz="1634"/>
              </a:p>
            </p:txBody>
          </p:sp>
          <p:sp>
            <p:nvSpPr>
              <p:cNvPr id="12" name="object 12"/>
              <p:cNvSpPr/>
              <p:nvPr/>
            </p:nvSpPr>
            <p:spPr>
              <a:xfrm>
                <a:off x="5705733" y="6339839"/>
                <a:ext cx="2636520" cy="129539"/>
              </a:xfrm>
              <a:custGeom>
                <a:avLst/>
                <a:gdLst/>
                <a:ahLst/>
                <a:cxnLst/>
                <a:rect l="l" t="t" r="r" b="b"/>
                <a:pathLst>
                  <a:path w="2636520" h="129539">
                    <a:moveTo>
                      <a:pt x="2636519" y="64007"/>
                    </a:moveTo>
                    <a:lnTo>
                      <a:pt x="2570987" y="0"/>
                    </a:lnTo>
                    <a:lnTo>
                      <a:pt x="2570987" y="32003"/>
                    </a:lnTo>
                    <a:lnTo>
                      <a:pt x="65531" y="32003"/>
                    </a:lnTo>
                    <a:lnTo>
                      <a:pt x="65531" y="0"/>
                    </a:lnTo>
                    <a:lnTo>
                      <a:pt x="0" y="64007"/>
                    </a:lnTo>
                    <a:lnTo>
                      <a:pt x="65531" y="129539"/>
                    </a:lnTo>
                    <a:lnTo>
                      <a:pt x="65531" y="97535"/>
                    </a:lnTo>
                    <a:lnTo>
                      <a:pt x="2570987" y="97535"/>
                    </a:lnTo>
                    <a:lnTo>
                      <a:pt x="2570987" y="129539"/>
                    </a:lnTo>
                    <a:lnTo>
                      <a:pt x="2636519" y="64007"/>
                    </a:lnTo>
                    <a:close/>
                  </a:path>
                </a:pathLst>
              </a:custGeom>
              <a:solidFill>
                <a:srgbClr val="000000"/>
              </a:solidFill>
            </p:spPr>
            <p:txBody>
              <a:bodyPr wrap="square" lIns="0" tIns="0" rIns="0" bIns="0" rtlCol="0"/>
              <a:lstStyle/>
              <a:p>
                <a:endParaRPr sz="1634"/>
              </a:p>
            </p:txBody>
          </p:sp>
          <p:sp>
            <p:nvSpPr>
              <p:cNvPr id="13" name="object 13"/>
              <p:cNvSpPr/>
              <p:nvPr/>
            </p:nvSpPr>
            <p:spPr>
              <a:xfrm>
                <a:off x="5695066" y="6329172"/>
                <a:ext cx="2658110" cy="151130"/>
              </a:xfrm>
              <a:custGeom>
                <a:avLst/>
                <a:gdLst/>
                <a:ahLst/>
                <a:cxnLst/>
                <a:rect l="l" t="t" r="r" b="b"/>
                <a:pathLst>
                  <a:path w="2658109" h="151129">
                    <a:moveTo>
                      <a:pt x="85344" y="33528"/>
                    </a:moveTo>
                    <a:lnTo>
                      <a:pt x="85344" y="6096"/>
                    </a:lnTo>
                    <a:lnTo>
                      <a:pt x="82296" y="3048"/>
                    </a:lnTo>
                    <a:lnTo>
                      <a:pt x="76200" y="0"/>
                    </a:lnTo>
                    <a:lnTo>
                      <a:pt x="71628" y="0"/>
                    </a:lnTo>
                    <a:lnTo>
                      <a:pt x="0" y="71628"/>
                    </a:lnTo>
                    <a:lnTo>
                      <a:pt x="0" y="77724"/>
                    </a:lnTo>
                    <a:lnTo>
                      <a:pt x="3048" y="82296"/>
                    </a:lnTo>
                    <a:lnTo>
                      <a:pt x="16764" y="96012"/>
                    </a:lnTo>
                    <a:lnTo>
                      <a:pt x="16764" y="68580"/>
                    </a:lnTo>
                    <a:lnTo>
                      <a:pt x="23622" y="75438"/>
                    </a:lnTo>
                    <a:lnTo>
                      <a:pt x="65532" y="33528"/>
                    </a:lnTo>
                    <a:lnTo>
                      <a:pt x="65532" y="10668"/>
                    </a:lnTo>
                    <a:lnTo>
                      <a:pt x="82296" y="16764"/>
                    </a:lnTo>
                    <a:lnTo>
                      <a:pt x="82296" y="33528"/>
                    </a:lnTo>
                    <a:lnTo>
                      <a:pt x="85344" y="33528"/>
                    </a:lnTo>
                    <a:close/>
                  </a:path>
                  <a:path w="2658109" h="151129">
                    <a:moveTo>
                      <a:pt x="23622" y="75438"/>
                    </a:moveTo>
                    <a:lnTo>
                      <a:pt x="16764" y="68580"/>
                    </a:lnTo>
                    <a:lnTo>
                      <a:pt x="16764" y="82296"/>
                    </a:lnTo>
                    <a:lnTo>
                      <a:pt x="23622" y="75438"/>
                    </a:lnTo>
                    <a:close/>
                  </a:path>
                  <a:path w="2658109" h="151129">
                    <a:moveTo>
                      <a:pt x="82296" y="134112"/>
                    </a:moveTo>
                    <a:lnTo>
                      <a:pt x="23622" y="75438"/>
                    </a:lnTo>
                    <a:lnTo>
                      <a:pt x="16764" y="82296"/>
                    </a:lnTo>
                    <a:lnTo>
                      <a:pt x="16764" y="96012"/>
                    </a:lnTo>
                    <a:lnTo>
                      <a:pt x="65532" y="144780"/>
                    </a:lnTo>
                    <a:lnTo>
                      <a:pt x="65532" y="140208"/>
                    </a:lnTo>
                    <a:lnTo>
                      <a:pt x="82296" y="134112"/>
                    </a:lnTo>
                    <a:close/>
                  </a:path>
                  <a:path w="2658109" h="151129">
                    <a:moveTo>
                      <a:pt x="82296" y="16764"/>
                    </a:moveTo>
                    <a:lnTo>
                      <a:pt x="65532" y="10668"/>
                    </a:lnTo>
                    <a:lnTo>
                      <a:pt x="65532" y="33528"/>
                    </a:lnTo>
                    <a:lnTo>
                      <a:pt x="82296" y="16764"/>
                    </a:lnTo>
                    <a:close/>
                  </a:path>
                  <a:path w="2658109" h="151129">
                    <a:moveTo>
                      <a:pt x="82296" y="33528"/>
                    </a:moveTo>
                    <a:lnTo>
                      <a:pt x="82296" y="16764"/>
                    </a:lnTo>
                    <a:lnTo>
                      <a:pt x="65532" y="33528"/>
                    </a:lnTo>
                    <a:lnTo>
                      <a:pt x="65532" y="47244"/>
                    </a:lnTo>
                    <a:lnTo>
                      <a:pt x="70104" y="51816"/>
                    </a:lnTo>
                    <a:lnTo>
                      <a:pt x="76200" y="51816"/>
                    </a:lnTo>
                    <a:lnTo>
                      <a:pt x="76200" y="33528"/>
                    </a:lnTo>
                    <a:lnTo>
                      <a:pt x="82296" y="33528"/>
                    </a:lnTo>
                    <a:close/>
                  </a:path>
                  <a:path w="2658109" h="151129">
                    <a:moveTo>
                      <a:pt x="2592324" y="117348"/>
                    </a:moveTo>
                    <a:lnTo>
                      <a:pt x="2592324" y="102108"/>
                    </a:lnTo>
                    <a:lnTo>
                      <a:pt x="2587752" y="97536"/>
                    </a:lnTo>
                    <a:lnTo>
                      <a:pt x="70104" y="97536"/>
                    </a:lnTo>
                    <a:lnTo>
                      <a:pt x="65532" y="102108"/>
                    </a:lnTo>
                    <a:lnTo>
                      <a:pt x="65532" y="117348"/>
                    </a:lnTo>
                    <a:lnTo>
                      <a:pt x="76200" y="128016"/>
                    </a:lnTo>
                    <a:lnTo>
                      <a:pt x="76200" y="117348"/>
                    </a:lnTo>
                    <a:lnTo>
                      <a:pt x="85344" y="108204"/>
                    </a:lnTo>
                    <a:lnTo>
                      <a:pt x="85344" y="117348"/>
                    </a:lnTo>
                    <a:lnTo>
                      <a:pt x="2572512" y="117348"/>
                    </a:lnTo>
                    <a:lnTo>
                      <a:pt x="2572512" y="108204"/>
                    </a:lnTo>
                    <a:lnTo>
                      <a:pt x="2581656" y="117348"/>
                    </a:lnTo>
                    <a:lnTo>
                      <a:pt x="2581656" y="128016"/>
                    </a:lnTo>
                    <a:lnTo>
                      <a:pt x="2592324" y="117348"/>
                    </a:lnTo>
                    <a:close/>
                  </a:path>
                  <a:path w="2658109" h="151129">
                    <a:moveTo>
                      <a:pt x="82296" y="147828"/>
                    </a:moveTo>
                    <a:lnTo>
                      <a:pt x="82296" y="134112"/>
                    </a:lnTo>
                    <a:lnTo>
                      <a:pt x="65532" y="140208"/>
                    </a:lnTo>
                    <a:lnTo>
                      <a:pt x="65532" y="144780"/>
                    </a:lnTo>
                    <a:lnTo>
                      <a:pt x="68580" y="147828"/>
                    </a:lnTo>
                    <a:lnTo>
                      <a:pt x="71628" y="149352"/>
                    </a:lnTo>
                    <a:lnTo>
                      <a:pt x="76200" y="150876"/>
                    </a:lnTo>
                    <a:lnTo>
                      <a:pt x="82296" y="147828"/>
                    </a:lnTo>
                    <a:close/>
                  </a:path>
                  <a:path w="2658109" h="151129">
                    <a:moveTo>
                      <a:pt x="2581656" y="33528"/>
                    </a:moveTo>
                    <a:lnTo>
                      <a:pt x="76200" y="33528"/>
                    </a:lnTo>
                    <a:lnTo>
                      <a:pt x="85344" y="42672"/>
                    </a:lnTo>
                    <a:lnTo>
                      <a:pt x="85344" y="51816"/>
                    </a:lnTo>
                    <a:lnTo>
                      <a:pt x="2572512" y="51816"/>
                    </a:lnTo>
                    <a:lnTo>
                      <a:pt x="2572512" y="42672"/>
                    </a:lnTo>
                    <a:lnTo>
                      <a:pt x="2581656" y="33528"/>
                    </a:lnTo>
                    <a:close/>
                  </a:path>
                  <a:path w="2658109" h="151129">
                    <a:moveTo>
                      <a:pt x="85344" y="51816"/>
                    </a:moveTo>
                    <a:lnTo>
                      <a:pt x="85344" y="42672"/>
                    </a:lnTo>
                    <a:lnTo>
                      <a:pt x="76200" y="33528"/>
                    </a:lnTo>
                    <a:lnTo>
                      <a:pt x="76200" y="51816"/>
                    </a:lnTo>
                    <a:lnTo>
                      <a:pt x="85344" y="51816"/>
                    </a:lnTo>
                    <a:close/>
                  </a:path>
                  <a:path w="2658109" h="151129">
                    <a:moveTo>
                      <a:pt x="85344" y="117348"/>
                    </a:moveTo>
                    <a:lnTo>
                      <a:pt x="85344" y="108204"/>
                    </a:lnTo>
                    <a:lnTo>
                      <a:pt x="76200" y="117348"/>
                    </a:lnTo>
                    <a:lnTo>
                      <a:pt x="85344" y="117348"/>
                    </a:lnTo>
                    <a:close/>
                  </a:path>
                  <a:path w="2658109" h="151129">
                    <a:moveTo>
                      <a:pt x="85344" y="144780"/>
                    </a:moveTo>
                    <a:lnTo>
                      <a:pt x="85344" y="117348"/>
                    </a:lnTo>
                    <a:lnTo>
                      <a:pt x="76200" y="117348"/>
                    </a:lnTo>
                    <a:lnTo>
                      <a:pt x="76200" y="128016"/>
                    </a:lnTo>
                    <a:lnTo>
                      <a:pt x="82296" y="134112"/>
                    </a:lnTo>
                    <a:lnTo>
                      <a:pt x="82296" y="147828"/>
                    </a:lnTo>
                    <a:lnTo>
                      <a:pt x="85344" y="144780"/>
                    </a:lnTo>
                    <a:close/>
                  </a:path>
                  <a:path w="2658109" h="151129">
                    <a:moveTo>
                      <a:pt x="2657856" y="77724"/>
                    </a:moveTo>
                    <a:lnTo>
                      <a:pt x="2657856" y="71628"/>
                    </a:lnTo>
                    <a:lnTo>
                      <a:pt x="2586228" y="0"/>
                    </a:lnTo>
                    <a:lnTo>
                      <a:pt x="2581656" y="0"/>
                    </a:lnTo>
                    <a:lnTo>
                      <a:pt x="2575560" y="3048"/>
                    </a:lnTo>
                    <a:lnTo>
                      <a:pt x="2572512" y="6096"/>
                    </a:lnTo>
                    <a:lnTo>
                      <a:pt x="2572512" y="33528"/>
                    </a:lnTo>
                    <a:lnTo>
                      <a:pt x="2575560" y="33528"/>
                    </a:lnTo>
                    <a:lnTo>
                      <a:pt x="2575560" y="16764"/>
                    </a:lnTo>
                    <a:lnTo>
                      <a:pt x="2592324" y="10668"/>
                    </a:lnTo>
                    <a:lnTo>
                      <a:pt x="2592324" y="33528"/>
                    </a:lnTo>
                    <a:lnTo>
                      <a:pt x="2634234" y="75438"/>
                    </a:lnTo>
                    <a:lnTo>
                      <a:pt x="2641092" y="68580"/>
                    </a:lnTo>
                    <a:lnTo>
                      <a:pt x="2641092" y="96012"/>
                    </a:lnTo>
                    <a:lnTo>
                      <a:pt x="2654808" y="82296"/>
                    </a:lnTo>
                    <a:lnTo>
                      <a:pt x="2657856" y="77724"/>
                    </a:lnTo>
                    <a:close/>
                  </a:path>
                  <a:path w="2658109" h="151129">
                    <a:moveTo>
                      <a:pt x="2581656" y="51816"/>
                    </a:moveTo>
                    <a:lnTo>
                      <a:pt x="2581656" y="33528"/>
                    </a:lnTo>
                    <a:lnTo>
                      <a:pt x="2572512" y="42672"/>
                    </a:lnTo>
                    <a:lnTo>
                      <a:pt x="2572512" y="51816"/>
                    </a:lnTo>
                    <a:lnTo>
                      <a:pt x="2581656" y="51816"/>
                    </a:lnTo>
                    <a:close/>
                  </a:path>
                  <a:path w="2658109" h="151129">
                    <a:moveTo>
                      <a:pt x="2581656" y="117348"/>
                    </a:moveTo>
                    <a:lnTo>
                      <a:pt x="2572512" y="108204"/>
                    </a:lnTo>
                    <a:lnTo>
                      <a:pt x="2572512" y="117348"/>
                    </a:lnTo>
                    <a:lnTo>
                      <a:pt x="2581656" y="117348"/>
                    </a:lnTo>
                    <a:close/>
                  </a:path>
                  <a:path w="2658109" h="151129">
                    <a:moveTo>
                      <a:pt x="2581656" y="128016"/>
                    </a:moveTo>
                    <a:lnTo>
                      <a:pt x="2581656" y="117348"/>
                    </a:lnTo>
                    <a:lnTo>
                      <a:pt x="2572512" y="117348"/>
                    </a:lnTo>
                    <a:lnTo>
                      <a:pt x="2572512" y="144780"/>
                    </a:lnTo>
                    <a:lnTo>
                      <a:pt x="2575560" y="147828"/>
                    </a:lnTo>
                    <a:lnTo>
                      <a:pt x="2575560" y="134112"/>
                    </a:lnTo>
                    <a:lnTo>
                      <a:pt x="2581656" y="128016"/>
                    </a:lnTo>
                    <a:close/>
                  </a:path>
                  <a:path w="2658109" h="151129">
                    <a:moveTo>
                      <a:pt x="2592324" y="33528"/>
                    </a:moveTo>
                    <a:lnTo>
                      <a:pt x="2592324" y="10668"/>
                    </a:lnTo>
                    <a:lnTo>
                      <a:pt x="2575560" y="16764"/>
                    </a:lnTo>
                    <a:lnTo>
                      <a:pt x="2592324" y="33528"/>
                    </a:lnTo>
                    <a:close/>
                  </a:path>
                  <a:path w="2658109" h="151129">
                    <a:moveTo>
                      <a:pt x="2592324" y="47244"/>
                    </a:moveTo>
                    <a:lnTo>
                      <a:pt x="2592324" y="33528"/>
                    </a:lnTo>
                    <a:lnTo>
                      <a:pt x="2575560" y="16764"/>
                    </a:lnTo>
                    <a:lnTo>
                      <a:pt x="2575560" y="33528"/>
                    </a:lnTo>
                    <a:lnTo>
                      <a:pt x="2581656" y="33528"/>
                    </a:lnTo>
                    <a:lnTo>
                      <a:pt x="2581656" y="51816"/>
                    </a:lnTo>
                    <a:lnTo>
                      <a:pt x="2587752" y="51816"/>
                    </a:lnTo>
                    <a:lnTo>
                      <a:pt x="2592324" y="47244"/>
                    </a:lnTo>
                    <a:close/>
                  </a:path>
                  <a:path w="2658109" h="151129">
                    <a:moveTo>
                      <a:pt x="2641092" y="96012"/>
                    </a:moveTo>
                    <a:lnTo>
                      <a:pt x="2641092" y="82296"/>
                    </a:lnTo>
                    <a:lnTo>
                      <a:pt x="2634234" y="75438"/>
                    </a:lnTo>
                    <a:lnTo>
                      <a:pt x="2575560" y="134112"/>
                    </a:lnTo>
                    <a:lnTo>
                      <a:pt x="2592324" y="140208"/>
                    </a:lnTo>
                    <a:lnTo>
                      <a:pt x="2592324" y="144780"/>
                    </a:lnTo>
                    <a:lnTo>
                      <a:pt x="2641092" y="96012"/>
                    </a:lnTo>
                    <a:close/>
                  </a:path>
                  <a:path w="2658109" h="151129">
                    <a:moveTo>
                      <a:pt x="2592324" y="144780"/>
                    </a:moveTo>
                    <a:lnTo>
                      <a:pt x="2592324" y="140208"/>
                    </a:lnTo>
                    <a:lnTo>
                      <a:pt x="2575560" y="134112"/>
                    </a:lnTo>
                    <a:lnTo>
                      <a:pt x="2575560" y="147828"/>
                    </a:lnTo>
                    <a:lnTo>
                      <a:pt x="2581656" y="150876"/>
                    </a:lnTo>
                    <a:lnTo>
                      <a:pt x="2586228" y="149352"/>
                    </a:lnTo>
                    <a:lnTo>
                      <a:pt x="2589276" y="147828"/>
                    </a:lnTo>
                    <a:lnTo>
                      <a:pt x="2592324" y="144780"/>
                    </a:lnTo>
                    <a:close/>
                  </a:path>
                  <a:path w="2658109" h="151129">
                    <a:moveTo>
                      <a:pt x="2641092" y="82296"/>
                    </a:moveTo>
                    <a:lnTo>
                      <a:pt x="2641092" y="68580"/>
                    </a:lnTo>
                    <a:lnTo>
                      <a:pt x="2634234" y="75438"/>
                    </a:lnTo>
                    <a:lnTo>
                      <a:pt x="2641092" y="82296"/>
                    </a:lnTo>
                    <a:close/>
                  </a:path>
                </a:pathLst>
              </a:custGeom>
              <a:solidFill>
                <a:srgbClr val="76D9E8"/>
              </a:solidFill>
            </p:spPr>
            <p:txBody>
              <a:bodyPr wrap="square" lIns="0" tIns="0" rIns="0" bIns="0" rtlCol="0"/>
              <a:lstStyle/>
              <a:p>
                <a:endParaRPr sz="1634"/>
              </a:p>
            </p:txBody>
          </p:sp>
          <p:pic>
            <p:nvPicPr>
              <p:cNvPr id="14" name="object 14"/>
              <p:cNvPicPr/>
              <p:nvPr/>
            </p:nvPicPr>
            <p:blipFill>
              <a:blip r:embed="rId2" cstate="print"/>
              <a:stretch>
                <a:fillRect/>
              </a:stretch>
            </p:blipFill>
            <p:spPr>
              <a:xfrm>
                <a:off x="835031" y="3951732"/>
                <a:ext cx="8023859" cy="2703576"/>
              </a:xfrm>
              <a:prstGeom prst="rect">
                <a:avLst/>
              </a:prstGeom>
            </p:spPr>
          </p:pic>
        </p:grpSp>
        <p:sp>
          <p:nvSpPr>
            <p:cNvPr id="15" name="object 15"/>
            <p:cNvSpPr txBox="1"/>
            <p:nvPr/>
          </p:nvSpPr>
          <p:spPr>
            <a:xfrm>
              <a:off x="807587" y="3834664"/>
              <a:ext cx="1413596" cy="402770"/>
            </a:xfrm>
            <a:prstGeom prst="rect">
              <a:avLst/>
            </a:prstGeom>
          </p:spPr>
          <p:txBody>
            <a:bodyPr vert="horz" wrap="square" lIns="0" tIns="11525" rIns="0" bIns="0" rtlCol="0">
              <a:spAutoFit/>
            </a:bodyPr>
            <a:lstStyle/>
            <a:p>
              <a:pPr marL="11525" marR="4610" indent="456400">
                <a:spcBef>
                  <a:spcPts val="91"/>
                </a:spcBef>
              </a:pPr>
              <a:r>
                <a:rPr lang="fr-FR" sz="1271" dirty="0">
                  <a:latin typeface="Verdana"/>
                  <a:cs typeface="Verdana"/>
                </a:rPr>
                <a:t>Station</a:t>
              </a:r>
              <a:r>
                <a:rPr sz="1271" dirty="0">
                  <a:latin typeface="Verdana"/>
                  <a:cs typeface="Verdana"/>
                </a:rPr>
                <a:t> </a:t>
              </a:r>
              <a:r>
                <a:rPr sz="1271" spc="5" dirty="0">
                  <a:latin typeface="Verdana"/>
                  <a:cs typeface="Verdana"/>
                </a:rPr>
                <a:t> </a:t>
              </a:r>
              <a:r>
                <a:rPr sz="1271" dirty="0">
                  <a:latin typeface="Verdana"/>
                  <a:cs typeface="Verdana"/>
                </a:rPr>
                <a:t>position</a:t>
              </a:r>
              <a:r>
                <a:rPr sz="1271" spc="-54" dirty="0">
                  <a:latin typeface="Verdana"/>
                  <a:cs typeface="Verdana"/>
                </a:rPr>
                <a:t> </a:t>
              </a:r>
              <a:r>
                <a:rPr sz="1271" spc="-5" dirty="0">
                  <a:latin typeface="Verdana"/>
                  <a:cs typeface="Verdana"/>
                </a:rPr>
                <a:t>exacte</a:t>
              </a:r>
              <a:r>
                <a:rPr sz="1271" spc="-36" dirty="0">
                  <a:latin typeface="Verdana"/>
                  <a:cs typeface="Verdana"/>
                </a:rPr>
                <a:t> </a:t>
              </a:r>
              <a:r>
                <a:rPr sz="1271" dirty="0">
                  <a:latin typeface="Verdana"/>
                  <a:cs typeface="Verdana"/>
                </a:rPr>
                <a:t>X</a:t>
              </a:r>
            </a:p>
          </p:txBody>
        </p:sp>
        <p:pic>
          <p:nvPicPr>
            <p:cNvPr id="16" name="object 16"/>
            <p:cNvPicPr/>
            <p:nvPr/>
          </p:nvPicPr>
          <p:blipFill>
            <a:blip r:embed="rId3" cstate="print"/>
            <a:stretch>
              <a:fillRect/>
            </a:stretch>
          </p:blipFill>
          <p:spPr>
            <a:xfrm>
              <a:off x="4731763" y="3761825"/>
              <a:ext cx="748231" cy="416298"/>
            </a:xfrm>
            <a:prstGeom prst="rect">
              <a:avLst/>
            </a:prstGeom>
          </p:spPr>
        </p:pic>
        <p:sp>
          <p:nvSpPr>
            <p:cNvPr id="17" name="object 17"/>
            <p:cNvSpPr txBox="1"/>
            <p:nvPr/>
          </p:nvSpPr>
          <p:spPr>
            <a:xfrm>
              <a:off x="4825357" y="3836046"/>
              <a:ext cx="654637" cy="207204"/>
            </a:xfrm>
            <a:prstGeom prst="rect">
              <a:avLst/>
            </a:prstGeom>
          </p:spPr>
          <p:txBody>
            <a:bodyPr vert="horz" wrap="square" lIns="0" tIns="11525" rIns="0" bIns="0" rtlCol="0">
              <a:spAutoFit/>
            </a:bodyPr>
            <a:lstStyle/>
            <a:p>
              <a:pPr marL="11525">
                <a:spcBef>
                  <a:spcPts val="91"/>
                </a:spcBef>
              </a:pPr>
              <a:r>
                <a:rPr lang="fr-FR" sz="1271" spc="-5" dirty="0">
                  <a:latin typeface="Verdana"/>
                  <a:cs typeface="Verdana"/>
                </a:rPr>
                <a:t>Station</a:t>
              </a:r>
              <a:endParaRPr sz="1271" dirty="0">
                <a:latin typeface="Verdana"/>
                <a:cs typeface="Verdana"/>
              </a:endParaRPr>
            </a:p>
          </p:txBody>
        </p:sp>
        <p:pic>
          <p:nvPicPr>
            <p:cNvPr id="18" name="object 18"/>
            <p:cNvPicPr/>
            <p:nvPr/>
          </p:nvPicPr>
          <p:blipFill>
            <a:blip r:embed="rId4" cstate="print"/>
            <a:stretch>
              <a:fillRect/>
            </a:stretch>
          </p:blipFill>
          <p:spPr>
            <a:xfrm>
              <a:off x="6952947" y="3757677"/>
              <a:ext cx="1102293" cy="416298"/>
            </a:xfrm>
            <a:prstGeom prst="rect">
              <a:avLst/>
            </a:prstGeom>
          </p:spPr>
        </p:pic>
        <p:sp>
          <p:nvSpPr>
            <p:cNvPr id="19" name="object 19"/>
            <p:cNvSpPr txBox="1"/>
            <p:nvPr/>
          </p:nvSpPr>
          <p:spPr>
            <a:xfrm>
              <a:off x="7076965" y="3833280"/>
              <a:ext cx="854612"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Utilisateur</a:t>
              </a:r>
              <a:endParaRPr sz="1271">
                <a:latin typeface="Verdana"/>
                <a:cs typeface="Verdana"/>
              </a:endParaRPr>
            </a:p>
          </p:txBody>
        </p:sp>
        <p:pic>
          <p:nvPicPr>
            <p:cNvPr id="20" name="object 20"/>
            <p:cNvPicPr/>
            <p:nvPr/>
          </p:nvPicPr>
          <p:blipFill>
            <a:blip r:embed="rId5" cstate="print"/>
            <a:stretch>
              <a:fillRect/>
            </a:stretch>
          </p:blipFill>
          <p:spPr>
            <a:xfrm>
              <a:off x="3362541" y="3757677"/>
              <a:ext cx="1102293" cy="416298"/>
            </a:xfrm>
            <a:prstGeom prst="rect">
              <a:avLst/>
            </a:prstGeom>
          </p:spPr>
        </p:pic>
        <p:sp>
          <p:nvSpPr>
            <p:cNvPr id="21" name="object 21"/>
            <p:cNvSpPr txBox="1"/>
            <p:nvPr/>
          </p:nvSpPr>
          <p:spPr>
            <a:xfrm>
              <a:off x="3487942" y="3833280"/>
              <a:ext cx="854612"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Utilisateur</a:t>
              </a:r>
              <a:endParaRPr sz="1271">
                <a:latin typeface="Verdana"/>
                <a:cs typeface="Verdana"/>
              </a:endParaRPr>
            </a:p>
          </p:txBody>
        </p:sp>
        <p:pic>
          <p:nvPicPr>
            <p:cNvPr id="22" name="object 22"/>
            <p:cNvPicPr/>
            <p:nvPr/>
          </p:nvPicPr>
          <p:blipFill>
            <a:blip r:embed="rId6" cstate="print"/>
            <a:stretch>
              <a:fillRect/>
            </a:stretch>
          </p:blipFill>
          <p:spPr>
            <a:xfrm>
              <a:off x="982305" y="2456223"/>
              <a:ext cx="1076016" cy="608543"/>
            </a:xfrm>
            <a:prstGeom prst="rect">
              <a:avLst/>
            </a:prstGeom>
          </p:spPr>
        </p:pic>
        <p:sp>
          <p:nvSpPr>
            <p:cNvPr id="23" name="object 23"/>
            <p:cNvSpPr txBox="1"/>
            <p:nvPr/>
          </p:nvSpPr>
          <p:spPr>
            <a:xfrm>
              <a:off x="1109092" y="2531828"/>
              <a:ext cx="826951" cy="402770"/>
            </a:xfrm>
            <a:prstGeom prst="rect">
              <a:avLst/>
            </a:prstGeom>
          </p:spPr>
          <p:txBody>
            <a:bodyPr vert="horz" wrap="square" lIns="0" tIns="11525" rIns="0" bIns="0" rtlCol="0">
              <a:spAutoFit/>
            </a:bodyPr>
            <a:lstStyle/>
            <a:p>
              <a:pPr marL="11525" marR="4610" indent="85287">
                <a:spcBef>
                  <a:spcPts val="91"/>
                </a:spcBef>
              </a:pPr>
              <a:r>
                <a:rPr sz="1271" spc="-5" dirty="0">
                  <a:latin typeface="Verdana"/>
                  <a:cs typeface="Verdana"/>
                </a:rPr>
                <a:t>Position </a:t>
              </a:r>
              <a:r>
                <a:rPr sz="1271" dirty="0">
                  <a:latin typeface="Verdana"/>
                  <a:cs typeface="Verdana"/>
                </a:rPr>
                <a:t> calculée</a:t>
              </a:r>
              <a:r>
                <a:rPr sz="1271" spc="-103" dirty="0">
                  <a:latin typeface="Verdana"/>
                  <a:cs typeface="Verdana"/>
                </a:rPr>
                <a:t> </a:t>
              </a:r>
              <a:r>
                <a:rPr sz="1271" dirty="0">
                  <a:latin typeface="Verdana"/>
                  <a:cs typeface="Verdana"/>
                </a:rPr>
                <a:t>Y</a:t>
              </a:r>
              <a:endParaRPr sz="1271">
                <a:latin typeface="Verdana"/>
                <a:cs typeface="Verdana"/>
              </a:endParaRPr>
            </a:p>
          </p:txBody>
        </p:sp>
        <p:pic>
          <p:nvPicPr>
            <p:cNvPr id="24" name="object 24"/>
            <p:cNvPicPr/>
            <p:nvPr/>
          </p:nvPicPr>
          <p:blipFill>
            <a:blip r:embed="rId7" cstate="print"/>
            <a:stretch>
              <a:fillRect/>
            </a:stretch>
          </p:blipFill>
          <p:spPr>
            <a:xfrm>
              <a:off x="2050022" y="2879436"/>
              <a:ext cx="2034472" cy="414916"/>
            </a:xfrm>
            <a:prstGeom prst="rect">
              <a:avLst/>
            </a:prstGeom>
          </p:spPr>
        </p:pic>
        <p:sp>
          <p:nvSpPr>
            <p:cNvPr id="25" name="object 25"/>
            <p:cNvSpPr txBox="1"/>
            <p:nvPr/>
          </p:nvSpPr>
          <p:spPr>
            <a:xfrm>
              <a:off x="2175425" y="2955041"/>
              <a:ext cx="1788173"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Donc</a:t>
              </a:r>
              <a:r>
                <a:rPr sz="1271" spc="-36" dirty="0">
                  <a:latin typeface="Verdana"/>
                  <a:cs typeface="Verdana"/>
                </a:rPr>
                <a:t> </a:t>
              </a:r>
              <a:r>
                <a:rPr sz="1271" spc="-5" dirty="0">
                  <a:latin typeface="Verdana"/>
                  <a:cs typeface="Verdana"/>
                </a:rPr>
                <a:t>ERREUR</a:t>
              </a:r>
              <a:r>
                <a:rPr sz="1271" spc="-14" dirty="0">
                  <a:latin typeface="Verdana"/>
                  <a:cs typeface="Verdana"/>
                </a:rPr>
                <a:t> </a:t>
              </a:r>
              <a:r>
                <a:rPr sz="1271" dirty="0">
                  <a:latin typeface="Verdana"/>
                  <a:cs typeface="Verdana"/>
                </a:rPr>
                <a:t>=</a:t>
              </a:r>
              <a:r>
                <a:rPr sz="1271" spc="-14" dirty="0">
                  <a:latin typeface="Verdana"/>
                  <a:cs typeface="Verdana"/>
                </a:rPr>
                <a:t> </a:t>
              </a:r>
              <a:r>
                <a:rPr sz="1271" dirty="0">
                  <a:latin typeface="Verdana"/>
                  <a:cs typeface="Verdana"/>
                </a:rPr>
                <a:t>Y</a:t>
              </a:r>
              <a:r>
                <a:rPr sz="1271" spc="-23" dirty="0">
                  <a:latin typeface="Verdana"/>
                  <a:cs typeface="Verdana"/>
                </a:rPr>
                <a:t> </a:t>
              </a:r>
              <a:r>
                <a:rPr sz="1271" dirty="0">
                  <a:latin typeface="Verdana"/>
                  <a:cs typeface="Verdana"/>
                </a:rPr>
                <a:t>-</a:t>
              </a:r>
              <a:r>
                <a:rPr sz="1271" spc="-14" dirty="0">
                  <a:latin typeface="Verdana"/>
                  <a:cs typeface="Verdana"/>
                </a:rPr>
                <a:t> </a:t>
              </a:r>
              <a:r>
                <a:rPr sz="1271" dirty="0">
                  <a:latin typeface="Verdana"/>
                  <a:cs typeface="Verdana"/>
                </a:rPr>
                <a:t>X</a:t>
              </a:r>
              <a:endParaRPr sz="1271">
                <a:latin typeface="Verdana"/>
                <a:cs typeface="Verdana"/>
              </a:endParaRPr>
            </a:p>
          </p:txBody>
        </p:sp>
        <p:pic>
          <p:nvPicPr>
            <p:cNvPr id="26" name="object 26"/>
            <p:cNvPicPr/>
            <p:nvPr/>
          </p:nvPicPr>
          <p:blipFill>
            <a:blip r:embed="rId8" cstate="print"/>
            <a:stretch>
              <a:fillRect/>
            </a:stretch>
          </p:blipFill>
          <p:spPr>
            <a:xfrm>
              <a:off x="5621065" y="3203073"/>
              <a:ext cx="1571149" cy="416298"/>
            </a:xfrm>
            <a:prstGeom prst="rect">
              <a:avLst/>
            </a:prstGeom>
          </p:spPr>
        </p:pic>
        <p:sp>
          <p:nvSpPr>
            <p:cNvPr id="27" name="object 27"/>
            <p:cNvSpPr txBox="1"/>
            <p:nvPr/>
          </p:nvSpPr>
          <p:spPr>
            <a:xfrm>
              <a:off x="5745086" y="3280059"/>
              <a:ext cx="1323697" cy="207204"/>
            </a:xfrm>
            <a:prstGeom prst="rect">
              <a:avLst/>
            </a:prstGeom>
          </p:spPr>
          <p:txBody>
            <a:bodyPr vert="horz" wrap="square" lIns="0" tIns="11525" rIns="0" bIns="0" rtlCol="0">
              <a:spAutoFit/>
            </a:bodyPr>
            <a:lstStyle/>
            <a:p>
              <a:pPr marL="11525">
                <a:spcBef>
                  <a:spcPts val="91"/>
                </a:spcBef>
              </a:pPr>
              <a:r>
                <a:rPr sz="1271" spc="-5" dirty="0">
                  <a:latin typeface="Verdana"/>
                  <a:cs typeface="Verdana"/>
                </a:rPr>
                <a:t>ERREUR</a:t>
              </a:r>
              <a:r>
                <a:rPr sz="1271" spc="-18" dirty="0">
                  <a:latin typeface="Verdana"/>
                  <a:cs typeface="Verdana"/>
                </a:rPr>
                <a:t> </a:t>
              </a:r>
              <a:r>
                <a:rPr sz="1271" dirty="0">
                  <a:latin typeface="Verdana"/>
                  <a:cs typeface="Verdana"/>
                </a:rPr>
                <a:t>=</a:t>
              </a:r>
              <a:r>
                <a:rPr sz="1271" spc="-23" dirty="0">
                  <a:latin typeface="Verdana"/>
                  <a:cs typeface="Verdana"/>
                </a:rPr>
                <a:t> </a:t>
              </a:r>
              <a:r>
                <a:rPr sz="1271" dirty="0">
                  <a:latin typeface="Verdana"/>
                  <a:cs typeface="Verdana"/>
                </a:rPr>
                <a:t>Y</a:t>
              </a:r>
              <a:r>
                <a:rPr sz="1271" spc="-14" dirty="0">
                  <a:latin typeface="Verdana"/>
                  <a:cs typeface="Verdana"/>
                </a:rPr>
                <a:t> </a:t>
              </a:r>
              <a:r>
                <a:rPr sz="1271" dirty="0">
                  <a:latin typeface="Verdana"/>
                  <a:cs typeface="Verdana"/>
                </a:rPr>
                <a:t>-</a:t>
              </a:r>
              <a:r>
                <a:rPr sz="1271" spc="-27" dirty="0">
                  <a:latin typeface="Verdana"/>
                  <a:cs typeface="Verdana"/>
                </a:rPr>
                <a:t> </a:t>
              </a:r>
              <a:r>
                <a:rPr sz="1271" dirty="0">
                  <a:latin typeface="Verdana"/>
                  <a:cs typeface="Verdana"/>
                </a:rPr>
                <a:t>X</a:t>
              </a:r>
              <a:endParaRPr sz="1271">
                <a:latin typeface="Verdana"/>
                <a:cs typeface="Verdana"/>
              </a:endParaRPr>
            </a:p>
          </p:txBody>
        </p:sp>
        <p:pic>
          <p:nvPicPr>
            <p:cNvPr id="28" name="object 28"/>
            <p:cNvPicPr/>
            <p:nvPr/>
          </p:nvPicPr>
          <p:blipFill>
            <a:blip r:embed="rId9" cstate="print"/>
            <a:stretch>
              <a:fillRect/>
            </a:stretch>
          </p:blipFill>
          <p:spPr>
            <a:xfrm>
              <a:off x="7295943" y="2784006"/>
              <a:ext cx="1571149" cy="608543"/>
            </a:xfrm>
            <a:prstGeom prst="rect">
              <a:avLst/>
            </a:prstGeom>
          </p:spPr>
        </p:pic>
        <p:sp>
          <p:nvSpPr>
            <p:cNvPr id="29" name="object 29"/>
            <p:cNvSpPr txBox="1"/>
            <p:nvPr/>
          </p:nvSpPr>
          <p:spPr>
            <a:xfrm>
              <a:off x="7421344" y="2858230"/>
              <a:ext cx="1325426" cy="402770"/>
            </a:xfrm>
            <a:prstGeom prst="rect">
              <a:avLst/>
            </a:prstGeom>
          </p:spPr>
          <p:txBody>
            <a:bodyPr vert="horz" wrap="square" lIns="0" tIns="11525" rIns="0" bIns="0" rtlCol="0">
              <a:spAutoFit/>
            </a:bodyPr>
            <a:lstStyle/>
            <a:p>
              <a:pPr marL="11525" marR="4610" indent="8068">
                <a:spcBef>
                  <a:spcPts val="91"/>
                </a:spcBef>
              </a:pPr>
              <a:r>
                <a:rPr sz="1271" spc="-5" dirty="0">
                  <a:latin typeface="Verdana"/>
                  <a:cs typeface="Verdana"/>
                </a:rPr>
                <a:t>Position </a:t>
              </a:r>
              <a:r>
                <a:rPr sz="1271" dirty="0">
                  <a:latin typeface="Verdana"/>
                  <a:cs typeface="Verdana"/>
                </a:rPr>
                <a:t>"réelle" </a:t>
              </a:r>
              <a:r>
                <a:rPr sz="1271" spc="-436" dirty="0">
                  <a:latin typeface="Verdana"/>
                  <a:cs typeface="Verdana"/>
                </a:rPr>
                <a:t> </a:t>
              </a:r>
              <a:r>
                <a:rPr sz="1271" dirty="0">
                  <a:latin typeface="Verdana"/>
                  <a:cs typeface="Verdana"/>
                </a:rPr>
                <a:t>R</a:t>
              </a:r>
              <a:r>
                <a:rPr sz="1271" spc="-23" dirty="0">
                  <a:latin typeface="Verdana"/>
                  <a:cs typeface="Verdana"/>
                </a:rPr>
                <a:t> </a:t>
              </a:r>
              <a:r>
                <a:rPr sz="1271" dirty="0">
                  <a:latin typeface="Verdana"/>
                  <a:cs typeface="Verdana"/>
                </a:rPr>
                <a:t>=</a:t>
              </a:r>
              <a:r>
                <a:rPr sz="1271" spc="-23" dirty="0">
                  <a:latin typeface="Verdana"/>
                  <a:cs typeface="Verdana"/>
                </a:rPr>
                <a:t> </a:t>
              </a:r>
              <a:r>
                <a:rPr sz="1271" dirty="0">
                  <a:latin typeface="Verdana"/>
                  <a:cs typeface="Verdana"/>
                </a:rPr>
                <a:t>P</a:t>
              </a:r>
              <a:r>
                <a:rPr sz="1271" spc="-9" dirty="0">
                  <a:latin typeface="Verdana"/>
                  <a:cs typeface="Verdana"/>
                </a:rPr>
                <a:t> </a:t>
              </a:r>
              <a:r>
                <a:rPr sz="1271" dirty="0">
                  <a:latin typeface="Verdana"/>
                  <a:cs typeface="Verdana"/>
                </a:rPr>
                <a:t>-</a:t>
              </a:r>
              <a:r>
                <a:rPr sz="1271" spc="-18" dirty="0">
                  <a:latin typeface="Verdana"/>
                  <a:cs typeface="Verdana"/>
                </a:rPr>
                <a:t> </a:t>
              </a:r>
              <a:r>
                <a:rPr sz="1271" spc="-5" dirty="0">
                  <a:latin typeface="Verdana"/>
                  <a:cs typeface="Verdana"/>
                </a:rPr>
                <a:t>ERREUR</a:t>
              </a:r>
              <a:endParaRPr sz="1271">
                <a:latin typeface="Verdana"/>
                <a:cs typeface="Verdana"/>
              </a:endParaRPr>
            </a:p>
          </p:txBody>
        </p:sp>
        <p:pic>
          <p:nvPicPr>
            <p:cNvPr id="30" name="object 30"/>
            <p:cNvPicPr/>
            <p:nvPr/>
          </p:nvPicPr>
          <p:blipFill>
            <a:blip r:embed="rId10" cstate="print"/>
            <a:stretch>
              <a:fillRect/>
            </a:stretch>
          </p:blipFill>
          <p:spPr>
            <a:xfrm>
              <a:off x="5500740" y="2456223"/>
              <a:ext cx="1073249" cy="608543"/>
            </a:xfrm>
            <a:prstGeom prst="rect">
              <a:avLst/>
            </a:prstGeom>
          </p:spPr>
        </p:pic>
        <p:sp>
          <p:nvSpPr>
            <p:cNvPr id="31" name="object 31"/>
            <p:cNvSpPr txBox="1"/>
            <p:nvPr/>
          </p:nvSpPr>
          <p:spPr>
            <a:xfrm>
              <a:off x="5627526" y="2531828"/>
              <a:ext cx="825221" cy="402770"/>
            </a:xfrm>
            <a:prstGeom prst="rect">
              <a:avLst/>
            </a:prstGeom>
          </p:spPr>
          <p:txBody>
            <a:bodyPr vert="horz" wrap="square" lIns="0" tIns="11525" rIns="0" bIns="0" rtlCol="0">
              <a:spAutoFit/>
            </a:bodyPr>
            <a:lstStyle/>
            <a:p>
              <a:pPr marL="11525" marR="4610" indent="84134">
                <a:spcBef>
                  <a:spcPts val="91"/>
                </a:spcBef>
              </a:pPr>
              <a:r>
                <a:rPr sz="1271" spc="-5" dirty="0">
                  <a:latin typeface="Verdana"/>
                  <a:cs typeface="Verdana"/>
                </a:rPr>
                <a:t>Position </a:t>
              </a:r>
              <a:r>
                <a:rPr sz="1271" dirty="0">
                  <a:latin typeface="Verdana"/>
                  <a:cs typeface="Verdana"/>
                </a:rPr>
                <a:t> calculée</a:t>
              </a:r>
              <a:r>
                <a:rPr sz="1271" spc="-103" dirty="0">
                  <a:latin typeface="Verdana"/>
                  <a:cs typeface="Verdana"/>
                </a:rPr>
                <a:t> </a:t>
              </a:r>
              <a:r>
                <a:rPr sz="1271" dirty="0">
                  <a:latin typeface="Verdana"/>
                  <a:cs typeface="Verdana"/>
                </a:rPr>
                <a:t>P</a:t>
              </a:r>
              <a:endParaRPr sz="1271">
                <a:latin typeface="Verdana"/>
                <a:cs typeface="Verdana"/>
              </a:endParaRPr>
            </a:p>
          </p:txBody>
        </p:sp>
        <p:sp>
          <p:nvSpPr>
            <p:cNvPr id="33" name="object 33"/>
            <p:cNvSpPr txBox="1"/>
            <p:nvPr/>
          </p:nvSpPr>
          <p:spPr>
            <a:xfrm>
              <a:off x="5727106" y="4210854"/>
              <a:ext cx="1145053"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Ligne</a:t>
              </a:r>
              <a:r>
                <a:rPr sz="1271" spc="-54" dirty="0">
                  <a:latin typeface="Verdana"/>
                  <a:cs typeface="Verdana"/>
                </a:rPr>
                <a:t> </a:t>
              </a:r>
              <a:r>
                <a:rPr sz="1271" dirty="0">
                  <a:latin typeface="Verdana"/>
                  <a:cs typeface="Verdana"/>
                </a:rPr>
                <a:t>de</a:t>
              </a:r>
              <a:r>
                <a:rPr sz="1271" spc="-41" dirty="0">
                  <a:latin typeface="Verdana"/>
                  <a:cs typeface="Verdana"/>
                </a:rPr>
                <a:t> </a:t>
              </a:r>
              <a:r>
                <a:rPr sz="1271" dirty="0">
                  <a:latin typeface="Verdana"/>
                  <a:cs typeface="Verdana"/>
                </a:rPr>
                <a:t>base</a:t>
              </a:r>
              <a:endParaRPr sz="1271">
                <a:latin typeface="Verdana"/>
                <a:cs typeface="Verdana"/>
              </a:endParaRPr>
            </a:p>
          </p:txBody>
        </p:sp>
      </p:grpSp>
      <p:sp>
        <p:nvSpPr>
          <p:cNvPr id="6" name="object 6"/>
          <p:cNvSpPr txBox="1">
            <a:spLocks noGrp="1"/>
          </p:cNvSpPr>
          <p:nvPr>
            <p:ph type="title"/>
          </p:nvPr>
        </p:nvSpPr>
        <p:spPr>
          <a:xfrm>
            <a:off x="137868" y="435039"/>
            <a:ext cx="5726246" cy="290945"/>
          </a:xfrm>
          <a:prstGeom prst="rect">
            <a:avLst/>
          </a:prstGeom>
        </p:spPr>
        <p:txBody>
          <a:bodyPr vert="horz" wrap="square" lIns="0" tIns="11525" rIns="0" bIns="0" rtlCol="0" anchor="ctr">
            <a:spAutoFit/>
          </a:bodyPr>
          <a:lstStyle/>
          <a:p>
            <a:pPr marL="11525">
              <a:spcBef>
                <a:spcPts val="91"/>
              </a:spcBef>
              <a:tabLst>
                <a:tab pos="404536" algn="l"/>
              </a:tabLst>
            </a:pPr>
            <a:r>
              <a:rPr sz="1815" spc="-9" dirty="0" err="1"/>
              <a:t>Positionnement</a:t>
            </a:r>
            <a:r>
              <a:rPr sz="1815" spc="-36" dirty="0"/>
              <a:t> </a:t>
            </a:r>
            <a:r>
              <a:rPr sz="1815" spc="-5" dirty="0"/>
              <a:t>par</a:t>
            </a:r>
            <a:r>
              <a:rPr sz="1815" spc="-9" dirty="0"/>
              <a:t> </a:t>
            </a:r>
            <a:r>
              <a:rPr sz="1815" spc="-5" dirty="0"/>
              <a:t>GPS</a:t>
            </a:r>
            <a:r>
              <a:rPr sz="1815" spc="-14" dirty="0"/>
              <a:t> </a:t>
            </a:r>
            <a:r>
              <a:rPr sz="1815" dirty="0"/>
              <a:t>– </a:t>
            </a:r>
            <a:r>
              <a:rPr sz="1815" spc="-5" dirty="0"/>
              <a:t>positionnement</a:t>
            </a:r>
            <a:r>
              <a:rPr sz="1815" spc="-14" dirty="0"/>
              <a:t> </a:t>
            </a:r>
            <a:r>
              <a:rPr sz="1815" spc="-5" dirty="0"/>
              <a:t>différentiel</a:t>
            </a:r>
            <a:endParaRPr sz="1815" dirty="0"/>
          </a:p>
        </p:txBody>
      </p:sp>
      <p:sp>
        <p:nvSpPr>
          <p:cNvPr id="7" name="object 7"/>
          <p:cNvSpPr txBox="1"/>
          <p:nvPr/>
        </p:nvSpPr>
        <p:spPr>
          <a:xfrm>
            <a:off x="250597" y="888391"/>
            <a:ext cx="8016523" cy="1151635"/>
          </a:xfrm>
          <a:prstGeom prst="rect">
            <a:avLst/>
          </a:prstGeom>
        </p:spPr>
        <p:txBody>
          <a:bodyPr vert="horz" wrap="square" lIns="0" tIns="12102" rIns="0" bIns="0" rtlCol="0">
            <a:spAutoFit/>
          </a:bodyPr>
          <a:lstStyle/>
          <a:p>
            <a:pPr marL="10949" marR="4610" algn="just">
              <a:lnSpc>
                <a:spcPct val="118900"/>
              </a:lnSpc>
              <a:spcBef>
                <a:spcPts val="95"/>
              </a:spcBef>
              <a:tabLst>
                <a:tab pos="175184" algn="l"/>
              </a:tabLst>
            </a:pPr>
            <a:r>
              <a:rPr lang="fr-FR" sz="1271" dirty="0">
                <a:latin typeface="Verdana"/>
                <a:cs typeface="Verdana"/>
              </a:rPr>
              <a:t>On parle de </a:t>
            </a:r>
            <a:r>
              <a:rPr lang="fr-FR" sz="1271" u="sng" dirty="0">
                <a:latin typeface="Verdana"/>
                <a:cs typeface="Verdana"/>
              </a:rPr>
              <a:t>mode différentiel </a:t>
            </a:r>
            <a:r>
              <a:rPr lang="fr-FR" sz="1271" dirty="0">
                <a:latin typeface="Verdana"/>
                <a:cs typeface="Verdana"/>
              </a:rPr>
              <a:t>lorsque l'on travaille par différence sur deux récepteurs (utilisateur &amp; station) placés sur deux points distincts et observant au même instant les mêmes satellites. L’utilisateur est muni d’un dispositif lui permettant de recevoir des informations provenant de la station dont la position est connue, et ainsi d’appliquer les corrections nécessaires pour calculer sa position.</a:t>
            </a:r>
            <a:endParaRPr sz="1271" dirty="0">
              <a:latin typeface="Verdana"/>
              <a:cs typeface="Verdana"/>
            </a:endParaRPr>
          </a:p>
        </p:txBody>
      </p:sp>
      <p:sp>
        <p:nvSpPr>
          <p:cNvPr id="2" name="Text Box 7">
            <a:extLst>
              <a:ext uri="{FF2B5EF4-FFF2-40B4-BE49-F238E27FC236}">
                <a16:creationId xmlns:a16="http://schemas.microsoft.com/office/drawing/2014/main" id="{CCABAA20-A496-B31D-B855-6A37FA7358AE}"/>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a:extLst>
              <a:ext uri="{FF2B5EF4-FFF2-40B4-BE49-F238E27FC236}">
                <a16:creationId xmlns:a16="http://schemas.microsoft.com/office/drawing/2014/main" id="{FCFBFC39-BA14-4B25-BF93-365F626F6905}"/>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r>
              <a:rPr lang="fr-FR" sz="726" dirty="0">
                <a:solidFill>
                  <a:schemeClr val="bg1"/>
                </a:solidFill>
              </a:rPr>
              <a:t>	 </a:t>
            </a:r>
            <a:endParaRPr lang="fr-FR" sz="726" dirty="0">
              <a:solidFill>
                <a:srgbClr val="331910"/>
              </a:solidFill>
              <a:latin typeface="Arial Black" panose="020B0A04020102020204" pitchFamily="34" charset="0"/>
            </a:endParaRPr>
          </a:p>
        </p:txBody>
      </p:sp>
      <p:sp>
        <p:nvSpPr>
          <p:cNvPr id="2" name="object 6">
            <a:extLst>
              <a:ext uri="{FF2B5EF4-FFF2-40B4-BE49-F238E27FC236}">
                <a16:creationId xmlns:a16="http://schemas.microsoft.com/office/drawing/2014/main" id="{A50D9B11-4EE1-C9EF-508F-8871D5A04722}"/>
              </a:ext>
            </a:extLst>
          </p:cNvPr>
          <p:cNvSpPr txBox="1"/>
          <p:nvPr/>
        </p:nvSpPr>
        <p:spPr>
          <a:xfrm>
            <a:off x="179512" y="548680"/>
            <a:ext cx="4032447" cy="2107143"/>
          </a:xfrm>
          <a:prstGeom prst="rect">
            <a:avLst/>
          </a:prstGeom>
        </p:spPr>
        <p:txBody>
          <a:bodyPr vert="horz" wrap="square" lIns="0" tIns="10949" rIns="0" bIns="0" rtlCol="0">
            <a:spAutoFit/>
          </a:bodyPr>
          <a:lstStyle/>
          <a:p>
            <a:pPr marL="174608" marR="5186" indent="-163659">
              <a:lnSpc>
                <a:spcPct val="119300"/>
              </a:lnSpc>
              <a:spcBef>
                <a:spcPts val="86"/>
              </a:spcBef>
              <a:buFont typeface="Wingdings"/>
              <a:buChar char=""/>
              <a:tabLst>
                <a:tab pos="175184" algn="l"/>
                <a:tab pos="990595" algn="l"/>
              </a:tabLst>
            </a:pPr>
            <a:r>
              <a:rPr sz="1271" spc="-5" dirty="0">
                <a:latin typeface="Verdana"/>
                <a:cs typeface="Verdana"/>
              </a:rPr>
              <a:t>Le</a:t>
            </a:r>
            <a:r>
              <a:rPr sz="1271" spc="268" dirty="0">
                <a:latin typeface="Verdana"/>
                <a:cs typeface="Verdana"/>
              </a:rPr>
              <a:t> </a:t>
            </a:r>
            <a:r>
              <a:rPr sz="1271" dirty="0">
                <a:latin typeface="Verdana"/>
                <a:cs typeface="Verdana"/>
              </a:rPr>
              <a:t>GPS</a:t>
            </a:r>
            <a:r>
              <a:rPr sz="1271" spc="268" dirty="0">
                <a:latin typeface="Verdana"/>
                <a:cs typeface="Verdana"/>
              </a:rPr>
              <a:t> </a:t>
            </a:r>
            <a:r>
              <a:rPr sz="1271" spc="-5" dirty="0" err="1">
                <a:latin typeface="Verdana"/>
                <a:cs typeface="Verdana"/>
              </a:rPr>
              <a:t>différentiel</a:t>
            </a:r>
            <a:r>
              <a:rPr sz="1271" spc="277" dirty="0">
                <a:latin typeface="Verdana"/>
                <a:cs typeface="Verdana"/>
              </a:rPr>
              <a:t> </a:t>
            </a:r>
            <a:r>
              <a:rPr sz="1271" dirty="0" err="1">
                <a:latin typeface="Verdana"/>
                <a:cs typeface="Verdana"/>
              </a:rPr>
              <a:t>est</a:t>
            </a:r>
            <a:r>
              <a:rPr sz="1271" spc="263" dirty="0">
                <a:latin typeface="Verdana"/>
                <a:cs typeface="Verdana"/>
              </a:rPr>
              <a:t> </a:t>
            </a:r>
            <a:r>
              <a:rPr sz="1271" spc="-5" dirty="0">
                <a:latin typeface="Verdana"/>
                <a:cs typeface="Verdana"/>
              </a:rPr>
              <a:t>une</a:t>
            </a:r>
            <a:r>
              <a:rPr sz="1271" spc="268" dirty="0">
                <a:latin typeface="Verdana"/>
                <a:cs typeface="Verdana"/>
              </a:rPr>
              <a:t> </a:t>
            </a:r>
            <a:r>
              <a:rPr sz="1271" spc="-5" dirty="0">
                <a:latin typeface="Verdana"/>
                <a:cs typeface="Verdana"/>
              </a:rPr>
              <a:t>méthode</a:t>
            </a:r>
            <a:r>
              <a:rPr sz="1271" spc="272" dirty="0">
                <a:latin typeface="Verdana"/>
                <a:cs typeface="Verdana"/>
              </a:rPr>
              <a:t> </a:t>
            </a:r>
            <a:r>
              <a:rPr sz="1271" spc="-5" dirty="0">
                <a:latin typeface="Verdana"/>
                <a:cs typeface="Verdana"/>
              </a:rPr>
              <a:t>principalement</a:t>
            </a:r>
            <a:r>
              <a:rPr sz="1271" spc="263" dirty="0">
                <a:latin typeface="Verdana"/>
                <a:cs typeface="Verdana"/>
              </a:rPr>
              <a:t> </a:t>
            </a:r>
            <a:r>
              <a:rPr sz="1271" spc="-5" dirty="0">
                <a:latin typeface="Verdana"/>
                <a:cs typeface="Verdana"/>
              </a:rPr>
              <a:t>utilisée</a:t>
            </a:r>
            <a:r>
              <a:rPr sz="1271" spc="268" dirty="0">
                <a:latin typeface="Verdana"/>
                <a:cs typeface="Verdana"/>
              </a:rPr>
              <a:t> </a:t>
            </a:r>
            <a:r>
              <a:rPr sz="1271" dirty="0">
                <a:latin typeface="Verdana"/>
                <a:cs typeface="Verdana"/>
              </a:rPr>
              <a:t>en</a:t>
            </a:r>
            <a:r>
              <a:rPr sz="1271" spc="254" dirty="0">
                <a:latin typeface="Verdana"/>
                <a:cs typeface="Verdana"/>
              </a:rPr>
              <a:t> </a:t>
            </a:r>
            <a:r>
              <a:rPr sz="1271" spc="-5" dirty="0">
                <a:latin typeface="Verdana"/>
                <a:cs typeface="Verdana"/>
              </a:rPr>
              <a:t>topographie</a:t>
            </a:r>
            <a:r>
              <a:rPr sz="1271" spc="272" dirty="0">
                <a:latin typeface="Verdana"/>
                <a:cs typeface="Verdana"/>
              </a:rPr>
              <a:t> </a:t>
            </a:r>
            <a:r>
              <a:rPr sz="1271" dirty="0">
                <a:latin typeface="Verdana"/>
                <a:cs typeface="Verdana"/>
              </a:rPr>
              <a:t>et </a:t>
            </a:r>
            <a:r>
              <a:rPr sz="1271" spc="-436" dirty="0">
                <a:latin typeface="Verdana"/>
                <a:cs typeface="Verdana"/>
              </a:rPr>
              <a:t> </a:t>
            </a:r>
            <a:r>
              <a:rPr sz="1271" dirty="0">
                <a:latin typeface="Verdana"/>
                <a:cs typeface="Verdana"/>
              </a:rPr>
              <a:t>mise</a:t>
            </a:r>
            <a:r>
              <a:rPr sz="1271" spc="399" dirty="0">
                <a:latin typeface="Verdana"/>
                <a:cs typeface="Verdana"/>
              </a:rPr>
              <a:t> </a:t>
            </a:r>
            <a:r>
              <a:rPr sz="1271" dirty="0">
                <a:latin typeface="Verdana"/>
                <a:cs typeface="Verdana"/>
              </a:rPr>
              <a:t>en	œuvre</a:t>
            </a:r>
            <a:r>
              <a:rPr sz="1271" spc="-9" dirty="0">
                <a:latin typeface="Verdana"/>
                <a:cs typeface="Verdana"/>
              </a:rPr>
              <a:t> </a:t>
            </a:r>
            <a:r>
              <a:rPr sz="1271" dirty="0">
                <a:latin typeface="Verdana"/>
                <a:cs typeface="Verdana"/>
              </a:rPr>
              <a:t>au</a:t>
            </a:r>
            <a:r>
              <a:rPr sz="1271" spc="-14" dirty="0">
                <a:latin typeface="Verdana"/>
                <a:cs typeface="Verdana"/>
              </a:rPr>
              <a:t> </a:t>
            </a:r>
            <a:r>
              <a:rPr sz="1271" dirty="0">
                <a:latin typeface="Verdana"/>
                <a:cs typeface="Verdana"/>
              </a:rPr>
              <a:t>minimum</a:t>
            </a:r>
            <a:r>
              <a:rPr sz="1271" spc="-27" dirty="0">
                <a:latin typeface="Verdana"/>
                <a:cs typeface="Verdana"/>
              </a:rPr>
              <a:t> </a:t>
            </a:r>
            <a:r>
              <a:rPr sz="1271" spc="-9" dirty="0">
                <a:latin typeface="Verdana"/>
                <a:cs typeface="Verdana"/>
              </a:rPr>
              <a:t>avec</a:t>
            </a:r>
            <a:r>
              <a:rPr sz="1271" spc="-23" dirty="0">
                <a:latin typeface="Verdana"/>
                <a:cs typeface="Verdana"/>
              </a:rPr>
              <a:t> </a:t>
            </a:r>
            <a:r>
              <a:rPr sz="1271" dirty="0">
                <a:latin typeface="Verdana"/>
                <a:cs typeface="Verdana"/>
              </a:rPr>
              <a:t>2</a:t>
            </a:r>
            <a:r>
              <a:rPr sz="1271" spc="-5" dirty="0">
                <a:latin typeface="Verdana"/>
                <a:cs typeface="Verdana"/>
              </a:rPr>
              <a:t> </a:t>
            </a:r>
            <a:r>
              <a:rPr sz="1271" dirty="0">
                <a:latin typeface="Verdana"/>
                <a:cs typeface="Verdana"/>
              </a:rPr>
              <a:t>récepteurs,</a:t>
            </a:r>
            <a:r>
              <a:rPr sz="1271" spc="-32" dirty="0">
                <a:latin typeface="Verdana"/>
                <a:cs typeface="Verdana"/>
              </a:rPr>
              <a:t> </a:t>
            </a:r>
            <a:r>
              <a:rPr sz="1271" dirty="0">
                <a:latin typeface="Verdana"/>
                <a:cs typeface="Verdana"/>
              </a:rPr>
              <a:t>dont</a:t>
            </a:r>
            <a:r>
              <a:rPr sz="1271" spc="-14" dirty="0">
                <a:latin typeface="Verdana"/>
                <a:cs typeface="Verdana"/>
              </a:rPr>
              <a:t> </a:t>
            </a:r>
            <a:r>
              <a:rPr sz="1271" dirty="0">
                <a:latin typeface="Verdana"/>
                <a:cs typeface="Verdana"/>
              </a:rPr>
              <a:t>1 </a:t>
            </a:r>
            <a:r>
              <a:rPr sz="1271" spc="-5" dirty="0">
                <a:latin typeface="Verdana"/>
                <a:cs typeface="Verdana"/>
              </a:rPr>
              <a:t>fixe.</a:t>
            </a:r>
            <a:r>
              <a:rPr lang="fr-FR" sz="1271" spc="-5" dirty="0">
                <a:latin typeface="Verdana"/>
                <a:cs typeface="Verdana"/>
              </a:rPr>
              <a:t> </a:t>
            </a:r>
          </a:p>
          <a:p>
            <a:pPr marL="174608" marR="5186" indent="-163659">
              <a:lnSpc>
                <a:spcPct val="119300"/>
              </a:lnSpc>
              <a:spcBef>
                <a:spcPts val="86"/>
              </a:spcBef>
              <a:buFont typeface="Wingdings"/>
              <a:buChar char=""/>
              <a:tabLst>
                <a:tab pos="175184" algn="l"/>
                <a:tab pos="990595" algn="l"/>
              </a:tabLst>
            </a:pPr>
            <a:endParaRPr lang="fr-FR" sz="1271" spc="-5" dirty="0">
              <a:latin typeface="Verdana"/>
              <a:cs typeface="Verdana"/>
            </a:endParaRPr>
          </a:p>
          <a:p>
            <a:pPr marL="174608" marR="5186" indent="-163659">
              <a:lnSpc>
                <a:spcPct val="119300"/>
              </a:lnSpc>
              <a:spcBef>
                <a:spcPts val="86"/>
              </a:spcBef>
              <a:buFont typeface="Wingdings"/>
              <a:buChar char=""/>
              <a:tabLst>
                <a:tab pos="175184" algn="l"/>
                <a:tab pos="990595" algn="l"/>
              </a:tabLst>
            </a:pPr>
            <a:r>
              <a:rPr sz="1271" spc="-5" dirty="0" err="1">
                <a:latin typeface="Verdana"/>
                <a:cs typeface="Verdana"/>
              </a:rPr>
              <a:t>Cette</a:t>
            </a:r>
            <a:r>
              <a:rPr sz="1271" spc="-5" dirty="0">
                <a:latin typeface="Verdana"/>
                <a:cs typeface="Verdana"/>
              </a:rPr>
              <a:t> méthode </a:t>
            </a:r>
            <a:r>
              <a:rPr sz="1271" dirty="0">
                <a:latin typeface="Verdana"/>
                <a:cs typeface="Verdana"/>
              </a:rPr>
              <a:t>permet </a:t>
            </a:r>
            <a:r>
              <a:rPr sz="1271" spc="-5" dirty="0">
                <a:latin typeface="Verdana"/>
                <a:cs typeface="Verdana"/>
              </a:rPr>
              <a:t>une précision </a:t>
            </a:r>
            <a:r>
              <a:rPr sz="1271" dirty="0">
                <a:latin typeface="Verdana"/>
                <a:cs typeface="Verdana"/>
              </a:rPr>
              <a:t>de </a:t>
            </a:r>
            <a:r>
              <a:rPr sz="1271" spc="-5" dirty="0">
                <a:latin typeface="Verdana"/>
                <a:cs typeface="Verdana"/>
              </a:rPr>
              <a:t>mesure </a:t>
            </a:r>
            <a:r>
              <a:rPr sz="1271" dirty="0">
                <a:latin typeface="Verdana"/>
                <a:cs typeface="Verdana"/>
              </a:rPr>
              <a:t>de position </a:t>
            </a:r>
            <a:r>
              <a:rPr sz="1271" spc="-9" dirty="0">
                <a:latin typeface="Verdana"/>
                <a:cs typeface="Verdana"/>
              </a:rPr>
              <a:t>de</a:t>
            </a:r>
            <a:r>
              <a:rPr sz="1271" spc="427" dirty="0">
                <a:latin typeface="Verdana"/>
                <a:cs typeface="Verdana"/>
              </a:rPr>
              <a:t> </a:t>
            </a:r>
            <a:r>
              <a:rPr sz="1271" dirty="0">
                <a:latin typeface="Verdana"/>
                <a:cs typeface="Verdana"/>
              </a:rPr>
              <a:t>l’ordre de </a:t>
            </a:r>
            <a:r>
              <a:rPr sz="1271" spc="-5" dirty="0">
                <a:latin typeface="Verdana"/>
                <a:cs typeface="Verdana"/>
              </a:rPr>
              <a:t>0,5 </a:t>
            </a:r>
            <a:r>
              <a:rPr sz="1271" dirty="0">
                <a:latin typeface="Verdana"/>
                <a:cs typeface="Verdana"/>
              </a:rPr>
              <a:t>à 5 m, </a:t>
            </a:r>
            <a:r>
              <a:rPr sz="1271" spc="5" dirty="0">
                <a:latin typeface="Verdana"/>
                <a:cs typeface="Verdana"/>
              </a:rPr>
              <a:t> </a:t>
            </a:r>
            <a:r>
              <a:rPr sz="1271" spc="-5" dirty="0">
                <a:latin typeface="Verdana"/>
                <a:cs typeface="Verdana"/>
              </a:rPr>
              <a:t>pouvant</a:t>
            </a:r>
            <a:r>
              <a:rPr sz="1271" spc="-32" dirty="0">
                <a:latin typeface="Verdana"/>
                <a:cs typeface="Verdana"/>
              </a:rPr>
              <a:t> </a:t>
            </a:r>
            <a:r>
              <a:rPr sz="1271" dirty="0">
                <a:latin typeface="Verdana"/>
                <a:cs typeface="Verdana"/>
              </a:rPr>
              <a:t>atteindre</a:t>
            </a:r>
            <a:r>
              <a:rPr sz="1271" spc="-23" dirty="0">
                <a:latin typeface="Verdana"/>
                <a:cs typeface="Verdana"/>
              </a:rPr>
              <a:t> </a:t>
            </a:r>
            <a:r>
              <a:rPr sz="1271" dirty="0">
                <a:latin typeface="Verdana"/>
                <a:cs typeface="Verdana"/>
              </a:rPr>
              <a:t>2</a:t>
            </a:r>
            <a:r>
              <a:rPr sz="1271" spc="-5" dirty="0">
                <a:latin typeface="Verdana"/>
                <a:cs typeface="Verdana"/>
              </a:rPr>
              <a:t> </a:t>
            </a:r>
            <a:r>
              <a:rPr sz="1271" dirty="0">
                <a:latin typeface="Verdana"/>
                <a:cs typeface="Verdana"/>
              </a:rPr>
              <a:t>cm</a:t>
            </a:r>
            <a:r>
              <a:rPr sz="1271" spc="-23" dirty="0">
                <a:latin typeface="Verdana"/>
                <a:cs typeface="Verdana"/>
              </a:rPr>
              <a:t> </a:t>
            </a:r>
            <a:r>
              <a:rPr sz="1271" spc="-9" dirty="0">
                <a:latin typeface="Verdana"/>
                <a:cs typeface="Verdana"/>
              </a:rPr>
              <a:t>avec</a:t>
            </a:r>
            <a:r>
              <a:rPr sz="1271" spc="-14" dirty="0">
                <a:latin typeface="Verdana"/>
                <a:cs typeface="Verdana"/>
              </a:rPr>
              <a:t> </a:t>
            </a:r>
            <a:r>
              <a:rPr sz="1271" dirty="0">
                <a:latin typeface="Verdana"/>
                <a:cs typeface="Verdana"/>
              </a:rPr>
              <a:t>l’utilisation</a:t>
            </a:r>
            <a:r>
              <a:rPr sz="1271" spc="-36" dirty="0">
                <a:latin typeface="Verdana"/>
                <a:cs typeface="Verdana"/>
              </a:rPr>
              <a:t> </a:t>
            </a:r>
            <a:r>
              <a:rPr sz="1271" dirty="0">
                <a:latin typeface="Verdana"/>
                <a:cs typeface="Verdana"/>
              </a:rPr>
              <a:t>de</a:t>
            </a:r>
            <a:r>
              <a:rPr sz="1271" spc="-9" dirty="0">
                <a:latin typeface="Verdana"/>
                <a:cs typeface="Verdana"/>
              </a:rPr>
              <a:t> </a:t>
            </a:r>
            <a:r>
              <a:rPr sz="1271" dirty="0">
                <a:latin typeface="Verdana"/>
                <a:cs typeface="Verdana"/>
              </a:rPr>
              <a:t>4</a:t>
            </a:r>
            <a:r>
              <a:rPr sz="1271" spc="-5" dirty="0">
                <a:latin typeface="Verdana"/>
                <a:cs typeface="Verdana"/>
              </a:rPr>
              <a:t> </a:t>
            </a:r>
            <a:r>
              <a:rPr sz="1271" dirty="0">
                <a:latin typeface="Verdana"/>
                <a:cs typeface="Verdana"/>
              </a:rPr>
              <a:t>récepteurs.</a:t>
            </a:r>
          </a:p>
        </p:txBody>
      </p:sp>
      <p:pic>
        <p:nvPicPr>
          <p:cNvPr id="5" name="Image 4">
            <a:extLst>
              <a:ext uri="{FF2B5EF4-FFF2-40B4-BE49-F238E27FC236}">
                <a16:creationId xmlns:a16="http://schemas.microsoft.com/office/drawing/2014/main" id="{C5339F05-460C-387C-009A-C9748C5ABA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2240" y="692696"/>
            <a:ext cx="2045501" cy="4717550"/>
          </a:xfrm>
          <a:prstGeom prst="rect">
            <a:avLst/>
          </a:prstGeom>
        </p:spPr>
      </p:pic>
      <p:pic>
        <p:nvPicPr>
          <p:cNvPr id="8" name="Image 7">
            <a:extLst>
              <a:ext uri="{FF2B5EF4-FFF2-40B4-BE49-F238E27FC236}">
                <a16:creationId xmlns:a16="http://schemas.microsoft.com/office/drawing/2014/main" id="{281F1B87-791F-98CA-7F34-5CEB91D92E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9952" y="692696"/>
            <a:ext cx="2467492" cy="3524988"/>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7">
            <a:extLst>
              <a:ext uri="{FF2B5EF4-FFF2-40B4-BE49-F238E27FC236}">
                <a16:creationId xmlns:a16="http://schemas.microsoft.com/office/drawing/2014/main" id="{03E015D3-64EC-A333-C640-836B390AFE7F}"/>
              </a:ext>
            </a:extLst>
          </p:cNvPr>
          <p:cNvSpPr txBox="1"/>
          <p:nvPr/>
        </p:nvSpPr>
        <p:spPr>
          <a:xfrm>
            <a:off x="251521" y="404664"/>
            <a:ext cx="5500736" cy="2986945"/>
          </a:xfrm>
          <a:prstGeom prst="rect">
            <a:avLst/>
          </a:prstGeom>
        </p:spPr>
        <p:txBody>
          <a:bodyPr vert="horz" wrap="square" lIns="0" tIns="12102" rIns="0" bIns="0" rtlCol="0">
            <a:spAutoFit/>
          </a:bodyPr>
          <a:lstStyle/>
          <a:p>
            <a:pPr marL="10949" marR="4610" algn="just">
              <a:lnSpc>
                <a:spcPct val="118900"/>
              </a:lnSpc>
              <a:spcBef>
                <a:spcPts val="95"/>
              </a:spcBef>
              <a:tabLst>
                <a:tab pos="175184" algn="l"/>
              </a:tabLst>
            </a:pPr>
            <a:r>
              <a:rPr lang="fr-FR" sz="1200" dirty="0">
                <a:latin typeface="Verdana"/>
                <a:cs typeface="Verdana"/>
              </a:rPr>
              <a:t>Plusieurs erreurs affectent la mesure de distance satellite / récepteur :</a:t>
            </a:r>
          </a:p>
          <a:p>
            <a:pPr marL="10949" marR="4610" algn="just">
              <a:lnSpc>
                <a:spcPct val="118900"/>
              </a:lnSpc>
              <a:spcBef>
                <a:spcPts val="95"/>
              </a:spcBef>
              <a:tabLst>
                <a:tab pos="175184" algn="l"/>
              </a:tabLst>
            </a:pPr>
            <a:r>
              <a:rPr lang="fr-FR" sz="1200" dirty="0">
                <a:latin typeface="Verdana"/>
                <a:cs typeface="Verdana"/>
              </a:rPr>
              <a:t>- Le biais d’électronique du satellite.</a:t>
            </a:r>
          </a:p>
          <a:p>
            <a:pPr marL="10949" marR="4610" algn="just">
              <a:lnSpc>
                <a:spcPct val="118900"/>
              </a:lnSpc>
              <a:spcBef>
                <a:spcPts val="95"/>
              </a:spcBef>
              <a:tabLst>
                <a:tab pos="175184" algn="l"/>
              </a:tabLst>
            </a:pPr>
            <a:r>
              <a:rPr lang="fr-FR" sz="1200" dirty="0">
                <a:latin typeface="Verdana"/>
                <a:cs typeface="Verdana"/>
              </a:rPr>
              <a:t>- L’effet de l’erreur d’orbite.</a:t>
            </a:r>
          </a:p>
          <a:p>
            <a:pPr marL="10949" marR="4610" algn="just">
              <a:lnSpc>
                <a:spcPct val="118900"/>
              </a:lnSpc>
              <a:spcBef>
                <a:spcPts val="95"/>
              </a:spcBef>
              <a:tabLst>
                <a:tab pos="175184" algn="l"/>
              </a:tabLst>
            </a:pPr>
            <a:r>
              <a:rPr lang="fr-FR" sz="1200" dirty="0">
                <a:latin typeface="Verdana"/>
                <a:cs typeface="Verdana"/>
              </a:rPr>
              <a:t>- L’effet de l’erreur d’horloge du satellite.</a:t>
            </a:r>
          </a:p>
          <a:p>
            <a:pPr marL="10949" marR="4610" algn="just">
              <a:lnSpc>
                <a:spcPct val="118900"/>
              </a:lnSpc>
              <a:spcBef>
                <a:spcPts val="95"/>
              </a:spcBef>
              <a:tabLst>
                <a:tab pos="175184" algn="l"/>
              </a:tabLst>
            </a:pPr>
            <a:r>
              <a:rPr lang="fr-FR" sz="1200" dirty="0">
                <a:latin typeface="Verdana"/>
                <a:cs typeface="Verdana"/>
              </a:rPr>
              <a:t>- L’allongement ionosphérique.</a:t>
            </a:r>
          </a:p>
          <a:p>
            <a:pPr marL="10949" marR="4610" algn="just">
              <a:lnSpc>
                <a:spcPct val="118900"/>
              </a:lnSpc>
              <a:spcBef>
                <a:spcPts val="95"/>
              </a:spcBef>
              <a:tabLst>
                <a:tab pos="175184" algn="l"/>
              </a:tabLst>
            </a:pPr>
            <a:r>
              <a:rPr lang="fr-FR" sz="1200" dirty="0">
                <a:latin typeface="Verdana"/>
                <a:cs typeface="Verdana"/>
              </a:rPr>
              <a:t>- L’allongement troposphérique.</a:t>
            </a:r>
          </a:p>
          <a:p>
            <a:pPr marL="10949" marR="4610" algn="just">
              <a:lnSpc>
                <a:spcPct val="118900"/>
              </a:lnSpc>
              <a:spcBef>
                <a:spcPts val="95"/>
              </a:spcBef>
              <a:tabLst>
                <a:tab pos="175184" algn="l"/>
              </a:tabLst>
            </a:pPr>
            <a:r>
              <a:rPr lang="fr-FR" sz="1200" dirty="0">
                <a:latin typeface="Verdana"/>
                <a:cs typeface="Verdana"/>
              </a:rPr>
              <a:t>- Les éventuels multi-trajets.</a:t>
            </a:r>
          </a:p>
          <a:p>
            <a:pPr marL="10949" marR="4610" algn="just">
              <a:lnSpc>
                <a:spcPct val="118900"/>
              </a:lnSpc>
              <a:spcBef>
                <a:spcPts val="95"/>
              </a:spcBef>
              <a:tabLst>
                <a:tab pos="175184" algn="l"/>
              </a:tabLst>
            </a:pPr>
            <a:r>
              <a:rPr lang="fr-FR" sz="1200" dirty="0">
                <a:latin typeface="Verdana"/>
                <a:cs typeface="Verdana"/>
              </a:rPr>
              <a:t>- L’effet de l’erreur d’horloge du récepteur.</a:t>
            </a:r>
          </a:p>
          <a:p>
            <a:pPr marL="10949" marR="4610" algn="just">
              <a:lnSpc>
                <a:spcPct val="118900"/>
              </a:lnSpc>
              <a:spcBef>
                <a:spcPts val="95"/>
              </a:spcBef>
              <a:tabLst>
                <a:tab pos="175184" algn="l"/>
              </a:tabLst>
            </a:pPr>
            <a:r>
              <a:rPr lang="fr-FR" sz="1200" dirty="0">
                <a:latin typeface="Verdana"/>
                <a:cs typeface="Verdana"/>
              </a:rPr>
              <a:t>- Le biais d’électronique du récepteur.</a:t>
            </a:r>
          </a:p>
          <a:p>
            <a:pPr marL="10949" marR="4610" algn="just">
              <a:lnSpc>
                <a:spcPct val="118900"/>
              </a:lnSpc>
              <a:spcBef>
                <a:spcPts val="95"/>
              </a:spcBef>
              <a:tabLst>
                <a:tab pos="175184" algn="l"/>
              </a:tabLst>
            </a:pPr>
            <a:endParaRPr lang="fr-FR" sz="1200" dirty="0">
              <a:latin typeface="Verdana"/>
              <a:cs typeface="Verdana"/>
            </a:endParaRPr>
          </a:p>
          <a:p>
            <a:pPr marL="10949" marR="4610" algn="just">
              <a:lnSpc>
                <a:spcPct val="118900"/>
              </a:lnSpc>
              <a:spcBef>
                <a:spcPts val="95"/>
              </a:spcBef>
              <a:tabLst>
                <a:tab pos="175184" algn="l"/>
              </a:tabLst>
            </a:pPr>
            <a:r>
              <a:rPr lang="fr-FR" sz="1200" dirty="0">
                <a:latin typeface="Verdana"/>
                <a:cs typeface="Verdana"/>
              </a:rPr>
              <a:t>Le signal peut être réfléchi par le sol, les bâtiments avant d’être captées par le récepteur.</a:t>
            </a:r>
          </a:p>
          <a:p>
            <a:pPr marL="10949" marR="4610" algn="just">
              <a:lnSpc>
                <a:spcPct val="118900"/>
              </a:lnSpc>
              <a:spcBef>
                <a:spcPts val="95"/>
              </a:spcBef>
              <a:tabLst>
                <a:tab pos="175184" algn="l"/>
              </a:tabLst>
            </a:pPr>
            <a:r>
              <a:rPr lang="fr-FR" sz="1200" dirty="0">
                <a:latin typeface="Verdana"/>
                <a:cs typeface="Verdana"/>
              </a:rPr>
              <a:t>le signal peut etre masqué par les bâtiments, des ponts, des arbres, …</a:t>
            </a:r>
          </a:p>
        </p:txBody>
      </p:sp>
      <p:sp>
        <p:nvSpPr>
          <p:cNvPr id="5" name="Text Box 7">
            <a:extLst>
              <a:ext uri="{FF2B5EF4-FFF2-40B4-BE49-F238E27FC236}">
                <a16:creationId xmlns:a16="http://schemas.microsoft.com/office/drawing/2014/main" id="{27603B5C-6C1E-092E-AE73-019CA3017F98}"/>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pic>
        <p:nvPicPr>
          <p:cNvPr id="7" name="Image 6">
            <a:extLst>
              <a:ext uri="{FF2B5EF4-FFF2-40B4-BE49-F238E27FC236}">
                <a16:creationId xmlns:a16="http://schemas.microsoft.com/office/drawing/2014/main" id="{3CDEC385-5C7F-4E1E-6FE2-1698B8ECFB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152" y="300112"/>
            <a:ext cx="2943944" cy="3941215"/>
          </a:xfrm>
          <a:prstGeom prst="rect">
            <a:avLst/>
          </a:prstGeom>
        </p:spPr>
      </p:pic>
      <p:sp>
        <p:nvSpPr>
          <p:cNvPr id="8" name="ZoneTexte 7">
            <a:extLst>
              <a:ext uri="{FF2B5EF4-FFF2-40B4-BE49-F238E27FC236}">
                <a16:creationId xmlns:a16="http://schemas.microsoft.com/office/drawing/2014/main" id="{2A0B290C-360A-AE48-86FF-AD20B6299A2A}"/>
              </a:ext>
            </a:extLst>
          </p:cNvPr>
          <p:cNvSpPr txBox="1"/>
          <p:nvPr/>
        </p:nvSpPr>
        <p:spPr>
          <a:xfrm>
            <a:off x="6588224" y="4077072"/>
            <a:ext cx="2464395" cy="461665"/>
          </a:xfrm>
          <a:prstGeom prst="rect">
            <a:avLst/>
          </a:prstGeom>
          <a:noFill/>
        </p:spPr>
        <p:txBody>
          <a:bodyPr wrap="square">
            <a:spAutoFit/>
          </a:bodyPr>
          <a:lstStyle/>
          <a:p>
            <a:r>
              <a:rPr lang="fr-FR" sz="800" i="1" dirty="0"/>
              <a:t>https://reseau-orpheon.fr/le-reseau-orpheon/le-positionnement-gps-gnss/travailler-dans-des-endroits-difficiles/</a:t>
            </a:r>
          </a:p>
        </p:txBody>
      </p:sp>
      <p:pic>
        <p:nvPicPr>
          <p:cNvPr id="9" name="object 8">
            <a:extLst>
              <a:ext uri="{FF2B5EF4-FFF2-40B4-BE49-F238E27FC236}">
                <a16:creationId xmlns:a16="http://schemas.microsoft.com/office/drawing/2014/main" id="{7362E074-B638-92FB-688A-6CD4DCCFBE45}"/>
              </a:ext>
            </a:extLst>
          </p:cNvPr>
          <p:cNvPicPr/>
          <p:nvPr/>
        </p:nvPicPr>
        <p:blipFill>
          <a:blip r:embed="rId3" cstate="print"/>
          <a:stretch>
            <a:fillRect/>
          </a:stretch>
        </p:blipFill>
        <p:spPr>
          <a:xfrm>
            <a:off x="2158531" y="3668563"/>
            <a:ext cx="3478748" cy="2521001"/>
          </a:xfrm>
          <a:prstGeom prst="rect">
            <a:avLst/>
          </a:prstGeom>
        </p:spPr>
      </p:pic>
      <p:sp>
        <p:nvSpPr>
          <p:cNvPr id="10" name="object 7">
            <a:extLst>
              <a:ext uri="{FF2B5EF4-FFF2-40B4-BE49-F238E27FC236}">
                <a16:creationId xmlns:a16="http://schemas.microsoft.com/office/drawing/2014/main" id="{A592CB8B-501F-6B89-DE31-B7AC67F3B165}"/>
              </a:ext>
            </a:extLst>
          </p:cNvPr>
          <p:cNvSpPr txBox="1"/>
          <p:nvPr/>
        </p:nvSpPr>
        <p:spPr>
          <a:xfrm>
            <a:off x="2267744" y="6307500"/>
            <a:ext cx="3852297" cy="134748"/>
          </a:xfrm>
          <a:prstGeom prst="rect">
            <a:avLst/>
          </a:prstGeom>
        </p:spPr>
        <p:txBody>
          <a:bodyPr vert="horz" wrap="square" lIns="0" tIns="11525" rIns="0" bIns="0" rtlCol="0">
            <a:spAutoFit/>
          </a:bodyPr>
          <a:lstStyle/>
          <a:p>
            <a:pPr marL="786022">
              <a:spcBef>
                <a:spcPts val="91"/>
              </a:spcBef>
            </a:pPr>
            <a:r>
              <a:rPr sz="800" i="1" spc="-5" dirty="0">
                <a:latin typeface="Verdana"/>
                <a:cs typeface="Verdana"/>
              </a:rPr>
              <a:t>(source </a:t>
            </a:r>
            <a:r>
              <a:rPr sz="800" i="1" dirty="0">
                <a:latin typeface="Verdana"/>
                <a:cs typeface="Verdana"/>
              </a:rPr>
              <a:t>:</a:t>
            </a:r>
            <a:r>
              <a:rPr sz="800" i="1" spc="14" dirty="0">
                <a:latin typeface="Verdana"/>
                <a:cs typeface="Verdana"/>
              </a:rPr>
              <a:t> </a:t>
            </a:r>
            <a:r>
              <a:rPr sz="800" i="1" spc="-5" dirty="0">
                <a:latin typeface="Verdana"/>
                <a:cs typeface="Verdana"/>
              </a:rPr>
              <a:t>Pierre</a:t>
            </a:r>
            <a:r>
              <a:rPr sz="800" i="1" spc="-9" dirty="0">
                <a:latin typeface="Verdana"/>
                <a:cs typeface="Verdana"/>
              </a:rPr>
              <a:t> </a:t>
            </a:r>
            <a:r>
              <a:rPr sz="800" i="1" dirty="0">
                <a:latin typeface="Verdana"/>
                <a:cs typeface="Verdana"/>
              </a:rPr>
              <a:t>Bosse,</a:t>
            </a:r>
            <a:r>
              <a:rPr sz="800" i="1" spc="-23" dirty="0">
                <a:latin typeface="Verdana"/>
                <a:cs typeface="Verdana"/>
              </a:rPr>
              <a:t> </a:t>
            </a:r>
            <a:r>
              <a:rPr sz="800" i="1" spc="-5" dirty="0">
                <a:latin typeface="Verdana"/>
                <a:cs typeface="Verdana"/>
              </a:rPr>
              <a:t>cours,</a:t>
            </a:r>
            <a:r>
              <a:rPr sz="800" i="1" spc="5" dirty="0">
                <a:latin typeface="Verdana"/>
                <a:cs typeface="Verdana"/>
              </a:rPr>
              <a:t> </a:t>
            </a:r>
            <a:r>
              <a:rPr sz="800" i="1" spc="-5" dirty="0">
                <a:latin typeface="Verdana"/>
                <a:cs typeface="Verdana"/>
              </a:rPr>
              <a:t>ENSG,</a:t>
            </a:r>
            <a:r>
              <a:rPr sz="800" i="1" spc="5" dirty="0">
                <a:latin typeface="Verdana"/>
                <a:cs typeface="Verdana"/>
              </a:rPr>
              <a:t> </a:t>
            </a:r>
            <a:r>
              <a:rPr sz="800" i="1" dirty="0">
                <a:latin typeface="Verdana"/>
                <a:cs typeface="Verdana"/>
              </a:rPr>
              <a:t>2013)</a:t>
            </a:r>
          </a:p>
        </p:txBody>
      </p:sp>
    </p:spTree>
    <p:extLst>
      <p:ext uri="{BB962C8B-B14F-4D97-AF65-F5344CB8AC3E}">
        <p14:creationId xmlns:p14="http://schemas.microsoft.com/office/powerpoint/2010/main" val="891223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395536" y="548680"/>
            <a:ext cx="5281535" cy="3483894"/>
          </a:xfrm>
          <a:prstGeom prst="rect">
            <a:avLst/>
          </a:prstGeom>
        </p:spPr>
      </p:pic>
      <p:sp>
        <p:nvSpPr>
          <p:cNvPr id="7" name="object 7"/>
          <p:cNvSpPr txBox="1"/>
          <p:nvPr/>
        </p:nvSpPr>
        <p:spPr>
          <a:xfrm>
            <a:off x="846756" y="4149080"/>
            <a:ext cx="4379093" cy="746198"/>
          </a:xfrm>
          <a:prstGeom prst="rect">
            <a:avLst/>
          </a:prstGeom>
        </p:spPr>
        <p:txBody>
          <a:bodyPr vert="horz" wrap="square" lIns="0" tIns="11525" rIns="0" bIns="0" rtlCol="0">
            <a:spAutoFit/>
          </a:bodyPr>
          <a:lstStyle/>
          <a:p>
            <a:pPr marL="11525" marR="4610" indent="25932" algn="just">
              <a:spcBef>
                <a:spcPts val="91"/>
              </a:spcBef>
            </a:pPr>
            <a:r>
              <a:rPr sz="1089" spc="-5" dirty="0">
                <a:latin typeface="Verdana"/>
                <a:cs typeface="Verdana"/>
              </a:rPr>
              <a:t>Impact </a:t>
            </a:r>
            <a:r>
              <a:rPr sz="1089" dirty="0">
                <a:latin typeface="Verdana"/>
                <a:cs typeface="Verdana"/>
              </a:rPr>
              <a:t>des erreurs </a:t>
            </a:r>
            <a:r>
              <a:rPr sz="1089" spc="-5" dirty="0">
                <a:latin typeface="Verdana"/>
                <a:cs typeface="Verdana"/>
              </a:rPr>
              <a:t>sur </a:t>
            </a:r>
            <a:r>
              <a:rPr sz="1089" dirty="0">
                <a:latin typeface="Verdana"/>
                <a:cs typeface="Verdana"/>
              </a:rPr>
              <a:t>2 </a:t>
            </a:r>
            <a:r>
              <a:rPr sz="1089" spc="-5" dirty="0">
                <a:latin typeface="Verdana"/>
                <a:cs typeface="Verdana"/>
              </a:rPr>
              <a:t>modes de positionnement </a:t>
            </a:r>
            <a:r>
              <a:rPr sz="1089" spc="-9" dirty="0">
                <a:latin typeface="Verdana"/>
                <a:cs typeface="Verdana"/>
              </a:rPr>
              <a:t>par </a:t>
            </a:r>
            <a:r>
              <a:rPr sz="1089" dirty="0">
                <a:latin typeface="Verdana"/>
                <a:cs typeface="Verdana"/>
              </a:rPr>
              <a:t>GPS : </a:t>
            </a:r>
            <a:r>
              <a:rPr sz="1089" spc="-371" dirty="0">
                <a:latin typeface="Verdana"/>
                <a:cs typeface="Verdana"/>
              </a:rPr>
              <a:t> </a:t>
            </a:r>
            <a:r>
              <a:rPr sz="1089" spc="-5" dirty="0">
                <a:latin typeface="Verdana"/>
                <a:cs typeface="Verdana"/>
              </a:rPr>
              <a:t>Positionnement absolu par mesure du code </a:t>
            </a:r>
            <a:r>
              <a:rPr sz="1089" spc="-9" dirty="0">
                <a:latin typeface="Verdana"/>
                <a:cs typeface="Verdana"/>
              </a:rPr>
              <a:t>(Pos. </a:t>
            </a:r>
            <a:r>
              <a:rPr sz="1089" spc="-5" dirty="0">
                <a:latin typeface="Verdana"/>
                <a:cs typeface="Verdana"/>
              </a:rPr>
              <a:t>Standard) </a:t>
            </a:r>
            <a:r>
              <a:rPr sz="1089" dirty="0">
                <a:latin typeface="Verdana"/>
                <a:cs typeface="Verdana"/>
              </a:rPr>
              <a:t>et </a:t>
            </a:r>
            <a:r>
              <a:rPr sz="1089" spc="-371" dirty="0">
                <a:latin typeface="Verdana"/>
                <a:cs typeface="Verdana"/>
              </a:rPr>
              <a:t> </a:t>
            </a:r>
            <a:r>
              <a:rPr sz="1089" spc="-5" dirty="0">
                <a:latin typeface="Verdana"/>
                <a:cs typeface="Verdana"/>
              </a:rPr>
              <a:t>positionnement</a:t>
            </a:r>
            <a:r>
              <a:rPr sz="1089" spc="5" dirty="0">
                <a:latin typeface="Verdana"/>
                <a:cs typeface="Verdana"/>
              </a:rPr>
              <a:t> </a:t>
            </a:r>
            <a:r>
              <a:rPr sz="1089" spc="-5" dirty="0">
                <a:latin typeface="Verdana"/>
                <a:cs typeface="Verdana"/>
              </a:rPr>
              <a:t>différentiel</a:t>
            </a:r>
            <a:r>
              <a:rPr sz="1089" dirty="0">
                <a:latin typeface="Verdana"/>
                <a:cs typeface="Verdana"/>
              </a:rPr>
              <a:t> </a:t>
            </a:r>
            <a:r>
              <a:rPr sz="1089" spc="-5" dirty="0">
                <a:latin typeface="Verdana"/>
                <a:cs typeface="Verdana"/>
              </a:rPr>
              <a:t>par</a:t>
            </a:r>
            <a:r>
              <a:rPr sz="1089" spc="9" dirty="0">
                <a:latin typeface="Verdana"/>
                <a:cs typeface="Verdana"/>
              </a:rPr>
              <a:t> </a:t>
            </a:r>
            <a:r>
              <a:rPr sz="1089" spc="-5" dirty="0">
                <a:latin typeface="Verdana"/>
                <a:cs typeface="Verdana"/>
              </a:rPr>
              <a:t>mesure</a:t>
            </a:r>
            <a:r>
              <a:rPr sz="1089" spc="5" dirty="0">
                <a:latin typeface="Verdana"/>
                <a:cs typeface="Verdana"/>
              </a:rPr>
              <a:t> </a:t>
            </a:r>
            <a:r>
              <a:rPr sz="1089" spc="-5" dirty="0">
                <a:latin typeface="Verdana"/>
                <a:cs typeface="Verdana"/>
              </a:rPr>
              <a:t>de</a:t>
            </a:r>
            <a:r>
              <a:rPr sz="1089" dirty="0">
                <a:latin typeface="Verdana"/>
                <a:cs typeface="Verdana"/>
              </a:rPr>
              <a:t> </a:t>
            </a:r>
            <a:r>
              <a:rPr sz="1089" spc="-5" dirty="0">
                <a:latin typeface="Verdana"/>
                <a:cs typeface="Verdana"/>
              </a:rPr>
              <a:t>phase</a:t>
            </a:r>
            <a:r>
              <a:rPr sz="1089" spc="14" dirty="0">
                <a:latin typeface="Verdana"/>
                <a:cs typeface="Verdana"/>
              </a:rPr>
              <a:t> </a:t>
            </a:r>
            <a:r>
              <a:rPr sz="1089" spc="-9" dirty="0">
                <a:latin typeface="Verdana"/>
                <a:cs typeface="Verdana"/>
              </a:rPr>
              <a:t>(Pos.</a:t>
            </a:r>
            <a:r>
              <a:rPr sz="1089" spc="14" dirty="0">
                <a:latin typeface="Verdana"/>
                <a:cs typeface="Verdana"/>
              </a:rPr>
              <a:t> </a:t>
            </a:r>
            <a:r>
              <a:rPr sz="1089" spc="-5" dirty="0">
                <a:latin typeface="Verdana"/>
                <a:cs typeface="Verdana"/>
              </a:rPr>
              <a:t>Précis).</a:t>
            </a:r>
            <a:endParaRPr sz="1089" dirty="0">
              <a:latin typeface="Verdana"/>
              <a:cs typeface="Verdana"/>
            </a:endParaRPr>
          </a:p>
          <a:p>
            <a:pPr marL="597584" algn="just">
              <a:spcBef>
                <a:spcPts val="522"/>
              </a:spcBef>
            </a:pPr>
            <a:r>
              <a:rPr sz="1089" spc="-5" dirty="0">
                <a:latin typeface="Verdana"/>
                <a:cs typeface="Verdana"/>
              </a:rPr>
              <a:t>(source </a:t>
            </a:r>
            <a:r>
              <a:rPr sz="1089" dirty="0">
                <a:latin typeface="Verdana"/>
                <a:cs typeface="Verdana"/>
              </a:rPr>
              <a:t>:</a:t>
            </a:r>
            <a:r>
              <a:rPr sz="1089" spc="14" dirty="0">
                <a:latin typeface="Verdana"/>
                <a:cs typeface="Verdana"/>
              </a:rPr>
              <a:t> </a:t>
            </a:r>
            <a:r>
              <a:rPr sz="1089" spc="-5" dirty="0">
                <a:latin typeface="Verdana"/>
                <a:cs typeface="Verdana"/>
              </a:rPr>
              <a:t>Pierre</a:t>
            </a:r>
            <a:r>
              <a:rPr sz="1089" spc="-9" dirty="0">
                <a:latin typeface="Verdana"/>
                <a:cs typeface="Verdana"/>
              </a:rPr>
              <a:t> </a:t>
            </a:r>
            <a:r>
              <a:rPr sz="1089" dirty="0">
                <a:latin typeface="Verdana"/>
                <a:cs typeface="Verdana"/>
              </a:rPr>
              <a:t>Bosse,</a:t>
            </a:r>
            <a:r>
              <a:rPr sz="1089" spc="-23" dirty="0">
                <a:latin typeface="Verdana"/>
                <a:cs typeface="Verdana"/>
              </a:rPr>
              <a:t> </a:t>
            </a:r>
            <a:r>
              <a:rPr sz="1089" spc="-5" dirty="0">
                <a:latin typeface="Verdana"/>
                <a:cs typeface="Verdana"/>
              </a:rPr>
              <a:t>cours,</a:t>
            </a:r>
            <a:r>
              <a:rPr sz="1089" spc="5" dirty="0">
                <a:latin typeface="Verdana"/>
                <a:cs typeface="Verdana"/>
              </a:rPr>
              <a:t> </a:t>
            </a:r>
            <a:r>
              <a:rPr sz="1089" spc="-5" dirty="0">
                <a:latin typeface="Verdana"/>
                <a:cs typeface="Verdana"/>
              </a:rPr>
              <a:t>ENSG,</a:t>
            </a:r>
            <a:r>
              <a:rPr sz="1089" spc="5" dirty="0">
                <a:latin typeface="Verdana"/>
                <a:cs typeface="Verdana"/>
              </a:rPr>
              <a:t> </a:t>
            </a:r>
            <a:r>
              <a:rPr sz="1089" dirty="0">
                <a:latin typeface="Verdana"/>
                <a:cs typeface="Verdana"/>
              </a:rPr>
              <a:t>2013)</a:t>
            </a:r>
          </a:p>
        </p:txBody>
      </p:sp>
      <p:sp>
        <p:nvSpPr>
          <p:cNvPr id="2" name="Text Box 7">
            <a:extLst>
              <a:ext uri="{FF2B5EF4-FFF2-40B4-BE49-F238E27FC236}">
                <a16:creationId xmlns:a16="http://schemas.microsoft.com/office/drawing/2014/main" id="{80B968C3-7909-36DB-C889-5A6818BFFFBE}"/>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r>
              <a:rPr lang="fr-FR" sz="726" dirty="0">
                <a:solidFill>
                  <a:schemeClr val="bg1"/>
                </a:solidFill>
              </a:rPr>
              <a:t>	 </a:t>
            </a:r>
            <a:endParaRPr lang="fr-FR" sz="726" dirty="0">
              <a:solidFill>
                <a:srgbClr val="331910"/>
              </a:solidFill>
              <a:latin typeface="Arial Black" panose="020B0A040201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object 6"/>
          <p:cNvGrpSpPr/>
          <p:nvPr/>
        </p:nvGrpSpPr>
        <p:grpSpPr>
          <a:xfrm>
            <a:off x="3800496" y="1700183"/>
            <a:ext cx="4973769" cy="5463061"/>
            <a:chOff x="4629790" y="3061716"/>
            <a:chExt cx="3672840" cy="4034154"/>
          </a:xfrm>
        </p:grpSpPr>
        <p:pic>
          <p:nvPicPr>
            <p:cNvPr id="7" name="object 7"/>
            <p:cNvPicPr/>
            <p:nvPr/>
          </p:nvPicPr>
          <p:blipFill>
            <a:blip r:embed="rId2" cstate="print"/>
            <a:stretch>
              <a:fillRect/>
            </a:stretch>
          </p:blipFill>
          <p:spPr>
            <a:xfrm>
              <a:off x="4629790" y="3061716"/>
              <a:ext cx="3645408" cy="3599688"/>
            </a:xfrm>
            <a:prstGeom prst="rect">
              <a:avLst/>
            </a:prstGeom>
          </p:spPr>
        </p:pic>
        <p:pic>
          <p:nvPicPr>
            <p:cNvPr id="8" name="object 8"/>
            <p:cNvPicPr/>
            <p:nvPr/>
          </p:nvPicPr>
          <p:blipFill>
            <a:blip r:embed="rId3" cstate="print"/>
            <a:stretch>
              <a:fillRect/>
            </a:stretch>
          </p:blipFill>
          <p:spPr>
            <a:xfrm>
              <a:off x="7348606" y="6637019"/>
              <a:ext cx="954024" cy="458723"/>
            </a:xfrm>
            <a:prstGeom prst="rect">
              <a:avLst/>
            </a:prstGeom>
          </p:spPr>
        </p:pic>
      </p:grpSp>
      <p:sp>
        <p:nvSpPr>
          <p:cNvPr id="9" name="object 9"/>
          <p:cNvSpPr txBox="1"/>
          <p:nvPr/>
        </p:nvSpPr>
        <p:spPr>
          <a:xfrm>
            <a:off x="8029634" y="6242472"/>
            <a:ext cx="619493" cy="207204"/>
          </a:xfrm>
          <a:prstGeom prst="rect">
            <a:avLst/>
          </a:prstGeom>
        </p:spPr>
        <p:txBody>
          <a:bodyPr vert="horz" wrap="square" lIns="0" tIns="11525" rIns="0" bIns="0" rtlCol="0">
            <a:spAutoFit/>
          </a:bodyPr>
          <a:lstStyle/>
          <a:p>
            <a:pPr marL="11525">
              <a:spcBef>
                <a:spcPts val="91"/>
              </a:spcBef>
            </a:pPr>
            <a:r>
              <a:rPr sz="1271" dirty="0">
                <a:latin typeface="Verdana"/>
                <a:cs typeface="Verdana"/>
              </a:rPr>
              <a:t>©</a:t>
            </a:r>
            <a:r>
              <a:rPr sz="1271" spc="9" dirty="0">
                <a:latin typeface="Verdana"/>
                <a:cs typeface="Verdana"/>
              </a:rPr>
              <a:t>i</a:t>
            </a:r>
            <a:r>
              <a:rPr sz="1271" dirty="0">
                <a:latin typeface="Verdana"/>
                <a:cs typeface="Verdana"/>
              </a:rPr>
              <a:t>g</a:t>
            </a:r>
            <a:r>
              <a:rPr sz="1271" spc="-5" dirty="0">
                <a:latin typeface="Verdana"/>
                <a:cs typeface="Verdana"/>
              </a:rPr>
              <a:t>n</a:t>
            </a:r>
            <a:r>
              <a:rPr sz="1271" spc="5" dirty="0">
                <a:latin typeface="Verdana"/>
                <a:cs typeface="Verdana"/>
              </a:rPr>
              <a:t>.</a:t>
            </a:r>
            <a:r>
              <a:rPr sz="1271" spc="-5" dirty="0">
                <a:latin typeface="Verdana"/>
                <a:cs typeface="Verdana"/>
              </a:rPr>
              <a:t>f</a:t>
            </a:r>
            <a:r>
              <a:rPr sz="1271" dirty="0">
                <a:latin typeface="Verdana"/>
                <a:cs typeface="Verdana"/>
              </a:rPr>
              <a:t>r</a:t>
            </a:r>
          </a:p>
        </p:txBody>
      </p:sp>
      <p:sp>
        <p:nvSpPr>
          <p:cNvPr id="10" name="object 10"/>
          <p:cNvSpPr txBox="1"/>
          <p:nvPr/>
        </p:nvSpPr>
        <p:spPr>
          <a:xfrm>
            <a:off x="146229" y="408372"/>
            <a:ext cx="7997506" cy="5610350"/>
          </a:xfrm>
          <a:prstGeom prst="rect">
            <a:avLst/>
          </a:prstGeom>
        </p:spPr>
        <p:txBody>
          <a:bodyPr vert="horz" wrap="square" lIns="0" tIns="11525" rIns="0" bIns="0" rtlCol="0">
            <a:spAutoFit/>
          </a:bodyPr>
          <a:lstStyle/>
          <a:p>
            <a:pPr marL="11525">
              <a:spcBef>
                <a:spcPts val="91"/>
              </a:spcBef>
            </a:pPr>
            <a:r>
              <a:rPr lang="fr-FR" sz="1200" b="1" dirty="0">
                <a:latin typeface="Verdana"/>
                <a:cs typeface="Verdana"/>
              </a:rPr>
              <a:t>Les réseaux de correction différentielle (DGPS)</a:t>
            </a:r>
            <a:endParaRPr sz="1200" b="1" dirty="0">
              <a:latin typeface="Verdana"/>
              <a:cs typeface="Verdana"/>
            </a:endParaRPr>
          </a:p>
          <a:p>
            <a:pPr marL="174608" marR="4610" indent="-163659" algn="just">
              <a:lnSpc>
                <a:spcPct val="118900"/>
              </a:lnSpc>
              <a:spcBef>
                <a:spcPts val="1098"/>
              </a:spcBef>
              <a:buFont typeface="Wingdings"/>
              <a:buChar char=""/>
              <a:tabLst>
                <a:tab pos="175184" algn="l"/>
              </a:tabLst>
            </a:pPr>
            <a:r>
              <a:rPr sz="1200" spc="-5" dirty="0">
                <a:latin typeface="Verdana"/>
                <a:cs typeface="Verdana"/>
              </a:rPr>
              <a:t>Le Réseau </a:t>
            </a:r>
            <a:r>
              <a:rPr sz="1200" dirty="0">
                <a:latin typeface="Verdana"/>
                <a:cs typeface="Verdana"/>
              </a:rPr>
              <a:t>GPS </a:t>
            </a:r>
            <a:r>
              <a:rPr sz="1200" spc="-5" dirty="0">
                <a:latin typeface="Verdana"/>
                <a:cs typeface="Verdana"/>
              </a:rPr>
              <a:t>Permanent (RGP) </a:t>
            </a:r>
            <a:r>
              <a:rPr sz="1200" dirty="0">
                <a:latin typeface="Verdana"/>
                <a:cs typeface="Verdana"/>
              </a:rPr>
              <a:t>est </a:t>
            </a:r>
            <a:r>
              <a:rPr sz="1200" spc="-5" dirty="0">
                <a:latin typeface="Verdana"/>
                <a:cs typeface="Verdana"/>
              </a:rPr>
              <a:t>une densification </a:t>
            </a:r>
            <a:r>
              <a:rPr sz="1200" dirty="0">
                <a:latin typeface="Verdana"/>
                <a:cs typeface="Verdana"/>
              </a:rPr>
              <a:t>sur </a:t>
            </a:r>
            <a:r>
              <a:rPr sz="1200" spc="5" dirty="0">
                <a:latin typeface="Verdana"/>
                <a:cs typeface="Verdana"/>
              </a:rPr>
              <a:t>le </a:t>
            </a:r>
            <a:r>
              <a:rPr sz="1200" spc="-5" dirty="0">
                <a:latin typeface="Verdana"/>
                <a:cs typeface="Verdana"/>
              </a:rPr>
              <a:t>territoire </a:t>
            </a:r>
            <a:r>
              <a:rPr sz="1200" spc="-9" dirty="0">
                <a:latin typeface="Verdana"/>
                <a:cs typeface="Verdana"/>
              </a:rPr>
              <a:t>français </a:t>
            </a:r>
            <a:r>
              <a:rPr sz="1200" dirty="0">
                <a:latin typeface="Verdana"/>
                <a:cs typeface="Verdana"/>
              </a:rPr>
              <a:t>de </a:t>
            </a:r>
            <a:r>
              <a:rPr sz="1200" spc="-5" dirty="0">
                <a:latin typeface="Verdana"/>
                <a:cs typeface="Verdana"/>
              </a:rPr>
              <a:t>réseaux </a:t>
            </a:r>
            <a:r>
              <a:rPr sz="1200" dirty="0">
                <a:latin typeface="Verdana"/>
                <a:cs typeface="Verdana"/>
              </a:rPr>
              <a:t> internationaux</a:t>
            </a:r>
            <a:r>
              <a:rPr sz="1200" spc="5" dirty="0">
                <a:latin typeface="Verdana"/>
                <a:cs typeface="Verdana"/>
              </a:rPr>
              <a:t> </a:t>
            </a:r>
            <a:r>
              <a:rPr sz="1200" dirty="0">
                <a:latin typeface="Verdana"/>
                <a:cs typeface="Verdana"/>
              </a:rPr>
              <a:t>de </a:t>
            </a:r>
            <a:r>
              <a:rPr sz="1200" spc="-5" dirty="0">
                <a:latin typeface="Verdana"/>
                <a:cs typeface="Verdana"/>
              </a:rPr>
              <a:t>stations permanentes, comme l'</a:t>
            </a:r>
            <a:r>
              <a:rPr sz="1200" i="1" spc="-5" dirty="0">
                <a:latin typeface="Verdana"/>
                <a:cs typeface="Verdana"/>
              </a:rPr>
              <a:t>International </a:t>
            </a:r>
            <a:r>
              <a:rPr sz="1200" i="1" dirty="0">
                <a:latin typeface="Verdana"/>
                <a:cs typeface="Verdana"/>
              </a:rPr>
              <a:t>GPS Service </a:t>
            </a:r>
            <a:r>
              <a:rPr sz="1200" dirty="0">
                <a:latin typeface="Verdana"/>
                <a:cs typeface="Verdana"/>
              </a:rPr>
              <a:t>(IGS)</a:t>
            </a:r>
            <a:r>
              <a:rPr lang="fr-FR" sz="1200" dirty="0">
                <a:latin typeface="Verdana"/>
                <a:cs typeface="Verdana"/>
              </a:rPr>
              <a:t>. </a:t>
            </a:r>
            <a:r>
              <a:rPr sz="1200" dirty="0">
                <a:latin typeface="Verdana"/>
                <a:cs typeface="Verdana"/>
              </a:rPr>
              <a:t>Ce</a:t>
            </a:r>
            <a:r>
              <a:rPr sz="1200" spc="5" dirty="0">
                <a:latin typeface="Verdana"/>
                <a:cs typeface="Verdana"/>
              </a:rPr>
              <a:t> </a:t>
            </a:r>
            <a:r>
              <a:rPr sz="1200" spc="-5" dirty="0">
                <a:latin typeface="Verdana"/>
                <a:cs typeface="Verdana"/>
              </a:rPr>
              <a:t>réseau</a:t>
            </a:r>
            <a:r>
              <a:rPr sz="1200" dirty="0">
                <a:latin typeface="Verdana"/>
                <a:cs typeface="Verdana"/>
              </a:rPr>
              <a:t> </a:t>
            </a:r>
            <a:r>
              <a:rPr sz="1200" spc="-5" dirty="0">
                <a:latin typeface="Verdana"/>
                <a:cs typeface="Verdana"/>
              </a:rPr>
              <a:t>est</a:t>
            </a:r>
            <a:r>
              <a:rPr sz="1200" dirty="0">
                <a:latin typeface="Verdana"/>
                <a:cs typeface="Verdana"/>
              </a:rPr>
              <a:t> </a:t>
            </a:r>
            <a:r>
              <a:rPr sz="1200" spc="-5" dirty="0">
                <a:latin typeface="Verdana"/>
                <a:cs typeface="Verdana"/>
              </a:rPr>
              <a:t>constitué</a:t>
            </a:r>
            <a:r>
              <a:rPr sz="1200" dirty="0">
                <a:latin typeface="Verdana"/>
                <a:cs typeface="Verdana"/>
              </a:rPr>
              <a:t> </a:t>
            </a:r>
            <a:r>
              <a:rPr sz="1200" spc="-5" dirty="0">
                <a:latin typeface="Verdana"/>
                <a:cs typeface="Verdana"/>
              </a:rPr>
              <a:t>d’un </a:t>
            </a:r>
            <a:r>
              <a:rPr sz="1200" dirty="0">
                <a:latin typeface="Verdana"/>
                <a:cs typeface="Verdana"/>
              </a:rPr>
              <a:t> ensemble de stations de</a:t>
            </a:r>
            <a:r>
              <a:rPr sz="1200" spc="5" dirty="0">
                <a:latin typeface="Verdana"/>
                <a:cs typeface="Verdana"/>
              </a:rPr>
              <a:t> </a:t>
            </a:r>
            <a:r>
              <a:rPr sz="1200" spc="-5" dirty="0">
                <a:latin typeface="Verdana"/>
                <a:cs typeface="Verdana"/>
              </a:rPr>
              <a:t>référence </a:t>
            </a:r>
            <a:r>
              <a:rPr sz="1200" dirty="0">
                <a:latin typeface="Verdana"/>
                <a:cs typeface="Verdana"/>
              </a:rPr>
              <a:t> qui émettent en</a:t>
            </a:r>
            <a:r>
              <a:rPr sz="1200" spc="5" dirty="0">
                <a:latin typeface="Verdana"/>
                <a:cs typeface="Verdana"/>
              </a:rPr>
              <a:t> </a:t>
            </a:r>
            <a:r>
              <a:rPr sz="1200" dirty="0">
                <a:latin typeface="Verdana"/>
                <a:cs typeface="Verdana"/>
              </a:rPr>
              <a:t>permanence</a:t>
            </a:r>
            <a:r>
              <a:rPr sz="1200" spc="5" dirty="0">
                <a:latin typeface="Verdana"/>
                <a:cs typeface="Verdana"/>
              </a:rPr>
              <a:t> </a:t>
            </a:r>
            <a:r>
              <a:rPr sz="1200" dirty="0">
                <a:latin typeface="Verdana"/>
                <a:cs typeface="Verdana"/>
              </a:rPr>
              <a:t>les </a:t>
            </a:r>
            <a:r>
              <a:rPr sz="1200" spc="-436" dirty="0">
                <a:latin typeface="Verdana"/>
                <a:cs typeface="Verdana"/>
              </a:rPr>
              <a:t> </a:t>
            </a:r>
            <a:r>
              <a:rPr sz="1200" dirty="0">
                <a:latin typeface="Verdana"/>
                <a:cs typeface="Verdana"/>
              </a:rPr>
              <a:t>messages de correction</a:t>
            </a:r>
            <a:r>
              <a:rPr sz="1200" spc="5" dirty="0">
                <a:latin typeface="Verdana"/>
                <a:cs typeface="Verdana"/>
              </a:rPr>
              <a:t> </a:t>
            </a:r>
            <a:r>
              <a:rPr sz="1200" spc="-5" dirty="0">
                <a:latin typeface="Verdana"/>
                <a:cs typeface="Verdana"/>
              </a:rPr>
              <a:t>dans</a:t>
            </a:r>
            <a:r>
              <a:rPr sz="1200" dirty="0">
                <a:latin typeface="Verdana"/>
                <a:cs typeface="Verdana"/>
              </a:rPr>
              <a:t> </a:t>
            </a:r>
            <a:r>
              <a:rPr sz="1200" spc="5" dirty="0">
                <a:latin typeface="Verdana"/>
                <a:cs typeface="Verdana"/>
              </a:rPr>
              <a:t>la </a:t>
            </a:r>
            <a:r>
              <a:rPr sz="1200" spc="9" dirty="0">
                <a:latin typeface="Verdana"/>
                <a:cs typeface="Verdana"/>
              </a:rPr>
              <a:t> </a:t>
            </a:r>
            <a:r>
              <a:rPr sz="1200" dirty="0">
                <a:latin typeface="Verdana"/>
                <a:cs typeface="Verdana"/>
              </a:rPr>
              <a:t>bande</a:t>
            </a:r>
            <a:r>
              <a:rPr sz="1200" spc="-14" dirty="0">
                <a:latin typeface="Verdana"/>
                <a:cs typeface="Verdana"/>
              </a:rPr>
              <a:t> </a:t>
            </a:r>
            <a:r>
              <a:rPr sz="1200" spc="-5" dirty="0">
                <a:latin typeface="Verdana"/>
                <a:cs typeface="Verdana"/>
              </a:rPr>
              <a:t>radio</a:t>
            </a:r>
            <a:r>
              <a:rPr sz="1200" spc="77" dirty="0">
                <a:latin typeface="Verdana"/>
                <a:cs typeface="Verdana"/>
              </a:rPr>
              <a:t> </a:t>
            </a:r>
            <a:r>
              <a:rPr sz="1200" dirty="0">
                <a:latin typeface="Verdana"/>
                <a:cs typeface="Verdana"/>
              </a:rPr>
              <a:t>des</a:t>
            </a:r>
            <a:r>
              <a:rPr sz="1200" spc="-18" dirty="0">
                <a:latin typeface="Verdana"/>
                <a:cs typeface="Verdana"/>
              </a:rPr>
              <a:t> </a:t>
            </a:r>
            <a:r>
              <a:rPr sz="1200" spc="-5" dirty="0">
                <a:latin typeface="Verdana"/>
                <a:cs typeface="Verdana"/>
              </a:rPr>
              <a:t>285</a:t>
            </a:r>
            <a:r>
              <a:rPr sz="1200" spc="-18" dirty="0">
                <a:latin typeface="Verdana"/>
                <a:cs typeface="Verdana"/>
              </a:rPr>
              <a:t> </a:t>
            </a:r>
            <a:r>
              <a:rPr sz="1200" dirty="0">
                <a:latin typeface="Verdana"/>
                <a:cs typeface="Verdana"/>
              </a:rPr>
              <a:t>à</a:t>
            </a:r>
            <a:r>
              <a:rPr sz="1200" spc="-9" dirty="0">
                <a:latin typeface="Verdana"/>
                <a:cs typeface="Verdana"/>
              </a:rPr>
              <a:t> </a:t>
            </a:r>
            <a:r>
              <a:rPr sz="1200" spc="-5" dirty="0">
                <a:latin typeface="Verdana"/>
                <a:cs typeface="Verdana"/>
              </a:rPr>
              <a:t>325</a:t>
            </a:r>
            <a:r>
              <a:rPr sz="1200" spc="-18" dirty="0">
                <a:latin typeface="Verdana"/>
                <a:cs typeface="Verdana"/>
              </a:rPr>
              <a:t> </a:t>
            </a:r>
            <a:r>
              <a:rPr sz="1200" spc="-5" dirty="0">
                <a:latin typeface="Verdana"/>
                <a:cs typeface="Verdana"/>
              </a:rPr>
              <a:t>kHz.</a:t>
            </a:r>
            <a:endParaRPr lang="fr-FR" sz="1200" spc="-5" dirty="0">
              <a:latin typeface="Verdana"/>
              <a:cs typeface="Verdana"/>
            </a:endParaRPr>
          </a:p>
          <a:p>
            <a:pPr marL="174608" marR="4890740" indent="-163659" algn="just">
              <a:lnSpc>
                <a:spcPct val="119100"/>
              </a:lnSpc>
              <a:spcBef>
                <a:spcPts val="1189"/>
              </a:spcBef>
              <a:buFont typeface="Wingdings"/>
              <a:buChar char=""/>
              <a:tabLst>
                <a:tab pos="175184" algn="l"/>
              </a:tabLst>
            </a:pPr>
            <a:r>
              <a:rPr lang="fr-FR" sz="1200" spc="-5" dirty="0">
                <a:latin typeface="Verdana"/>
                <a:cs typeface="Verdana"/>
              </a:rPr>
              <a:t>2 grands types de traitement du positionnement différentiel :</a:t>
            </a:r>
          </a:p>
          <a:p>
            <a:pPr marL="174608" marR="4890740" indent="-163659" algn="just">
              <a:lnSpc>
                <a:spcPct val="119100"/>
              </a:lnSpc>
              <a:spcBef>
                <a:spcPts val="1189"/>
              </a:spcBef>
              <a:buFont typeface="Wingdings"/>
              <a:buChar char=""/>
              <a:tabLst>
                <a:tab pos="175184" algn="l"/>
              </a:tabLst>
            </a:pPr>
            <a:r>
              <a:rPr lang="fr-FR" sz="1200" spc="-5" dirty="0">
                <a:latin typeface="Verdana"/>
                <a:cs typeface="Verdana"/>
              </a:rPr>
              <a:t>Le temps différé ou post-traitement. De retour au bureau L’opérateur se connecte via Internet à la station la plus proche du lieu des relevés, télécharge les fichiers nécessaires et corrige les géolocalisations relevées à l’aide d’un logiciel approprié.</a:t>
            </a:r>
          </a:p>
          <a:p>
            <a:pPr marL="174608" marR="4890740" indent="-163659" algn="just">
              <a:lnSpc>
                <a:spcPct val="119100"/>
              </a:lnSpc>
              <a:spcBef>
                <a:spcPts val="1189"/>
              </a:spcBef>
              <a:buFont typeface="Wingdings"/>
              <a:buChar char=""/>
              <a:tabLst>
                <a:tab pos="175184" algn="l"/>
              </a:tabLst>
            </a:pPr>
            <a:r>
              <a:rPr lang="fr-FR" sz="1200" spc="-5" dirty="0">
                <a:latin typeface="Verdana"/>
                <a:cs typeface="Verdana"/>
              </a:rPr>
              <a:t>Le temps réel, nécessitant un système de communication pour transmettre les  données. Les données GPS du récepteur fixe sont transmises au récepteur mobile par liaison  radio ou GSM. Cette méthode permet d’afficher en  continu sur le terrain les coordonnées du récepteur mobile.</a:t>
            </a:r>
            <a:endParaRPr sz="1200" dirty="0">
              <a:latin typeface="Verdana"/>
              <a:cs typeface="Verdana"/>
            </a:endParaRPr>
          </a:p>
        </p:txBody>
      </p:sp>
      <p:sp>
        <p:nvSpPr>
          <p:cNvPr id="11" name="Text Box 7">
            <a:extLst>
              <a:ext uri="{FF2B5EF4-FFF2-40B4-BE49-F238E27FC236}">
                <a16:creationId xmlns:a16="http://schemas.microsoft.com/office/drawing/2014/main" id="{59C8236B-2103-42DC-A7BE-5BEE1377F169}"/>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object 6"/>
          <p:cNvPicPr/>
          <p:nvPr/>
        </p:nvPicPr>
        <p:blipFill>
          <a:blip r:embed="rId2" cstate="print"/>
          <a:stretch>
            <a:fillRect/>
          </a:stretch>
        </p:blipFill>
        <p:spPr>
          <a:xfrm>
            <a:off x="699451" y="593740"/>
            <a:ext cx="6663550" cy="4553012"/>
          </a:xfrm>
          <a:prstGeom prst="rect">
            <a:avLst/>
          </a:prstGeom>
        </p:spPr>
      </p:pic>
      <p:sp>
        <p:nvSpPr>
          <p:cNvPr id="7" name="object 7"/>
          <p:cNvSpPr txBox="1"/>
          <p:nvPr/>
        </p:nvSpPr>
        <p:spPr>
          <a:xfrm>
            <a:off x="2256307" y="5296123"/>
            <a:ext cx="3549837" cy="480548"/>
          </a:xfrm>
          <a:prstGeom prst="rect">
            <a:avLst/>
          </a:prstGeom>
        </p:spPr>
        <p:txBody>
          <a:bodyPr vert="horz" wrap="square" lIns="0" tIns="11525" rIns="0" bIns="0" rtlCol="0">
            <a:spAutoFit/>
          </a:bodyPr>
          <a:lstStyle/>
          <a:p>
            <a:pPr marL="264504" marR="4610" indent="-253556">
              <a:lnSpc>
                <a:spcPct val="150000"/>
              </a:lnSpc>
              <a:spcBef>
                <a:spcPts val="91"/>
              </a:spcBef>
            </a:pPr>
            <a:r>
              <a:rPr sz="1089" spc="-5" dirty="0">
                <a:latin typeface="Verdana"/>
                <a:cs typeface="Verdana"/>
              </a:rPr>
              <a:t>Précision </a:t>
            </a:r>
            <a:r>
              <a:rPr sz="1089" dirty="0">
                <a:latin typeface="Verdana"/>
                <a:cs typeface="Verdana"/>
              </a:rPr>
              <a:t>des</a:t>
            </a:r>
            <a:r>
              <a:rPr sz="1089" spc="9" dirty="0">
                <a:latin typeface="Verdana"/>
                <a:cs typeface="Verdana"/>
              </a:rPr>
              <a:t> </a:t>
            </a:r>
            <a:r>
              <a:rPr sz="1089" spc="-5" dirty="0">
                <a:latin typeface="Verdana"/>
                <a:cs typeface="Verdana"/>
              </a:rPr>
              <a:t>différents</a:t>
            </a:r>
            <a:r>
              <a:rPr sz="1089" spc="9" dirty="0">
                <a:latin typeface="Verdana"/>
                <a:cs typeface="Verdana"/>
              </a:rPr>
              <a:t> </a:t>
            </a:r>
            <a:r>
              <a:rPr sz="1089" spc="-5" dirty="0">
                <a:latin typeface="Verdana"/>
                <a:cs typeface="Verdana"/>
              </a:rPr>
              <a:t>modes</a:t>
            </a:r>
            <a:r>
              <a:rPr sz="1089" dirty="0">
                <a:latin typeface="Verdana"/>
                <a:cs typeface="Verdana"/>
              </a:rPr>
              <a:t> </a:t>
            </a:r>
            <a:r>
              <a:rPr sz="1089" spc="-9" dirty="0">
                <a:latin typeface="Verdana"/>
                <a:cs typeface="Verdana"/>
              </a:rPr>
              <a:t>d’utilisation</a:t>
            </a:r>
            <a:r>
              <a:rPr sz="1089" spc="27" dirty="0">
                <a:latin typeface="Verdana"/>
                <a:cs typeface="Verdana"/>
              </a:rPr>
              <a:t> </a:t>
            </a:r>
            <a:r>
              <a:rPr sz="1089" spc="-5" dirty="0">
                <a:latin typeface="Verdana"/>
                <a:cs typeface="Verdana"/>
              </a:rPr>
              <a:t>du</a:t>
            </a:r>
            <a:r>
              <a:rPr sz="1089" spc="18" dirty="0">
                <a:latin typeface="Verdana"/>
                <a:cs typeface="Verdana"/>
              </a:rPr>
              <a:t> </a:t>
            </a:r>
            <a:r>
              <a:rPr sz="1089" dirty="0">
                <a:latin typeface="Verdana"/>
                <a:cs typeface="Verdana"/>
              </a:rPr>
              <a:t>GPS </a:t>
            </a:r>
            <a:r>
              <a:rPr sz="1089" spc="-368" dirty="0">
                <a:latin typeface="Verdana"/>
                <a:cs typeface="Verdana"/>
              </a:rPr>
              <a:t> </a:t>
            </a:r>
            <a:r>
              <a:rPr sz="1089" spc="-5" dirty="0">
                <a:latin typeface="Verdana"/>
                <a:cs typeface="Verdana"/>
              </a:rPr>
              <a:t>(source </a:t>
            </a:r>
            <a:r>
              <a:rPr sz="1089" dirty="0">
                <a:latin typeface="Verdana"/>
                <a:cs typeface="Verdana"/>
              </a:rPr>
              <a:t>:</a:t>
            </a:r>
            <a:r>
              <a:rPr sz="1089" spc="14" dirty="0">
                <a:latin typeface="Verdana"/>
                <a:cs typeface="Verdana"/>
              </a:rPr>
              <a:t> </a:t>
            </a:r>
            <a:r>
              <a:rPr sz="1089" spc="-5" dirty="0">
                <a:latin typeface="Verdana"/>
                <a:cs typeface="Verdana"/>
              </a:rPr>
              <a:t>Pierre</a:t>
            </a:r>
            <a:r>
              <a:rPr sz="1089" spc="-9" dirty="0">
                <a:latin typeface="Verdana"/>
                <a:cs typeface="Verdana"/>
              </a:rPr>
              <a:t> </a:t>
            </a:r>
            <a:r>
              <a:rPr sz="1089" dirty="0">
                <a:latin typeface="Verdana"/>
                <a:cs typeface="Verdana"/>
              </a:rPr>
              <a:t>Bosse,</a:t>
            </a:r>
            <a:r>
              <a:rPr sz="1089" spc="-18" dirty="0">
                <a:latin typeface="Verdana"/>
                <a:cs typeface="Verdana"/>
              </a:rPr>
              <a:t> </a:t>
            </a:r>
            <a:r>
              <a:rPr sz="1089" spc="-5" dirty="0">
                <a:latin typeface="Verdana"/>
                <a:cs typeface="Verdana"/>
              </a:rPr>
              <a:t>cours,</a:t>
            </a:r>
            <a:r>
              <a:rPr sz="1089" spc="5" dirty="0">
                <a:latin typeface="Verdana"/>
                <a:cs typeface="Verdana"/>
              </a:rPr>
              <a:t> </a:t>
            </a:r>
            <a:r>
              <a:rPr sz="1089" spc="-5" dirty="0">
                <a:latin typeface="Verdana"/>
                <a:cs typeface="Verdana"/>
              </a:rPr>
              <a:t>ENSG,</a:t>
            </a:r>
            <a:r>
              <a:rPr sz="1089" dirty="0">
                <a:latin typeface="Verdana"/>
                <a:cs typeface="Verdana"/>
              </a:rPr>
              <a:t> 2013)</a:t>
            </a:r>
          </a:p>
        </p:txBody>
      </p:sp>
      <p:sp>
        <p:nvSpPr>
          <p:cNvPr id="8" name="Text Box 7">
            <a:extLst>
              <a:ext uri="{FF2B5EF4-FFF2-40B4-BE49-F238E27FC236}">
                <a16:creationId xmlns:a16="http://schemas.microsoft.com/office/drawing/2014/main" id="{4D3AED9F-17B5-4129-A4D5-755B426340F3}"/>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0740FDA-F50F-9556-B4F7-D190060F283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5896" y="1628800"/>
            <a:ext cx="5227480" cy="3272081"/>
          </a:xfrm>
          <a:prstGeom prst="rect">
            <a:avLst/>
          </a:prstGeom>
        </p:spPr>
      </p:pic>
      <p:sp>
        <p:nvSpPr>
          <p:cNvPr id="3" name="object 6">
            <a:extLst>
              <a:ext uri="{FF2B5EF4-FFF2-40B4-BE49-F238E27FC236}">
                <a16:creationId xmlns:a16="http://schemas.microsoft.com/office/drawing/2014/main" id="{04BA34E9-B026-33F0-DFA8-162B0657B70A}"/>
              </a:ext>
            </a:extLst>
          </p:cNvPr>
          <p:cNvSpPr txBox="1"/>
          <p:nvPr/>
        </p:nvSpPr>
        <p:spPr>
          <a:xfrm>
            <a:off x="179512" y="404664"/>
            <a:ext cx="7998659" cy="1040765"/>
          </a:xfrm>
          <a:prstGeom prst="rect">
            <a:avLst/>
          </a:prstGeom>
        </p:spPr>
        <p:txBody>
          <a:bodyPr vert="horz" wrap="square" lIns="0" tIns="11525" rIns="0" bIns="0" rtlCol="0">
            <a:spAutoFit/>
          </a:bodyPr>
          <a:lstStyle/>
          <a:p>
            <a:pPr marL="11525">
              <a:spcBef>
                <a:spcPts val="91"/>
              </a:spcBef>
            </a:pPr>
            <a:r>
              <a:rPr lang="fr-FR" sz="1271" dirty="0">
                <a:latin typeface="Verdana"/>
                <a:cs typeface="Verdana"/>
              </a:rPr>
              <a:t>Pour avoir une position correcte :</a:t>
            </a:r>
          </a:p>
          <a:p>
            <a:pPr marL="11525">
              <a:spcBef>
                <a:spcPts val="91"/>
              </a:spcBef>
            </a:pPr>
            <a:r>
              <a:rPr lang="fr-FR" sz="1271" dirty="0">
                <a:latin typeface="Verdana"/>
                <a:cs typeface="Verdana"/>
              </a:rPr>
              <a:t>- Avoir au moins 5 satellites.</a:t>
            </a:r>
          </a:p>
          <a:p>
            <a:pPr marL="11525">
              <a:spcBef>
                <a:spcPts val="91"/>
              </a:spcBef>
            </a:pPr>
            <a:r>
              <a:rPr lang="fr-FR" sz="1271" dirty="0">
                <a:latin typeface="Verdana"/>
                <a:cs typeface="Verdana"/>
              </a:rPr>
              <a:t>- Avoir une bonne répartition des satellites dans le ciel. </a:t>
            </a:r>
          </a:p>
          <a:p>
            <a:pPr marL="11525">
              <a:spcBef>
                <a:spcPts val="91"/>
              </a:spcBef>
            </a:pPr>
            <a:r>
              <a:rPr lang="fr-FR" sz="1271" dirty="0">
                <a:latin typeface="Verdana"/>
                <a:cs typeface="Verdana"/>
              </a:rPr>
              <a:t>- Etre dans un environnement suffisamment dégagé.</a:t>
            </a:r>
          </a:p>
          <a:p>
            <a:pPr marL="11525">
              <a:spcBef>
                <a:spcPts val="91"/>
              </a:spcBef>
            </a:pPr>
            <a:endParaRPr sz="1271" dirty="0">
              <a:latin typeface="Verdana"/>
              <a:cs typeface="Verdana"/>
            </a:endParaRPr>
          </a:p>
        </p:txBody>
      </p:sp>
      <p:sp>
        <p:nvSpPr>
          <p:cNvPr id="4" name="Text Box 7">
            <a:extLst>
              <a:ext uri="{FF2B5EF4-FFF2-40B4-BE49-F238E27FC236}">
                <a16:creationId xmlns:a16="http://schemas.microsoft.com/office/drawing/2014/main" id="{29A2F374-3835-C652-7E5B-5A10F296AAA0}"/>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sp>
        <p:nvSpPr>
          <p:cNvPr id="5" name="ZoneTexte 4">
            <a:extLst>
              <a:ext uri="{FF2B5EF4-FFF2-40B4-BE49-F238E27FC236}">
                <a16:creationId xmlns:a16="http://schemas.microsoft.com/office/drawing/2014/main" id="{A1B33B81-CD72-CDFF-A608-AAA8A46A2D5E}"/>
              </a:ext>
            </a:extLst>
          </p:cNvPr>
          <p:cNvSpPr txBox="1"/>
          <p:nvPr/>
        </p:nvSpPr>
        <p:spPr>
          <a:xfrm>
            <a:off x="4067944" y="4976530"/>
            <a:ext cx="4894163" cy="215444"/>
          </a:xfrm>
          <a:prstGeom prst="rect">
            <a:avLst/>
          </a:prstGeom>
          <a:noFill/>
        </p:spPr>
        <p:txBody>
          <a:bodyPr wrap="square">
            <a:spAutoFit/>
          </a:bodyPr>
          <a:lstStyle/>
          <a:p>
            <a:r>
              <a:rPr lang="fr-FR" sz="800" i="1" dirty="0"/>
              <a:t>https://reseau-orpheon.fr/le-reseau-orpheon/le-positionnement-gps-gnss/travailler-dans-des-endroits-difficiles/</a:t>
            </a:r>
          </a:p>
        </p:txBody>
      </p:sp>
    </p:spTree>
    <p:extLst>
      <p:ext uri="{BB962C8B-B14F-4D97-AF65-F5344CB8AC3E}">
        <p14:creationId xmlns:p14="http://schemas.microsoft.com/office/powerpoint/2010/main" val="2972086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4EB8070C-C5C3-497D-8608-7D4718A47D3F}"/>
              </a:ext>
            </a:extLst>
          </p:cNvPr>
          <p:cNvPicPr>
            <a:picLocks noChangeAspect="1"/>
          </p:cNvPicPr>
          <p:nvPr/>
        </p:nvPicPr>
        <p:blipFill>
          <a:blip r:embed="rId2"/>
          <a:srcRect b="62745"/>
          <a:stretch/>
        </p:blipFill>
        <p:spPr>
          <a:xfrm>
            <a:off x="107504" y="404664"/>
            <a:ext cx="5845165" cy="1368152"/>
          </a:xfrm>
          <a:prstGeom prst="rect">
            <a:avLst/>
          </a:prstGeom>
        </p:spPr>
      </p:pic>
      <p:sp>
        <p:nvSpPr>
          <p:cNvPr id="4" name="Text Box 7">
            <a:extLst>
              <a:ext uri="{FF2B5EF4-FFF2-40B4-BE49-F238E27FC236}">
                <a16:creationId xmlns:a16="http://schemas.microsoft.com/office/drawing/2014/main" id="{0C384CE7-9926-6707-2EAF-0BB9DF657D4B}"/>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par satellite</a:t>
            </a:r>
            <a:endParaRPr lang="fr-FR" sz="1600" dirty="0">
              <a:solidFill>
                <a:srgbClr val="331910"/>
              </a:solidFill>
              <a:latin typeface="Arial Black" panose="020B0A04020102020204" pitchFamily="34" charset="0"/>
            </a:endParaRPr>
          </a:p>
        </p:txBody>
      </p:sp>
      <p:pic>
        <p:nvPicPr>
          <p:cNvPr id="6" name="Image 5">
            <a:extLst>
              <a:ext uri="{FF2B5EF4-FFF2-40B4-BE49-F238E27FC236}">
                <a16:creationId xmlns:a16="http://schemas.microsoft.com/office/drawing/2014/main" id="{6EB0A22C-5A19-455F-83C4-8C9C485D8AB1}"/>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32365"/>
          <a:stretch/>
        </p:blipFill>
        <p:spPr>
          <a:xfrm>
            <a:off x="251520" y="1877366"/>
            <a:ext cx="2682909" cy="4032448"/>
          </a:xfrm>
          <a:prstGeom prst="rect">
            <a:avLst/>
          </a:prstGeom>
        </p:spPr>
      </p:pic>
      <p:pic>
        <p:nvPicPr>
          <p:cNvPr id="8" name="Image 7">
            <a:extLst>
              <a:ext uri="{FF2B5EF4-FFF2-40B4-BE49-F238E27FC236}">
                <a16:creationId xmlns:a16="http://schemas.microsoft.com/office/drawing/2014/main" id="{E50D39E1-CCEB-4238-B99B-B66AA239083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b="33201"/>
          <a:stretch/>
        </p:blipFill>
        <p:spPr>
          <a:xfrm>
            <a:off x="3381932" y="1889742"/>
            <a:ext cx="2708142" cy="4020072"/>
          </a:xfrm>
          <a:prstGeom prst="rect">
            <a:avLst/>
          </a:prstGeom>
        </p:spPr>
      </p:pic>
    </p:spTree>
    <p:extLst>
      <p:ext uri="{BB962C8B-B14F-4D97-AF65-F5344CB8AC3E}">
        <p14:creationId xmlns:p14="http://schemas.microsoft.com/office/powerpoint/2010/main" val="2872150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B72F18FC-365F-4D98-AD1A-83A7087E37C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465" y="990020"/>
            <a:ext cx="3109921" cy="1325604"/>
          </a:xfrm>
          <a:prstGeom prst="rect">
            <a:avLst/>
          </a:prstGeom>
        </p:spPr>
      </p:pic>
      <p:sp>
        <p:nvSpPr>
          <p:cNvPr id="10" name="Rectangle 9">
            <a:extLst>
              <a:ext uri="{FF2B5EF4-FFF2-40B4-BE49-F238E27FC236}">
                <a16:creationId xmlns:a16="http://schemas.microsoft.com/office/drawing/2014/main" id="{B1FCB483-9BE2-4CB7-AF04-343AC446882A}"/>
              </a:ext>
            </a:extLst>
          </p:cNvPr>
          <p:cNvSpPr/>
          <p:nvPr/>
        </p:nvSpPr>
        <p:spPr>
          <a:xfrm>
            <a:off x="-1" y="1988840"/>
            <a:ext cx="3563889" cy="4536504"/>
          </a:xfrm>
          <a:prstGeom prst="rect">
            <a:avLst/>
          </a:prstGeom>
          <a:gradFill flip="none" rotWithShape="1">
            <a:gsLst>
              <a:gs pos="0">
                <a:schemeClr val="accent1">
                  <a:shade val="30000"/>
                  <a:satMod val="115000"/>
                  <a:lumMod val="0"/>
                </a:schemeClr>
              </a:gs>
              <a:gs pos="50000">
                <a:schemeClr val="accent1">
                  <a:shade val="67500"/>
                  <a:satMod val="115000"/>
                </a:schemeClr>
              </a:gs>
              <a:gs pos="100000">
                <a:schemeClr val="accent1">
                  <a:shade val="100000"/>
                  <a:satMod val="115000"/>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 name="Text Box 7">
            <a:extLst>
              <a:ext uri="{FF2B5EF4-FFF2-40B4-BE49-F238E27FC236}">
                <a16:creationId xmlns:a16="http://schemas.microsoft.com/office/drawing/2014/main" id="{9F584360-70A9-4D68-A30C-8936A445F822}"/>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a:t>
            </a:r>
            <a:r>
              <a:rPr lang="fr-FR" sz="1600" dirty="0" err="1">
                <a:solidFill>
                  <a:schemeClr val="bg1"/>
                </a:solidFill>
                <a:latin typeface="OpenDyslexic" pitchFamily="50" charset="0"/>
              </a:rPr>
              <a:t>sousmarin</a:t>
            </a:r>
            <a:endParaRPr lang="fr-FR" sz="1600" dirty="0">
              <a:solidFill>
                <a:srgbClr val="331910"/>
              </a:solidFill>
              <a:latin typeface="Arial Black" panose="020B0A04020102020204" pitchFamily="34" charset="0"/>
            </a:endParaRPr>
          </a:p>
        </p:txBody>
      </p:sp>
      <p:sp>
        <p:nvSpPr>
          <p:cNvPr id="3" name="ZoneTexte 2">
            <a:extLst>
              <a:ext uri="{FF2B5EF4-FFF2-40B4-BE49-F238E27FC236}">
                <a16:creationId xmlns:a16="http://schemas.microsoft.com/office/drawing/2014/main" id="{3F14D99B-A14A-4D6E-A079-B795D5436186}"/>
              </a:ext>
            </a:extLst>
          </p:cNvPr>
          <p:cNvSpPr txBox="1"/>
          <p:nvPr/>
        </p:nvSpPr>
        <p:spPr>
          <a:xfrm>
            <a:off x="179512" y="436022"/>
            <a:ext cx="2880320" cy="369332"/>
          </a:xfrm>
          <a:prstGeom prst="rect">
            <a:avLst/>
          </a:prstGeom>
          <a:noFill/>
        </p:spPr>
        <p:txBody>
          <a:bodyPr wrap="square" rtlCol="0">
            <a:spAutoFit/>
          </a:bodyPr>
          <a:lstStyle/>
          <a:p>
            <a:r>
              <a:rPr lang="fr-FR" dirty="0"/>
              <a:t>Et sous l’eau ?</a:t>
            </a:r>
          </a:p>
        </p:txBody>
      </p:sp>
      <p:sp>
        <p:nvSpPr>
          <p:cNvPr id="5" name="ZoneTexte 4">
            <a:extLst>
              <a:ext uri="{FF2B5EF4-FFF2-40B4-BE49-F238E27FC236}">
                <a16:creationId xmlns:a16="http://schemas.microsoft.com/office/drawing/2014/main" id="{15F00F13-0B5F-479F-A5D3-3F31D374359A}"/>
              </a:ext>
            </a:extLst>
          </p:cNvPr>
          <p:cNvSpPr txBox="1"/>
          <p:nvPr/>
        </p:nvSpPr>
        <p:spPr>
          <a:xfrm>
            <a:off x="3858642" y="705177"/>
            <a:ext cx="4320480" cy="5447645"/>
          </a:xfrm>
          <a:prstGeom prst="rect">
            <a:avLst/>
          </a:prstGeom>
          <a:noFill/>
        </p:spPr>
        <p:txBody>
          <a:bodyPr wrap="square">
            <a:spAutoFit/>
          </a:bodyPr>
          <a:lstStyle/>
          <a:p>
            <a:pPr algn="l"/>
            <a:r>
              <a:rPr lang="fr-FR" sz="1200" b="0" i="0" u="none" strike="noStrike" baseline="0" dirty="0">
                <a:latin typeface="+mj-lt"/>
              </a:rPr>
              <a:t>Le déploiement d’engins sous-marins téléguidés (ROV) ou autonomes (AUV) impose de mettre en œuvre des dispositifs de localisation de ces mobiles au sein de la colonne d’eau. Cette fonction est assurée par </a:t>
            </a:r>
            <a:r>
              <a:rPr lang="fr-FR" sz="1200" b="1" i="0" u="none" strike="noStrike" baseline="0" dirty="0">
                <a:latin typeface="+mj-lt"/>
              </a:rPr>
              <a:t>des systèmes de positionnement à base ultracourte (BUC)</a:t>
            </a:r>
            <a:r>
              <a:rPr lang="fr-FR" sz="1200" b="0" i="0" u="none" strike="noStrike" baseline="0" dirty="0">
                <a:latin typeface="+mj-lt"/>
              </a:rPr>
              <a:t>, qui permettent de localiser avec une grande précision un ou plusieurs véhicules sous-marins, au moyen de balises acoustiques (émetteurs autonomes fixés sur les mobiles) et d’une antenne BUC fixée sous la coque du navire. Dans le cas du système IXSEA </a:t>
            </a:r>
            <a:r>
              <a:rPr lang="fr-FR" sz="1200" b="0" i="0" u="none" strike="noStrike" baseline="0" dirty="0" err="1">
                <a:latin typeface="+mj-lt"/>
              </a:rPr>
              <a:t>Posidonia</a:t>
            </a:r>
            <a:r>
              <a:rPr lang="fr-FR" sz="1200" b="0" i="0" u="none" strike="noStrike" baseline="0" dirty="0">
                <a:latin typeface="+mj-lt"/>
              </a:rPr>
              <a:t> installé sur la plupart des navires français, cette antenne comprend un émetteur et 4 récepteurs montés en croix. </a:t>
            </a:r>
            <a:endParaRPr lang="fr-FR" sz="1200" dirty="0">
              <a:latin typeface="+mj-lt"/>
            </a:endParaRPr>
          </a:p>
          <a:p>
            <a:pPr algn="l"/>
            <a:r>
              <a:rPr lang="fr-FR" sz="1200" b="0" i="0" u="none" strike="noStrike" baseline="0" dirty="0">
                <a:latin typeface="+mj-lt"/>
              </a:rPr>
              <a:t>Le fonctionnement du système est basé sur </a:t>
            </a:r>
            <a:r>
              <a:rPr lang="fr-FR" sz="1200" b="1" i="0" u="none" strike="noStrike" baseline="0" dirty="0">
                <a:latin typeface="+mj-lt"/>
              </a:rPr>
              <a:t>l’échange bidirectionnel de signaux acoustiques entre les balises et la BUC du navire. La BUC transmet des commandes à la balise via son antenne acoustique et déclenche l’émission du signal de réponse de la balise. Ce signal, reçu par les quatre récepteurs de l’antenne est décodé et traité de façon à déterminer la direction et la distance de la balise par rapport au navire.</a:t>
            </a:r>
            <a:r>
              <a:rPr lang="fr-FR" sz="1200" b="0" i="0" u="none" strike="noStrike" baseline="0" dirty="0">
                <a:latin typeface="+mj-lt"/>
              </a:rPr>
              <a:t> La direction du signal est obtenue en exploitant les différences de phases entre les quatre récepteurs (technique interférométrique). Connaissant la position, l’attitude (roulis, tangage) et le cap du navire, ainsi que le profil de célérité (afin de corriger la réfraction des rayons sonores), le système en déduit la position de la balise : latitude, longitude, profondeur. </a:t>
            </a:r>
            <a:r>
              <a:rPr lang="fr-FR" sz="1200" b="1" i="0" u="none" strike="noStrike" baseline="0" dirty="0">
                <a:latin typeface="+mj-lt"/>
              </a:rPr>
              <a:t>Les erreurs de mesure sont de l’ordre de 0,5% de la hauteur d’eau.</a:t>
            </a:r>
            <a:r>
              <a:rPr lang="fr-FR" sz="1200" b="0" i="0" u="none" strike="noStrike" baseline="0" dirty="0">
                <a:latin typeface="+mj-lt"/>
              </a:rPr>
              <a:t> </a:t>
            </a:r>
            <a:r>
              <a:rPr lang="fr-FR" sz="1200" b="0" i="1" u="none" strike="noStrike" baseline="0" dirty="0" err="1">
                <a:latin typeface="+mj-lt"/>
              </a:rPr>
              <a:t>Posidonia</a:t>
            </a:r>
            <a:r>
              <a:rPr lang="fr-FR" sz="1200" b="0" i="1" u="none" strike="noStrike" baseline="0" dirty="0">
                <a:latin typeface="+mj-lt"/>
              </a:rPr>
              <a:t> </a:t>
            </a:r>
            <a:r>
              <a:rPr lang="fr-FR" sz="1200" b="0" i="0" u="none" strike="noStrike" baseline="0" dirty="0">
                <a:latin typeface="+mj-lt"/>
              </a:rPr>
              <a:t>permet de gérer simultanément jusqu’à quatre balises. Il est également possible de travailler en mode différentiel en utilisant une balise fixe posée sur le fond (de position connue). Cela permet de réduire l’erreur de mesure sur la ou les balises mobiles.</a:t>
            </a:r>
            <a:endParaRPr lang="fr-FR" sz="1200" dirty="0">
              <a:latin typeface="+mj-lt"/>
            </a:endParaRPr>
          </a:p>
        </p:txBody>
      </p:sp>
      <p:pic>
        <p:nvPicPr>
          <p:cNvPr id="9" name="Image 8">
            <a:extLst>
              <a:ext uri="{FF2B5EF4-FFF2-40B4-BE49-F238E27FC236}">
                <a16:creationId xmlns:a16="http://schemas.microsoft.com/office/drawing/2014/main" id="{34E6F891-EC37-44FE-8BAF-8C917F799B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5864640"/>
            <a:ext cx="709851" cy="372672"/>
          </a:xfrm>
          <a:prstGeom prst="rect">
            <a:avLst/>
          </a:prstGeom>
        </p:spPr>
      </p:pic>
      <p:sp>
        <p:nvSpPr>
          <p:cNvPr id="12" name="ZoneTexte 11">
            <a:extLst>
              <a:ext uri="{FF2B5EF4-FFF2-40B4-BE49-F238E27FC236}">
                <a16:creationId xmlns:a16="http://schemas.microsoft.com/office/drawing/2014/main" id="{C36C8812-6A1E-46EE-9E1D-274FB0945D93}"/>
              </a:ext>
            </a:extLst>
          </p:cNvPr>
          <p:cNvSpPr txBox="1"/>
          <p:nvPr/>
        </p:nvSpPr>
        <p:spPr>
          <a:xfrm>
            <a:off x="3851920" y="6304002"/>
            <a:ext cx="4595326" cy="553998"/>
          </a:xfrm>
          <a:prstGeom prst="rect">
            <a:avLst/>
          </a:prstGeom>
          <a:noFill/>
        </p:spPr>
        <p:txBody>
          <a:bodyPr wrap="square">
            <a:spAutoFit/>
          </a:bodyPr>
          <a:lstStyle/>
          <a:p>
            <a:r>
              <a:rPr lang="fr-FR" sz="1000" dirty="0"/>
              <a:t>BISQUAY, Hervé, Henri FLOC’H, et Xavier LURTON. « Les équipements acoustiques des navires océanographiques ». </a:t>
            </a:r>
            <a:r>
              <a:rPr lang="fr-FR" sz="1000" i="1" dirty="0"/>
              <a:t>Les équipements acoustiques des navires océanographiques</a:t>
            </a:r>
            <a:r>
              <a:rPr lang="fr-FR" sz="1000" dirty="0"/>
              <a:t>, n</a:t>
            </a:r>
            <a:r>
              <a:rPr lang="fr-FR" sz="1000" baseline="30000" dirty="0"/>
              <a:t>o</a:t>
            </a:r>
            <a:r>
              <a:rPr lang="fr-FR" sz="1000" dirty="0"/>
              <a:t> 48 (2007): 10‑16.</a:t>
            </a:r>
          </a:p>
        </p:txBody>
      </p:sp>
    </p:spTree>
    <p:extLst>
      <p:ext uri="{BB962C8B-B14F-4D97-AF65-F5344CB8AC3E}">
        <p14:creationId xmlns:p14="http://schemas.microsoft.com/office/powerpoint/2010/main" val="1746475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3EEA-70C5-43B3-4626-ED93AD1DE08A}"/>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CE415D9D-DA43-609A-70C3-2FEFD282E89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465" y="990020"/>
            <a:ext cx="3109921" cy="1325604"/>
          </a:xfrm>
          <a:prstGeom prst="rect">
            <a:avLst/>
          </a:prstGeom>
        </p:spPr>
      </p:pic>
      <p:sp>
        <p:nvSpPr>
          <p:cNvPr id="3" name="Rectangle 2">
            <a:extLst>
              <a:ext uri="{FF2B5EF4-FFF2-40B4-BE49-F238E27FC236}">
                <a16:creationId xmlns:a16="http://schemas.microsoft.com/office/drawing/2014/main" id="{CDD141C2-FFBA-1A53-324F-B5C7B60E7731}"/>
              </a:ext>
            </a:extLst>
          </p:cNvPr>
          <p:cNvSpPr/>
          <p:nvPr/>
        </p:nvSpPr>
        <p:spPr>
          <a:xfrm>
            <a:off x="-1" y="1988840"/>
            <a:ext cx="3491881" cy="4536504"/>
          </a:xfrm>
          <a:prstGeom prst="rect">
            <a:avLst/>
          </a:prstGeom>
          <a:gradFill flip="none" rotWithShape="1">
            <a:gsLst>
              <a:gs pos="0">
                <a:schemeClr val="accent1">
                  <a:shade val="30000"/>
                  <a:satMod val="115000"/>
                  <a:lumMod val="0"/>
                </a:schemeClr>
              </a:gs>
              <a:gs pos="50000">
                <a:schemeClr val="accent1">
                  <a:shade val="67500"/>
                  <a:satMod val="115000"/>
                </a:schemeClr>
              </a:gs>
              <a:gs pos="100000">
                <a:schemeClr val="accent1">
                  <a:shade val="100000"/>
                  <a:satMod val="115000"/>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a:extLst>
              <a:ext uri="{FF2B5EF4-FFF2-40B4-BE49-F238E27FC236}">
                <a16:creationId xmlns:a16="http://schemas.microsoft.com/office/drawing/2014/main" id="{0D77F14C-6720-F307-0E1D-A6FBA751E30B}"/>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a:t>
            </a:r>
            <a:r>
              <a:rPr lang="fr-FR" sz="1600" dirty="0" err="1">
                <a:solidFill>
                  <a:schemeClr val="bg1"/>
                </a:solidFill>
                <a:latin typeface="OpenDyslexic" pitchFamily="50" charset="0"/>
              </a:rPr>
              <a:t>sousmarin</a:t>
            </a:r>
            <a:endParaRPr lang="fr-FR" sz="1600" dirty="0">
              <a:solidFill>
                <a:srgbClr val="331910"/>
              </a:solidFill>
              <a:latin typeface="Arial Black" panose="020B0A04020102020204" pitchFamily="34" charset="0"/>
            </a:endParaRPr>
          </a:p>
        </p:txBody>
      </p:sp>
      <p:sp>
        <p:nvSpPr>
          <p:cNvPr id="6" name="ZoneTexte 5">
            <a:extLst>
              <a:ext uri="{FF2B5EF4-FFF2-40B4-BE49-F238E27FC236}">
                <a16:creationId xmlns:a16="http://schemas.microsoft.com/office/drawing/2014/main" id="{457AF3E5-3EA2-1793-CDD1-FF088B54B1CC}"/>
              </a:ext>
            </a:extLst>
          </p:cNvPr>
          <p:cNvSpPr txBox="1"/>
          <p:nvPr/>
        </p:nvSpPr>
        <p:spPr>
          <a:xfrm>
            <a:off x="3491882" y="2985034"/>
            <a:ext cx="4320480" cy="276999"/>
          </a:xfrm>
          <a:prstGeom prst="rect">
            <a:avLst/>
          </a:prstGeom>
          <a:noFill/>
        </p:spPr>
        <p:txBody>
          <a:bodyPr wrap="square">
            <a:spAutoFit/>
          </a:bodyPr>
          <a:lstStyle/>
          <a:p>
            <a:pPr algn="l"/>
            <a:r>
              <a:rPr lang="fr-FR" sz="1200" dirty="0">
                <a:latin typeface="+mj-lt"/>
              </a:rPr>
              <a:t>Emetteur BUC du </a:t>
            </a:r>
            <a:r>
              <a:rPr lang="fr-FR" sz="1200" dirty="0" err="1">
                <a:latin typeface="+mj-lt"/>
              </a:rPr>
              <a:t>n.o</a:t>
            </a:r>
            <a:r>
              <a:rPr lang="fr-FR" sz="1200" dirty="0">
                <a:latin typeface="+mj-lt"/>
              </a:rPr>
              <a:t>. Pourquoi Pas ?</a:t>
            </a:r>
          </a:p>
        </p:txBody>
      </p:sp>
      <p:pic>
        <p:nvPicPr>
          <p:cNvPr id="8" name="Image 7">
            <a:extLst>
              <a:ext uri="{FF2B5EF4-FFF2-40B4-BE49-F238E27FC236}">
                <a16:creationId xmlns:a16="http://schemas.microsoft.com/office/drawing/2014/main" id="{C936FB9E-029A-D645-F61A-F9E87D9AF5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5864640"/>
            <a:ext cx="709851" cy="372672"/>
          </a:xfrm>
          <a:prstGeom prst="rect">
            <a:avLst/>
          </a:prstGeom>
        </p:spPr>
      </p:pic>
      <p:pic>
        <p:nvPicPr>
          <p:cNvPr id="9" name="Image 8">
            <a:extLst>
              <a:ext uri="{FF2B5EF4-FFF2-40B4-BE49-F238E27FC236}">
                <a16:creationId xmlns:a16="http://schemas.microsoft.com/office/drawing/2014/main" id="{0D512E27-B974-93B1-F91A-33EF874D500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8139" y="532211"/>
            <a:ext cx="5372397" cy="2416649"/>
          </a:xfrm>
          <a:prstGeom prst="rect">
            <a:avLst/>
          </a:prstGeom>
        </p:spPr>
      </p:pic>
      <p:sp>
        <p:nvSpPr>
          <p:cNvPr id="10" name="ZoneTexte 9">
            <a:extLst>
              <a:ext uri="{FF2B5EF4-FFF2-40B4-BE49-F238E27FC236}">
                <a16:creationId xmlns:a16="http://schemas.microsoft.com/office/drawing/2014/main" id="{7B195DD9-9868-E459-0221-A1CABB19DA7F}"/>
              </a:ext>
            </a:extLst>
          </p:cNvPr>
          <p:cNvSpPr txBox="1"/>
          <p:nvPr/>
        </p:nvSpPr>
        <p:spPr>
          <a:xfrm>
            <a:off x="3550839" y="3293369"/>
            <a:ext cx="4594224" cy="738664"/>
          </a:xfrm>
          <a:prstGeom prst="rect">
            <a:avLst/>
          </a:prstGeom>
          <a:noFill/>
        </p:spPr>
        <p:txBody>
          <a:bodyPr wrap="square">
            <a:spAutoFit/>
          </a:bodyPr>
          <a:lstStyle/>
          <a:p>
            <a:r>
              <a:rPr lang="fr-FR" sz="1400" b="0" i="0" u="none" strike="noStrike" baseline="0" dirty="0">
                <a:latin typeface="+mj-lt"/>
              </a:rPr>
              <a:t>Dans le cas du système IXSEA </a:t>
            </a:r>
            <a:r>
              <a:rPr lang="fr-FR" sz="1400" b="0" i="0" u="none" strike="noStrike" baseline="0" dirty="0" err="1">
                <a:latin typeface="+mj-lt"/>
              </a:rPr>
              <a:t>Posidonia</a:t>
            </a:r>
            <a:r>
              <a:rPr lang="fr-FR" sz="1400" b="0" i="0" u="none" strike="noStrike" baseline="0" dirty="0">
                <a:latin typeface="+mj-lt"/>
              </a:rPr>
              <a:t> installé sur la plupart des navires français, cette antenne comprend un émetteur et 4 récepteurs montés en croix. </a:t>
            </a:r>
            <a:endParaRPr lang="fr-FR" sz="1400" dirty="0"/>
          </a:p>
        </p:txBody>
      </p:sp>
      <p:pic>
        <p:nvPicPr>
          <p:cNvPr id="12" name="Image 11">
            <a:extLst>
              <a:ext uri="{FF2B5EF4-FFF2-40B4-BE49-F238E27FC236}">
                <a16:creationId xmlns:a16="http://schemas.microsoft.com/office/drawing/2014/main" id="{B406D798-F416-4FE9-B493-CA4AD8F976D2}"/>
              </a:ext>
            </a:extLst>
          </p:cNvPr>
          <p:cNvPicPr>
            <a:picLocks noChangeAspect="1"/>
          </p:cNvPicPr>
          <p:nvPr/>
        </p:nvPicPr>
        <p:blipFill>
          <a:blip r:embed="rId5"/>
          <a:stretch>
            <a:fillRect/>
          </a:stretch>
        </p:blipFill>
        <p:spPr>
          <a:xfrm>
            <a:off x="5796136" y="3975874"/>
            <a:ext cx="3203848" cy="2326714"/>
          </a:xfrm>
          <a:prstGeom prst="rect">
            <a:avLst/>
          </a:prstGeom>
        </p:spPr>
      </p:pic>
      <p:sp>
        <p:nvSpPr>
          <p:cNvPr id="14" name="ZoneTexte 13">
            <a:extLst>
              <a:ext uri="{FF2B5EF4-FFF2-40B4-BE49-F238E27FC236}">
                <a16:creationId xmlns:a16="http://schemas.microsoft.com/office/drawing/2014/main" id="{D3DAF70B-28C3-B75A-8D73-3F009C4B9723}"/>
              </a:ext>
            </a:extLst>
          </p:cNvPr>
          <p:cNvSpPr txBox="1"/>
          <p:nvPr/>
        </p:nvSpPr>
        <p:spPr>
          <a:xfrm>
            <a:off x="179512" y="436022"/>
            <a:ext cx="2880320" cy="369332"/>
          </a:xfrm>
          <a:prstGeom prst="rect">
            <a:avLst/>
          </a:prstGeom>
          <a:noFill/>
        </p:spPr>
        <p:txBody>
          <a:bodyPr wrap="square" rtlCol="0">
            <a:spAutoFit/>
          </a:bodyPr>
          <a:lstStyle/>
          <a:p>
            <a:r>
              <a:rPr lang="fr-FR" dirty="0"/>
              <a:t>Et sous l’eau ?</a:t>
            </a:r>
          </a:p>
        </p:txBody>
      </p:sp>
    </p:spTree>
    <p:extLst>
      <p:ext uri="{BB962C8B-B14F-4D97-AF65-F5344CB8AC3E}">
        <p14:creationId xmlns:p14="http://schemas.microsoft.com/office/powerpoint/2010/main" val="1140174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9E558F88-29CF-4035-A5A0-A784E21A2E8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465" y="990020"/>
            <a:ext cx="3109921" cy="1325604"/>
          </a:xfrm>
          <a:prstGeom prst="rect">
            <a:avLst/>
          </a:prstGeom>
        </p:spPr>
      </p:pic>
      <p:sp>
        <p:nvSpPr>
          <p:cNvPr id="3" name="Rectangle 2">
            <a:extLst>
              <a:ext uri="{FF2B5EF4-FFF2-40B4-BE49-F238E27FC236}">
                <a16:creationId xmlns:a16="http://schemas.microsoft.com/office/drawing/2014/main" id="{0CBA6640-EB45-44AC-B68B-7A78D2DCFC3C}"/>
              </a:ext>
            </a:extLst>
          </p:cNvPr>
          <p:cNvSpPr/>
          <p:nvPr/>
        </p:nvSpPr>
        <p:spPr>
          <a:xfrm>
            <a:off x="-1" y="1988840"/>
            <a:ext cx="3491881" cy="4536504"/>
          </a:xfrm>
          <a:prstGeom prst="rect">
            <a:avLst/>
          </a:prstGeom>
          <a:gradFill flip="none" rotWithShape="1">
            <a:gsLst>
              <a:gs pos="0">
                <a:schemeClr val="accent1">
                  <a:shade val="30000"/>
                  <a:satMod val="115000"/>
                  <a:lumMod val="0"/>
                </a:schemeClr>
              </a:gs>
              <a:gs pos="50000">
                <a:schemeClr val="accent1">
                  <a:shade val="67500"/>
                  <a:satMod val="115000"/>
                </a:schemeClr>
              </a:gs>
              <a:gs pos="100000">
                <a:schemeClr val="accent1">
                  <a:shade val="100000"/>
                  <a:satMod val="115000"/>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a:extLst>
              <a:ext uri="{FF2B5EF4-FFF2-40B4-BE49-F238E27FC236}">
                <a16:creationId xmlns:a16="http://schemas.microsoft.com/office/drawing/2014/main" id="{14F960BC-05CF-46FB-B922-47354EBEB3CE}"/>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a:t>
            </a:r>
            <a:r>
              <a:rPr lang="fr-FR" sz="1600" dirty="0" err="1">
                <a:solidFill>
                  <a:schemeClr val="bg1"/>
                </a:solidFill>
                <a:latin typeface="OpenDyslexic" pitchFamily="50" charset="0"/>
              </a:rPr>
              <a:t>sousmarin</a:t>
            </a:r>
            <a:endParaRPr lang="fr-FR" sz="1600" dirty="0">
              <a:solidFill>
                <a:srgbClr val="331910"/>
              </a:solidFill>
              <a:latin typeface="Arial Black" panose="020B0A04020102020204" pitchFamily="34" charset="0"/>
            </a:endParaRPr>
          </a:p>
        </p:txBody>
      </p:sp>
      <p:pic>
        <p:nvPicPr>
          <p:cNvPr id="8" name="Image 7">
            <a:extLst>
              <a:ext uri="{FF2B5EF4-FFF2-40B4-BE49-F238E27FC236}">
                <a16:creationId xmlns:a16="http://schemas.microsoft.com/office/drawing/2014/main" id="{760DAD43-3C43-4F48-95AA-B0547611CD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5864640"/>
            <a:ext cx="709851" cy="372672"/>
          </a:xfrm>
          <a:prstGeom prst="rect">
            <a:avLst/>
          </a:prstGeom>
        </p:spPr>
      </p:pic>
      <p:pic>
        <p:nvPicPr>
          <p:cNvPr id="11" name="Image 10">
            <a:extLst>
              <a:ext uri="{FF2B5EF4-FFF2-40B4-BE49-F238E27FC236}">
                <a16:creationId xmlns:a16="http://schemas.microsoft.com/office/drawing/2014/main" id="{68D7B4A0-857B-9012-4479-1751B25607E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3232466" y="1652802"/>
            <a:ext cx="5760640" cy="3840427"/>
          </a:xfrm>
          <a:prstGeom prst="rect">
            <a:avLst/>
          </a:prstGeom>
        </p:spPr>
      </p:pic>
      <p:sp>
        <p:nvSpPr>
          <p:cNvPr id="16" name="ZoneTexte 15">
            <a:extLst>
              <a:ext uri="{FF2B5EF4-FFF2-40B4-BE49-F238E27FC236}">
                <a16:creationId xmlns:a16="http://schemas.microsoft.com/office/drawing/2014/main" id="{2BAB9468-3959-D898-A042-50417CA7397B}"/>
              </a:ext>
            </a:extLst>
          </p:cNvPr>
          <p:cNvSpPr txBox="1"/>
          <p:nvPr/>
        </p:nvSpPr>
        <p:spPr>
          <a:xfrm>
            <a:off x="4139952" y="6453336"/>
            <a:ext cx="4320480" cy="276999"/>
          </a:xfrm>
          <a:prstGeom prst="rect">
            <a:avLst/>
          </a:prstGeom>
          <a:noFill/>
        </p:spPr>
        <p:txBody>
          <a:bodyPr wrap="square">
            <a:spAutoFit/>
          </a:bodyPr>
          <a:lstStyle/>
          <a:p>
            <a:pPr algn="l"/>
            <a:r>
              <a:rPr lang="fr-FR" sz="1200" dirty="0">
                <a:latin typeface="+mj-lt"/>
              </a:rPr>
              <a:t>Balise acoustique BUC du Nautile</a:t>
            </a:r>
          </a:p>
        </p:txBody>
      </p:sp>
      <p:sp>
        <p:nvSpPr>
          <p:cNvPr id="17" name="ZoneTexte 16">
            <a:extLst>
              <a:ext uri="{FF2B5EF4-FFF2-40B4-BE49-F238E27FC236}">
                <a16:creationId xmlns:a16="http://schemas.microsoft.com/office/drawing/2014/main" id="{949B6D3A-D49F-F59E-E325-CE780A372418}"/>
              </a:ext>
            </a:extLst>
          </p:cNvPr>
          <p:cNvSpPr txBox="1"/>
          <p:nvPr/>
        </p:nvSpPr>
        <p:spPr>
          <a:xfrm>
            <a:off x="179512" y="436022"/>
            <a:ext cx="2880320" cy="369332"/>
          </a:xfrm>
          <a:prstGeom prst="rect">
            <a:avLst/>
          </a:prstGeom>
          <a:noFill/>
        </p:spPr>
        <p:txBody>
          <a:bodyPr wrap="square" rtlCol="0">
            <a:spAutoFit/>
          </a:bodyPr>
          <a:lstStyle/>
          <a:p>
            <a:r>
              <a:rPr lang="fr-FR" dirty="0"/>
              <a:t>Et sous l’eau ?</a:t>
            </a:r>
          </a:p>
        </p:txBody>
      </p:sp>
    </p:spTree>
    <p:extLst>
      <p:ext uri="{BB962C8B-B14F-4D97-AF65-F5344CB8AC3E}">
        <p14:creationId xmlns:p14="http://schemas.microsoft.com/office/powerpoint/2010/main" val="3542782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C1326-F721-8FA1-41F4-9FC8F82B588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B54BB29E-919F-7679-F877-259FCAD66D1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465" y="990020"/>
            <a:ext cx="3109921" cy="1325604"/>
          </a:xfrm>
          <a:prstGeom prst="rect">
            <a:avLst/>
          </a:prstGeom>
        </p:spPr>
      </p:pic>
      <p:sp>
        <p:nvSpPr>
          <p:cNvPr id="3" name="Rectangle 2">
            <a:extLst>
              <a:ext uri="{FF2B5EF4-FFF2-40B4-BE49-F238E27FC236}">
                <a16:creationId xmlns:a16="http://schemas.microsoft.com/office/drawing/2014/main" id="{2B0D540B-5769-C0F7-2D77-AC7E4ED657A5}"/>
              </a:ext>
            </a:extLst>
          </p:cNvPr>
          <p:cNvSpPr/>
          <p:nvPr/>
        </p:nvSpPr>
        <p:spPr>
          <a:xfrm>
            <a:off x="-1" y="1988840"/>
            <a:ext cx="3491881" cy="4536504"/>
          </a:xfrm>
          <a:prstGeom prst="rect">
            <a:avLst/>
          </a:prstGeom>
          <a:gradFill flip="none" rotWithShape="1">
            <a:gsLst>
              <a:gs pos="0">
                <a:schemeClr val="accent1">
                  <a:shade val="30000"/>
                  <a:satMod val="115000"/>
                  <a:lumMod val="0"/>
                </a:schemeClr>
              </a:gs>
              <a:gs pos="50000">
                <a:schemeClr val="accent1">
                  <a:shade val="67500"/>
                  <a:satMod val="115000"/>
                </a:schemeClr>
              </a:gs>
              <a:gs pos="100000">
                <a:schemeClr val="accent1">
                  <a:shade val="100000"/>
                  <a:satMod val="115000"/>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a:extLst>
              <a:ext uri="{FF2B5EF4-FFF2-40B4-BE49-F238E27FC236}">
                <a16:creationId xmlns:a16="http://schemas.microsoft.com/office/drawing/2014/main" id="{7F57D621-D6D6-B88A-7513-A5DA449B3B2F}"/>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a:t>
            </a:r>
            <a:r>
              <a:rPr lang="fr-FR" sz="1600" dirty="0" err="1">
                <a:solidFill>
                  <a:schemeClr val="bg1"/>
                </a:solidFill>
                <a:latin typeface="OpenDyslexic" pitchFamily="50" charset="0"/>
              </a:rPr>
              <a:t>sousmarin</a:t>
            </a:r>
            <a:endParaRPr lang="fr-FR" sz="1600" dirty="0">
              <a:solidFill>
                <a:srgbClr val="331910"/>
              </a:solidFill>
              <a:latin typeface="Arial Black" panose="020B0A04020102020204" pitchFamily="34" charset="0"/>
            </a:endParaRPr>
          </a:p>
        </p:txBody>
      </p:sp>
      <p:pic>
        <p:nvPicPr>
          <p:cNvPr id="8" name="Image 7">
            <a:extLst>
              <a:ext uri="{FF2B5EF4-FFF2-40B4-BE49-F238E27FC236}">
                <a16:creationId xmlns:a16="http://schemas.microsoft.com/office/drawing/2014/main" id="{E06B31E2-57CF-917B-314B-ED37728D8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5864640"/>
            <a:ext cx="709851" cy="372672"/>
          </a:xfrm>
          <a:prstGeom prst="rect">
            <a:avLst/>
          </a:prstGeom>
        </p:spPr>
      </p:pic>
      <p:pic>
        <p:nvPicPr>
          <p:cNvPr id="13" name="Image 12">
            <a:extLst>
              <a:ext uri="{FF2B5EF4-FFF2-40B4-BE49-F238E27FC236}">
                <a16:creationId xmlns:a16="http://schemas.microsoft.com/office/drawing/2014/main" id="{FC17A0DB-0BEB-33F2-F67C-F0D42AA9A4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82346" y="805354"/>
            <a:ext cx="4851953" cy="3639365"/>
          </a:xfrm>
          <a:prstGeom prst="rect">
            <a:avLst/>
          </a:prstGeom>
        </p:spPr>
      </p:pic>
      <p:sp>
        <p:nvSpPr>
          <p:cNvPr id="7" name="ZoneTexte 6">
            <a:extLst>
              <a:ext uri="{FF2B5EF4-FFF2-40B4-BE49-F238E27FC236}">
                <a16:creationId xmlns:a16="http://schemas.microsoft.com/office/drawing/2014/main" id="{58417C7A-371F-6A54-0BC8-FA01C397EC1C}"/>
              </a:ext>
            </a:extLst>
          </p:cNvPr>
          <p:cNvSpPr txBox="1"/>
          <p:nvPr/>
        </p:nvSpPr>
        <p:spPr>
          <a:xfrm>
            <a:off x="3707904" y="4509120"/>
            <a:ext cx="4320480" cy="276999"/>
          </a:xfrm>
          <a:prstGeom prst="rect">
            <a:avLst/>
          </a:prstGeom>
          <a:noFill/>
        </p:spPr>
        <p:txBody>
          <a:bodyPr wrap="square">
            <a:spAutoFit/>
          </a:bodyPr>
          <a:lstStyle/>
          <a:p>
            <a:pPr algn="l"/>
            <a:r>
              <a:rPr lang="fr-FR" sz="1200" dirty="0">
                <a:latin typeface="+mj-lt"/>
              </a:rPr>
              <a:t>Balise acoustique du carottier multitube</a:t>
            </a:r>
          </a:p>
        </p:txBody>
      </p:sp>
      <p:sp>
        <p:nvSpPr>
          <p:cNvPr id="10" name="ZoneTexte 9">
            <a:extLst>
              <a:ext uri="{FF2B5EF4-FFF2-40B4-BE49-F238E27FC236}">
                <a16:creationId xmlns:a16="http://schemas.microsoft.com/office/drawing/2014/main" id="{1F0BEE5C-C791-5A74-F3E4-E2D353D04629}"/>
              </a:ext>
            </a:extLst>
          </p:cNvPr>
          <p:cNvSpPr txBox="1"/>
          <p:nvPr/>
        </p:nvSpPr>
        <p:spPr>
          <a:xfrm>
            <a:off x="179512" y="436022"/>
            <a:ext cx="2880320" cy="369332"/>
          </a:xfrm>
          <a:prstGeom prst="rect">
            <a:avLst/>
          </a:prstGeom>
          <a:noFill/>
        </p:spPr>
        <p:txBody>
          <a:bodyPr wrap="square" rtlCol="0">
            <a:spAutoFit/>
          </a:bodyPr>
          <a:lstStyle/>
          <a:p>
            <a:r>
              <a:rPr lang="fr-FR" dirty="0"/>
              <a:t>Et sous l’eau ?</a:t>
            </a:r>
          </a:p>
        </p:txBody>
      </p:sp>
    </p:spTree>
    <p:extLst>
      <p:ext uri="{BB962C8B-B14F-4D97-AF65-F5344CB8AC3E}">
        <p14:creationId xmlns:p14="http://schemas.microsoft.com/office/powerpoint/2010/main" val="13865128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9248C-DCFB-4DC3-6973-1E25E2867E07}"/>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9BADDAB-EF6B-A7F3-3C89-1CCDD5A4A0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0465" y="990020"/>
            <a:ext cx="3109921" cy="1325604"/>
          </a:xfrm>
          <a:prstGeom prst="rect">
            <a:avLst/>
          </a:prstGeom>
        </p:spPr>
      </p:pic>
      <p:sp>
        <p:nvSpPr>
          <p:cNvPr id="3" name="Rectangle 2">
            <a:extLst>
              <a:ext uri="{FF2B5EF4-FFF2-40B4-BE49-F238E27FC236}">
                <a16:creationId xmlns:a16="http://schemas.microsoft.com/office/drawing/2014/main" id="{B12A8BB7-C806-0B64-9D18-CA6423F4C9A5}"/>
              </a:ext>
            </a:extLst>
          </p:cNvPr>
          <p:cNvSpPr/>
          <p:nvPr/>
        </p:nvSpPr>
        <p:spPr>
          <a:xfrm>
            <a:off x="-1" y="1988840"/>
            <a:ext cx="3491881" cy="4536504"/>
          </a:xfrm>
          <a:prstGeom prst="rect">
            <a:avLst/>
          </a:prstGeom>
          <a:gradFill flip="none" rotWithShape="1">
            <a:gsLst>
              <a:gs pos="0">
                <a:schemeClr val="accent1">
                  <a:shade val="30000"/>
                  <a:satMod val="115000"/>
                  <a:lumMod val="0"/>
                </a:schemeClr>
              </a:gs>
              <a:gs pos="50000">
                <a:schemeClr val="accent1">
                  <a:shade val="67500"/>
                  <a:satMod val="115000"/>
                </a:schemeClr>
              </a:gs>
              <a:gs pos="100000">
                <a:schemeClr val="accent1">
                  <a:shade val="100000"/>
                  <a:satMod val="115000"/>
                  <a:alpha val="52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a:extLst>
              <a:ext uri="{FF2B5EF4-FFF2-40B4-BE49-F238E27FC236}">
                <a16:creationId xmlns:a16="http://schemas.microsoft.com/office/drawing/2014/main" id="{5BEF66DE-DC16-E24D-16DD-E30CBB6AF953}"/>
              </a:ext>
            </a:extLst>
          </p:cNvPr>
          <p:cNvSpPr txBox="1">
            <a:spLocks noChangeArrowheads="1"/>
          </p:cNvSpPr>
          <p:nvPr/>
        </p:nvSpPr>
        <p:spPr bwMode="auto">
          <a:xfrm>
            <a:off x="0" y="-1776"/>
            <a:ext cx="9144000" cy="301890"/>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14566">
              <a:spcBef>
                <a:spcPct val="50000"/>
              </a:spcBef>
              <a:tabLst>
                <a:tab pos="7605225" algn="l"/>
                <a:tab pos="7697427" algn="l"/>
              </a:tabLst>
              <a:defRPr/>
            </a:pPr>
            <a:r>
              <a:rPr lang="fr-FR" sz="1600" dirty="0">
                <a:solidFill>
                  <a:schemeClr val="bg1"/>
                </a:solidFill>
                <a:latin typeface="OpenDyslexic" pitchFamily="50" charset="0"/>
              </a:rPr>
              <a:t>les systèmes de positionnement sousmarin</a:t>
            </a:r>
            <a:endParaRPr lang="fr-FR" sz="1600" dirty="0">
              <a:solidFill>
                <a:srgbClr val="331910"/>
              </a:solidFill>
              <a:latin typeface="Arial Black" panose="020B0A04020102020204" pitchFamily="34" charset="0"/>
            </a:endParaRPr>
          </a:p>
        </p:txBody>
      </p:sp>
      <p:pic>
        <p:nvPicPr>
          <p:cNvPr id="8" name="Image 7">
            <a:extLst>
              <a:ext uri="{FF2B5EF4-FFF2-40B4-BE49-F238E27FC236}">
                <a16:creationId xmlns:a16="http://schemas.microsoft.com/office/drawing/2014/main" id="{9320585E-C4FC-F49C-ADE6-8E25BE5230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584" y="5864640"/>
            <a:ext cx="709851" cy="372672"/>
          </a:xfrm>
          <a:prstGeom prst="rect">
            <a:avLst/>
          </a:prstGeom>
        </p:spPr>
      </p:pic>
      <p:pic>
        <p:nvPicPr>
          <p:cNvPr id="15" name="Image 14">
            <a:extLst>
              <a:ext uri="{FF2B5EF4-FFF2-40B4-BE49-F238E27FC236}">
                <a16:creationId xmlns:a16="http://schemas.microsoft.com/office/drawing/2014/main" id="{6AA7C600-0755-2293-F506-BB35217319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3379936" y="1531741"/>
            <a:ext cx="5553234" cy="3702156"/>
          </a:xfrm>
          <a:prstGeom prst="rect">
            <a:avLst/>
          </a:prstGeom>
        </p:spPr>
      </p:pic>
      <p:sp>
        <p:nvSpPr>
          <p:cNvPr id="7" name="ZoneTexte 6">
            <a:extLst>
              <a:ext uri="{FF2B5EF4-FFF2-40B4-BE49-F238E27FC236}">
                <a16:creationId xmlns:a16="http://schemas.microsoft.com/office/drawing/2014/main" id="{FAB5B475-C928-1ED9-D9CD-76F68478D1A8}"/>
              </a:ext>
            </a:extLst>
          </p:cNvPr>
          <p:cNvSpPr txBox="1"/>
          <p:nvPr/>
        </p:nvSpPr>
        <p:spPr>
          <a:xfrm>
            <a:off x="4211960" y="6159436"/>
            <a:ext cx="4320480" cy="276999"/>
          </a:xfrm>
          <a:prstGeom prst="rect">
            <a:avLst/>
          </a:prstGeom>
          <a:noFill/>
        </p:spPr>
        <p:txBody>
          <a:bodyPr wrap="square">
            <a:spAutoFit/>
          </a:bodyPr>
          <a:lstStyle/>
          <a:p>
            <a:pPr algn="l"/>
            <a:r>
              <a:rPr lang="fr-FR" sz="1200" dirty="0">
                <a:latin typeface="+mj-lt"/>
              </a:rPr>
              <a:t>Balise acoustique du carottier Calypso</a:t>
            </a:r>
          </a:p>
        </p:txBody>
      </p:sp>
      <p:sp>
        <p:nvSpPr>
          <p:cNvPr id="10" name="ZoneTexte 9">
            <a:extLst>
              <a:ext uri="{FF2B5EF4-FFF2-40B4-BE49-F238E27FC236}">
                <a16:creationId xmlns:a16="http://schemas.microsoft.com/office/drawing/2014/main" id="{33DD8051-8188-C5C1-6EC5-62EEB83D8F1F}"/>
              </a:ext>
            </a:extLst>
          </p:cNvPr>
          <p:cNvSpPr txBox="1"/>
          <p:nvPr/>
        </p:nvSpPr>
        <p:spPr>
          <a:xfrm>
            <a:off x="179512" y="436022"/>
            <a:ext cx="2880320" cy="369332"/>
          </a:xfrm>
          <a:prstGeom prst="rect">
            <a:avLst/>
          </a:prstGeom>
          <a:noFill/>
        </p:spPr>
        <p:txBody>
          <a:bodyPr wrap="square" rtlCol="0">
            <a:spAutoFit/>
          </a:bodyPr>
          <a:lstStyle/>
          <a:p>
            <a:r>
              <a:rPr lang="fr-FR" dirty="0"/>
              <a:t>Et sous l’eau ?</a:t>
            </a:r>
          </a:p>
        </p:txBody>
      </p:sp>
    </p:spTree>
    <p:extLst>
      <p:ext uri="{BB962C8B-B14F-4D97-AF65-F5344CB8AC3E}">
        <p14:creationId xmlns:p14="http://schemas.microsoft.com/office/powerpoint/2010/main" val="3862702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err="1">
                <a:solidFill>
                  <a:schemeClr val="bg1"/>
                </a:solidFill>
                <a:latin typeface="OpenDyslexic" pitchFamily="50" charset="0"/>
              </a:rPr>
              <a:t>OpenStreetMap</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3" name="Image 2"/>
          <p:cNvPicPr>
            <a:picLocks noChangeAspect="1"/>
          </p:cNvPicPr>
          <p:nvPr/>
        </p:nvPicPr>
        <p:blipFill>
          <a:blip r:embed="rId2"/>
          <a:stretch>
            <a:fillRect/>
          </a:stretch>
        </p:blipFill>
        <p:spPr>
          <a:xfrm>
            <a:off x="107504" y="419512"/>
            <a:ext cx="6264036" cy="6120680"/>
          </a:xfrm>
          <a:prstGeom prst="rect">
            <a:avLst/>
          </a:prstGeom>
        </p:spPr>
      </p:pic>
      <p:sp>
        <p:nvSpPr>
          <p:cNvPr id="5" name="Rectangle 4"/>
          <p:cNvSpPr/>
          <p:nvPr/>
        </p:nvSpPr>
        <p:spPr>
          <a:xfrm>
            <a:off x="107504" y="404664"/>
            <a:ext cx="6264036" cy="6120680"/>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947698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err="1">
                <a:solidFill>
                  <a:schemeClr val="bg1"/>
                </a:solidFill>
                <a:latin typeface="OpenDyslexic" pitchFamily="50" charset="0"/>
              </a:rPr>
              <a:t>OpenStreetMap</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4" name="Imag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404664"/>
            <a:ext cx="8928992" cy="4783054"/>
          </a:xfrm>
          <a:prstGeom prst="rect">
            <a:avLst/>
          </a:prstGeom>
        </p:spPr>
      </p:pic>
      <p:sp>
        <p:nvSpPr>
          <p:cNvPr id="6" name="Rectangle 5"/>
          <p:cNvSpPr/>
          <p:nvPr/>
        </p:nvSpPr>
        <p:spPr>
          <a:xfrm>
            <a:off x="107504" y="404664"/>
            <a:ext cx="8928992" cy="4783054"/>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2852673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err="1">
                <a:solidFill>
                  <a:schemeClr val="bg1"/>
                </a:solidFill>
                <a:latin typeface="OpenDyslexic" pitchFamily="50" charset="0"/>
              </a:rPr>
              <a:t>OpenStreetMap</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4" name="Imag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8876" y="404664"/>
            <a:ext cx="8908244" cy="4783054"/>
          </a:xfrm>
          <a:prstGeom prst="rect">
            <a:avLst/>
          </a:prstGeom>
        </p:spPr>
      </p:pic>
      <p:sp>
        <p:nvSpPr>
          <p:cNvPr id="5" name="Rectangle 4"/>
          <p:cNvSpPr/>
          <p:nvPr/>
        </p:nvSpPr>
        <p:spPr>
          <a:xfrm>
            <a:off x="128876" y="404664"/>
            <a:ext cx="8908244" cy="4783054"/>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7152038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err="1">
                <a:solidFill>
                  <a:schemeClr val="bg1"/>
                </a:solidFill>
                <a:latin typeface="OpenDyslexic" pitchFamily="50" charset="0"/>
              </a:rPr>
              <a:t>OpenStreetMap</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4" name="Imag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295" y="332656"/>
            <a:ext cx="8927410" cy="4916335"/>
          </a:xfrm>
          <a:prstGeom prst="rect">
            <a:avLst/>
          </a:prstGeom>
        </p:spPr>
      </p:pic>
      <p:sp>
        <p:nvSpPr>
          <p:cNvPr id="5" name="Rectangle 4"/>
          <p:cNvSpPr/>
          <p:nvPr/>
        </p:nvSpPr>
        <p:spPr>
          <a:xfrm>
            <a:off x="107503" y="332656"/>
            <a:ext cx="8928201" cy="4916335"/>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243625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332656"/>
            <a:ext cx="8892520" cy="5256584"/>
          </a:xfrm>
          <a:prstGeom prst="rect">
            <a:avLst/>
          </a:prstGeom>
        </p:spPr>
      </p:pic>
      <p:sp>
        <p:nvSpPr>
          <p:cNvPr id="3"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err="1">
                <a:solidFill>
                  <a:schemeClr val="bg1"/>
                </a:solidFill>
                <a:latin typeface="OpenDyslexic" pitchFamily="50" charset="0"/>
              </a:rPr>
              <a:t>OpenStreetMap</a:t>
            </a:r>
            <a:r>
              <a:rPr lang="fr-FR" sz="800" dirty="0">
                <a:solidFill>
                  <a:schemeClr val="bg1"/>
                </a:solidFill>
              </a:rPr>
              <a:t>	 </a:t>
            </a:r>
            <a:endParaRPr lang="fr-FR" sz="800" dirty="0">
              <a:solidFill>
                <a:srgbClr val="331910"/>
              </a:solidFill>
              <a:latin typeface="Arial Black" panose="020B0A04020102020204" pitchFamily="34" charset="0"/>
            </a:endParaRPr>
          </a:p>
        </p:txBody>
      </p:sp>
      <p:sp>
        <p:nvSpPr>
          <p:cNvPr id="4" name="Rectangle 3"/>
          <p:cNvSpPr/>
          <p:nvPr/>
        </p:nvSpPr>
        <p:spPr>
          <a:xfrm>
            <a:off x="107504" y="332656"/>
            <a:ext cx="8892520" cy="5256584"/>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347201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err="1">
                <a:solidFill>
                  <a:schemeClr val="bg1"/>
                </a:solidFill>
                <a:latin typeface="OpenDyslexic" pitchFamily="50" charset="0"/>
              </a:rPr>
              <a:t>OpenStreetMap</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6" name="Image 5">
            <a:extLst>
              <a:ext uri="{FF2B5EF4-FFF2-40B4-BE49-F238E27FC236}">
                <a16:creationId xmlns:a16="http://schemas.microsoft.com/office/drawing/2014/main" id="{7C875328-3339-C768-0A4B-D14A447932A3}"/>
              </a:ext>
            </a:extLst>
          </p:cNvPr>
          <p:cNvPicPr>
            <a:picLocks noChangeAspect="1"/>
          </p:cNvPicPr>
          <p:nvPr/>
        </p:nvPicPr>
        <p:blipFill>
          <a:blip r:embed="rId2"/>
          <a:srcRect b="3572"/>
          <a:stretch/>
        </p:blipFill>
        <p:spPr>
          <a:xfrm>
            <a:off x="395536" y="476672"/>
            <a:ext cx="3074670" cy="4752527"/>
          </a:xfrm>
          <a:prstGeom prst="rect">
            <a:avLst/>
          </a:prstGeom>
        </p:spPr>
      </p:pic>
    </p:spTree>
    <p:extLst>
      <p:ext uri="{BB962C8B-B14F-4D97-AF65-F5344CB8AC3E}">
        <p14:creationId xmlns:p14="http://schemas.microsoft.com/office/powerpoint/2010/main" val="392969286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6" name="Image 5">
            <a:extLst>
              <a:ext uri="{FF2B5EF4-FFF2-40B4-BE49-F238E27FC236}">
                <a16:creationId xmlns:a16="http://schemas.microsoft.com/office/drawing/2014/main" id="{E625F0CF-4355-FA6D-FB61-D4D0DE02A1EF}"/>
              </a:ext>
            </a:extLst>
          </p:cNvPr>
          <p:cNvPicPr>
            <a:picLocks noChangeAspect="1"/>
          </p:cNvPicPr>
          <p:nvPr/>
        </p:nvPicPr>
        <p:blipFill>
          <a:blip r:embed="rId2"/>
          <a:stretch>
            <a:fillRect/>
          </a:stretch>
        </p:blipFill>
        <p:spPr>
          <a:xfrm>
            <a:off x="107504" y="332656"/>
            <a:ext cx="6189511" cy="6120680"/>
          </a:xfrm>
          <a:prstGeom prst="rect">
            <a:avLst/>
          </a:prstGeom>
        </p:spPr>
      </p:pic>
    </p:spTree>
    <p:extLst>
      <p:ext uri="{BB962C8B-B14F-4D97-AF65-F5344CB8AC3E}">
        <p14:creationId xmlns:p14="http://schemas.microsoft.com/office/powerpoint/2010/main" val="8641677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7170" name="Picture 2" descr="https://lh3.googleusercontent.com/9CvLiAvo5uVotulF68d14-_WIFpJ_cm6La-nHrkI33dfxYXqqp4IZ1KEHoUmyeA4dTZlKcR77nE7IgqhiuhStMiFzKJQeAPuj5yYRK0TB5lVYhP-bff6cpYRaPpZ7uGy1pstOYj6ifzZIJ7yZEmu6hlmVK9z_BZ5gRtRG9anJrvMgFHkj3czjGKed2-mT634Hzc2_craIkSIq6p4LYZX3v7DpYgPRNb3TrSwO7-T5D-F7kySOZW5Jc_eWhkzZ2-x58EGgonBEXxESpku-3ZIlVX6D827V5aY97LzLURToYXnrPyE8jUxJyiSEgIn_VsJ09mxesl4HEi6kI1qqU9UJqIhTfubzNfhwk2D9ObuBE68Def-QHhvCoYML6Qu2Ot1LaaIjvxko8jGu1bBTh_-jF2-uoRx3aZSTq9eTl4fZySZY2fALD6SPmLTRaUVl96SyKG_HJGyWkC3Do6ISDBBJOEqS-rkaWJahIU19WEJ1CPfnevUzUonE373cg2len5i4J9mwL9vSy7J_9tBfBjkE5GVSRROo9xk6Fx8r1wFQ3C1wnPf2CcR5wvBF03sOk8HwvV5chMWzYvy73H0DtGPg1NzScFYIgIo_IiM1pXLjgmgb4f1=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6"/>
            <a:ext cx="3456384" cy="61480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40869345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6146" name="Picture 2" descr="https://lh3.googleusercontent.com/457H1Rv6M59cGMMnArJHr9SVicXTHpLL5G4W2ri9MZEa5f6UMf3YPdF7wyFnFfeb8Y-99E9sMVthDOy7IUh1lbcWgweQ8QhqV9ruew4mhLAtXEKksL45XYo96KFpDN8dGcme6D8VCoTTDBy06BMgd6LX5e_dVYVbhEE09Hy-tOWYGyW5Pc-iNdoHx7AVGBqstk6m9sgw39TNaAHoUcMpPKvKVMMH48wTr2gCcF8invmRnUhKHV12O8QH-kCn_Ez1U3Wf7EhDLEvXI0zEFiuh7Y8b0nRNkZILPcYzu2Df-mHJoKWFqKD07kVDT1t0iUowW1kGb5Egm7LPYEhnqtnQHkygW5luPr_5QoThYA5HsMC7-l0JjY_XAGdjbjdkttFmue1MoDQtGhjlwkU-S5Vip9046CMbMkL_wB9PnOnkEzba0Jl4-0IKTjUcqL34T_xqZD6pqbo_NUqpQkBp_is23mrNQdznn23cmfsmc8POhrPY0HuTGKo1nlU0YeOTZmH2YV2vQnSlbGPj41KmhxM_v_yGTYwOKPjWBpKTGoBggs3kvtEKB_XWoAHZYPa_jQ-LAWAt1b6SEhrKTmmMcp245HSKr30kMbgyUFrauOwXjkBcihm-=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5"/>
            <a:ext cx="3456384" cy="61480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9969952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2050" name="Picture 2" descr="https://lh3.googleusercontent.com/rSo3vaFev1KnYcQpvkiPmG4VBhrSqHT1hbavPfZlzWAbuInDU2zcHYsZEGmDAjqKZNqh7dfRcUIlJ0QyBK-Na9KSGpUJEfhmMJHxS29BqqcKB80Jh_aIWnPA5kWqdbjaqa1vCxJZXb89w-mjarWNdPClbbLZCgf53VixbdRIVUvNJXNHNKcqA4FsBy-ceemKgqh7Q-2Fc0bGI-Fk2ULHLq1KvjowjfcJiqevmsX3aqVjmuUC8zh7mqPQcygr5MOidvgeE3c6Lap9ie8dOmWgwBr-ga6cdRlBIBe2SOtTmHMT6p7Lr9748FowBCLirBlNzWWugNK83IpmJE4dftSLZK2GQug-eQmL1QJ1fZabXg0QtRuWD1MgjJF_Cn5sy4S_6PVAOhF-RcZx37L7Zvqmb3feZILnPFEh0OKv89PNg2-zAjJO5A_Qn64NLNu9N-6_iaJlT3F4GRVlSV-DUdIW8V-myrxhse8IyXBVMzaO8-ImfryKWHv2S3NaBjth6LN-FWSpOpzUzv35_4NJIbZQCUz3nA7IlybXwlxSS39CXtqjc-BS1tWac6N_bRF8ZwkAMCqiXvxI9i7QhefrgOOJF1xdYpSMptTFM1Dqu9K-CL9ubpaU=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1060" y="332656"/>
            <a:ext cx="3462828" cy="6159492"/>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7178989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9218" name="Picture 2" descr="https://lh3.googleusercontent.com/sakhmf6PWQsTUdnT2Hsc8-64b0GKSSX_oN-pbt2JehF13WIBFNd_PWZXNVMHGz77fQWWBb9UN1YTuSQOkDGWqV5Ml-v8AHUAeWZkltbafUjI6jjsB1aqXzgiX4ZLKSMaLzP0wvVvVeb_7Icm6-LNU5On7YxaYJFuihnz_3jsgE_O9MWq9O67Csy5IFxoCLlqeTBL9c73BQXS_Grc5PRgAnJ0PoAt2cD_8fUkMFnjo82GCaIIraeYUkgdApbl_kKl1L53Yg_bXEktlRKwQ7X8D47ZmevPuObRAKTyB7-9KLNTcswEQ89lGCBXpYQxJuURHaUkYoWSwQEPLLFqHgkzoszDXpzgLKrSJAeuB4Dgqo9258uk9X_wqzRK8MBLtjFTK_FAXaOkTHCdgJrhJK-GjC414g0mkCRJfi1RluKVCIZs76dnOKPN8xGi3QhZTrMVArThR9uKFavPhPLgOV-i65sTYbwI0T6Z8LQvdtCU0oLlaAdcoAXLLj96ze5KqEFrtVgcfwbWwmruBLj5OQO58KO3ppOmi7ZU3x8AAQstpgs1RuX5Tu9n4bXw8BzyWI-Ch2pCsKYyDQgs2W1Bxc-GMy658pkepjugpY_By_aD_okiMwsi=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6"/>
            <a:ext cx="3456384" cy="61480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454675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8194" name="Picture 2" descr="https://lh3.googleusercontent.com/t-7lKGD1zbIVVrkyDl-V-FJ_mfLdl57iT3BMQ3OYqMBDlyzqbiX1QbFqMufPJReruidMsA0JXmuQW7MRLNoK0v5-4TZg9MzAcz_mQb5GZ9kFGKRSg14YZ8Hw4XsZnwcjUqVsey_T-6Gz1v7WFrTs4xkIFXjqfarwJ0bQKKtflhjYWHwlr99ZXMG8TV0OxpgPSFTjSZkDHMy2E0QsiKA2tqXZhq-thSr2QSnrxprMX4MVG-qWvzH9ykJTZgDCGoE_NBlxLeH3IodrVyWPRy8k56nFsgb_mMqbEFavMblVjMXrrlIN7sucryZl4Wvi9nsNZguy7il8ARFZYkyAx7Op2a_fg7tbQLLu4bUMHTBxypBmmp0ccDRlzXJKbSaAT9t8s4JcIq3t3fuizeUp7nVon9gJuKGD8sW0apXjb7e1wwPWWo0kHm-Ps5GReH6hq6x4JlFp9nBHOvGiOS0anfw2dTOfnMYbwFoJCBWQYJGkJ-QI34c3-8RB_CZvdmSba6APXuLtDlnoytdtxXkZOQPLy_o68izV9XMZFQM16SubbCtIvCpiLtAxGsJAVPhpgIUYOv8pBzY93P2Z8rZtkDPM_BquEG-PNf1tESawSk0KYyk1Va3k=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5644" y="332656"/>
            <a:ext cx="3456383" cy="61480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5900353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5122" name="Picture 2" descr="https://lh3.googleusercontent.com/4WcIrjgUhi8jgxsO_sKbQN2y0vip0YE--Hn2op_d5sHiLKthDuzxrAVimd6MdKd224YA0ucqyfvBkUsGWgnqyDysnDkaWuvtCzQEObdHsTNtpXM-WQeqJZE_VEeYJwj4NQNFXUePyENP80vuVw-q1DqyYGVRco6s_K8LOXiIHvl7_5QqaI6kISZ5Tdx9T0NmKp-Mi2d_2ZEUXLFWVv4rmA1qLm65Dex9zjM-zwtFlz8dynbr4qY2TsM9tLEtHuSXA9vWFJ2rvb0jt6RrZbanGEdMrMGa6gppQdBwnlGFF1q9vyBRfImg7FkAit-B1DENj1dO7OdeS2NOkS8xphHHzi7R__osM8eLdJ_pGxb5bOeXomwK8Y3AZ_tmkTKpm2X38BVsbO27ExZBrPfN0ifL6rno40Keoo5CLGthxQCJhVw369_QW966ok5QzZJYAzopf0V6wGqFDsCoygbVyslYe8ZFh_m3WZ8kQHhWnqiK8asHarMjqGdztQvfxEA-jLtAOHsPIf0jEo5Cb40k82RxAAtsLXd6tzDV4pRCHnqJzmtR8gfUFmGBz414w1oAqUT08HGQ8CH_wZPUlDFHXWhVyHn3HVUaNGb8-KcvmiVa_VK2ajI_=w602-h1070-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6"/>
            <a:ext cx="3465327" cy="6159303"/>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9264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4098" name="Picture 2" descr="https://lh3.googleusercontent.com/7KGKu5kSvXSXL3vdKYy9Jeb-kx5dbWybP8SOtIUs13H8KL93__GBnZxQEZdSfcm4GbgvJaL9lX40SvYVk-kYzpF7slSQUnIx8BoUbzcgdCadT-YQl0O9o6os18PrYm-9LEOwWXxz6pJrDKr9Y-IsrbcCoFxciconMXHxGySOXi4QAegpmASPAB8RhZRzcFqoOZHUfDs7REiO8RTBWAjK-FeL7llSTLafhxGT09EzD4vY7YtchwJzazKMirw203PHU5iNFbT1z4lfR9q6r06NQjXwvvhKiBy1XoSIUhh3zXNXHwMbCgT-H1fnzECKawkCqv2mIhU_2i_sBqu1r0QrR392ecQ5O2pIAewYlFuv5AJ_G0HjN0ZX9KR6mfmC4jB-iGk_i9jC0LTGViGD-I6DyFtoR9ntzqtry3wLlpH3IwophBsKVOE8HRGf9FWsGxUB4Lzt9jx4A_UwuHlv_YQvwq89hVBhx9uzJ_TmZ7bVTplTJKrfkfGoeTnXT16lOC2cj0YX4ZzDBzy7MlbCC4hC2fv06BiZ3UF5PkbzLOAFq_iFYq5tPwYH9JrdHLSWhPSthYeF_OvEWGFH6ksdfSEMMCGR1kH5Yd3woGXcT62H0baxDwWp=w602-h1070-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6"/>
            <a:ext cx="3458983" cy="61480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503660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14338" name="Picture 2" descr="https://lh3.googleusercontent.com/LyjZE1EwxB1xlmMsQB_Y7R0S_4WxmF8RI3I3HNX6AsATn6fX0YaSSJR85Lu-kJj-HK90BkyNx_oLIH529iGr6Hliz2e8Ag9luDh09WvmVx63SQqdgr3XVq2h-LCHzAYfPmoedJf22M_k7mbIyw42v-Xj_lJeO3bKmZKL5p9LNdO0LhCu_EV02nqIHW3CSiOZIO1ZLh71o8Ql3ztrVJY5OrD6Ko-EmFLCqylGXA7lEfJiCj-KsSWfoZODUwJ9ZHJBczaWKHPzgBj7nbKCkVTMsnDOwZjFsG-0Z3kaIKpPMngHtqEwS82b5AAzRCHR41OCRLFIQDKOKHM84km-q_yzNkp0U14KYVEszje1GsahCSB76XkYh5oWN0zqugjwoO6tcGhQg1k4n3HlickXe676YMZW3vo_msfmE5hNoaxkGU7gqEuPx-G5rLLKnUw1_l59ymPs1xfsa-BFSU5dXYAu-AYp76-66g2XY7eU2V_6tyuiVEA8i4anoKTbFvQ2lx6BYK2lprg9uuHdiuDQEQas-HXxdbhi_BrA9v0CmfPhuqWSLZSzYYMYdzhg6wPMIvGhBEuZCeUfJDaZlmg2N6Q-YfGkcIb_94iKh4BwmzK4x4hcQrv-=w602-h1070-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7"/>
            <a:ext cx="3458983" cy="6148028"/>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823439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14340" name="Picture 4" descr="https://lh3.googleusercontent.com/XK9sQqXItOM4-SoqkpjkTZzJSypGi7MTCVuxZeLwIPA3LxSn1CTxHL0u5jB6Bb8RcCW8Ask1H_xWLx0klDXMvhP4aMc54brpP4E4vzupb85BBIJ57El-7IvVFbAvEPUY-P72SU1Q3p207y_PRLZiEVE50bbNBtXMdSF07t1f04sM_Nv9HbsLYoCgSc6fGNOi3RIoKzlqeQE3RgzbQ9y9US-7x7CRwNW4ydQDSO_3hrlgDdk3ufIiZ9IGOVvUyaHDWoKdSuiknX9u5WUtq40Dula0icVVmG7OAyd3ZabZJU_ITSU6JJorzTioFdT8pdEVsoaXyEs_FpLyYKwGIPRHTYl5EfB4oOiZDax-NCFbkzdN7atdPDdSwuHbR2XAlTskpxcTYheLK10UM3fhG-9WiCt2LPLbw4Edd6m6wBf02U41VIhn0K4n_swJztVlShSdWzstOrF3udSTYpX18NMEyjkDwHNL1bWdeH5XLWZQn6d8paN3Pmff3zWrUIGHPxL6eLWhznmDlvB_u8rLwna_vsKWtKgUTCh8WQ9aifFW7Kvdf2zxjMBTr-wpFnxay-WbuSxadkpEf-GyeCm8peh7iJ_gmJgQMv395Y1ol96eLNb4mOwS=w602-h1070-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6"/>
            <a:ext cx="3458983" cy="6148028"/>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72186441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13314" name="Picture 2" descr="https://lh3.googleusercontent.com/J_io2XVGDrPdGmLA9LmPp8pVldPxp3X7a3NAG28JrAfiAPp4mNx0vNZIUH9TAkgWD3-np81FEuwRlvL9JP4rJ2uVnEBaraAC3AGAH7AEGGaoOFI1YAMHgsg2smavtUAbpQM07jwy31n2Ey2sHSEoUcusr7lcjjbC0Fmpee5B4WNogMFCdEtfQ0xLvRovQb3SFeZdRNPhKAkNQI8RitnqX5dv6Y8Hqk8aYaQFxYWr-689BkCodmE7DKUeFWOX-oOroMW9952LbvvQiUJvHzeFFS5gUiUqBse4eOdxtg3e7WAn8ScGaoyifObewpQlSIvaxUkIw75QQlsPTnPlUlCu2W5D-7L14JAdTE5HtdJsKmO-rBuNTq-brdYiokM1S75R0Ja1NlVBxYCKihUVy-bk4YqCmUDwAF8QpAJlPCjJHAbYm-H9duak1ukI-1c60aYHVE7hwcsv_GKrGix4eOpNbxwTIZkHoPRPACF0aUcg-m478wds3Ca8sYeP9WwODpvTYrzxul2rhfryiSWNcUc4WUY_U3qvE2pfvHtOCGDwHXdt6hPE2MBBPHzFqxav8t39pmUj_Nz2seutpF_vtm_xaRJ_QwK8eiyx8kKptQuIHgGLiJQR=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5"/>
            <a:ext cx="3456384" cy="61480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2652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12290" name="Picture 2" descr="https://lh3.googleusercontent.com/i9N8crRx7cyHzq0mIxF37rl4NSqHYkhovxD8rNbe5CM7gJxhiy4rzSG94K1dhzFJejlBGbE4cAFrW-cjkNukaTRQTF8W4T4ThRZ7KomOvEFI9jFKAOnerKH0Nm1eYrE90CRWOohQSPLE7kLHLDO4Oz_gIUQ6esRchIrTErcmC2hLnI1wLF94YqGR0dxd9oxFKu-bE77Xu6W-YI8KAHVhw7x1ZZWqpUMgC2xARcnm2Sqx5YoR_1Hbg1fvZBwEIjPcM0Ru4Owz1yxovC4ZEUq_Zvz1zIgIpx-wMnTKpXSNt_ZAGtfq7GKIno77OD0K17LiFx_16Vslbxv_v7e1hTOETqI89D8kd5Cl9G8HIChhijelRilefhscBsre2t6Nty9goPUPjOaOHrAoT3nu2_BLkuTfxjvlq9hMS-q7ACx6dqVeQM351EmQd903KkaYkg8bbcAY7YEWvq_nzchNn8YA3-SEsAR3RWTFg2KfiJzZBOTaVgEVab0eMwmOwO-av459XbSQUv3WafTaicXTCTW80uNiGUMcp4nn46oMbVi0nqVCSkc2InTphlgALatNHqlp3O2KvLFIRnJN_GW6IShraXJIkVewvDoNnaO-FftzBvYVVtW-=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0364"/>
            <a:ext cx="3457672" cy="61503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2328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11266" name="Picture 2" descr="https://lh3.googleusercontent.com/kOjJcoLdw4F3UYZ63Qc70MQMAS6wELSKsF6OZ8PeBbTFmkVLIu6HWiJ-L9MJvM6I5fd-LkzgNj6dHn5AT1naX_ejXA21h3cA11RxBSLHTEbW2dlVF0o9jHkKJPHaLMuzv9ojAmRg_7rixn-2ZaKEp1izdZOkflt0aiXSZHsD9mPrS9AE7tgn_F7SDCOLDuhl0CSMZH3I41svHN-GOQQbFtKYQnxZTwNcQ5_r4VCMbykX5st1uCuOsSjV49-Wecr6Q3A3gM63JRFvPDFAyEtkxajjXr5PuYaapFLexxq32afvnFxrotXfkB9IYg5D5eDN5GUOmuooNZN-13psqnX4hO7OZ906JXLiecRJiRB3CJj4--wdDat2XZwWuNkfWYjz4lY-fUqhBdt3NTp3ApnS8TZFOMYYPsytk2vgXHrAkbKl7I3iykt6c5mSYXyl96toVKRYFYri2APE_DYMusy0abVKSsL7xX1CFc5EyjkG9tGrdNDJsrpuE-XYsqDRssfRxDdvKAln98oX0vdNg7hNLlnResO4qurGregzKh7fbP1gwucrHQKzwk9yxJc84jn3JYAbccEyFa1KrAFnSCaJj4hGrZG3JF1cffP1I1Ei8vwsdwcv=w575-h1021-no"/>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504" y="332656"/>
            <a:ext cx="3456384" cy="614802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806896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332656"/>
            <a:ext cx="3456384" cy="6148029"/>
          </a:xfrm>
          <a:prstGeom prst="rect">
            <a:avLst/>
          </a:prstGeom>
        </p:spPr>
      </p:pic>
      <p:sp>
        <p:nvSpPr>
          <p:cNvPr id="3" name="Rectangle 2"/>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282154367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332656"/>
            <a:ext cx="3456385" cy="6148028"/>
          </a:xfrm>
          <a:prstGeom prst="rect">
            <a:avLst/>
          </a:prstGeom>
        </p:spPr>
      </p:pic>
      <p:sp>
        <p:nvSpPr>
          <p:cNvPr id="3" name="Rectangle 2"/>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3919219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332656"/>
            <a:ext cx="3456384" cy="6148028"/>
          </a:xfrm>
          <a:prstGeom prst="rect">
            <a:avLst/>
          </a:prstGeom>
        </p:spPr>
      </p:pic>
      <p:sp>
        <p:nvSpPr>
          <p:cNvPr id="3" name="Rectangle 2"/>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19386256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332656"/>
            <a:ext cx="3456384" cy="6148029"/>
          </a:xfrm>
          <a:prstGeom prst="rect">
            <a:avLst/>
          </a:prstGeom>
        </p:spPr>
      </p:pic>
      <p:sp>
        <p:nvSpPr>
          <p:cNvPr id="3" name="Rectangle 2"/>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317195307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332656"/>
            <a:ext cx="3456384" cy="6148029"/>
          </a:xfrm>
          <a:prstGeom prst="rect">
            <a:avLst/>
          </a:prstGeom>
        </p:spPr>
      </p:pic>
      <p:sp>
        <p:nvSpPr>
          <p:cNvPr id="3" name="Rectangle 2"/>
          <p:cNvSpPr/>
          <p:nvPr/>
        </p:nvSpPr>
        <p:spPr>
          <a:xfrm>
            <a:off x="107504" y="332656"/>
            <a:ext cx="3456384" cy="6148028"/>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27736202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476672"/>
            <a:ext cx="8799567" cy="5184576"/>
          </a:xfrm>
          <a:prstGeom prst="rect">
            <a:avLst/>
          </a:prstGeom>
        </p:spPr>
      </p:pic>
      <p:sp>
        <p:nvSpPr>
          <p:cNvPr id="3" name="Rectangle 2"/>
          <p:cNvSpPr/>
          <p:nvPr/>
        </p:nvSpPr>
        <p:spPr>
          <a:xfrm>
            <a:off x="107503" y="476672"/>
            <a:ext cx="8799567" cy="5184576"/>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8112547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79512" y="548680"/>
            <a:ext cx="8772476" cy="5184576"/>
          </a:xfrm>
          <a:prstGeom prst="rect">
            <a:avLst/>
          </a:prstGeom>
        </p:spPr>
      </p:pic>
      <p:sp>
        <p:nvSpPr>
          <p:cNvPr id="3" name="Rectangle 2"/>
          <p:cNvSpPr/>
          <p:nvPr/>
        </p:nvSpPr>
        <p:spPr>
          <a:xfrm>
            <a:off x="179512" y="548680"/>
            <a:ext cx="8772476" cy="5184576"/>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OSMAND</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318358883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PHOTOGRAPHIES &amp; SIG</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7" name="Image 6">
            <a:extLst>
              <a:ext uri="{FF2B5EF4-FFF2-40B4-BE49-F238E27FC236}">
                <a16:creationId xmlns:a16="http://schemas.microsoft.com/office/drawing/2014/main" id="{1EE1224E-3D22-6C4F-A30A-58C6D35179D4}"/>
              </a:ext>
            </a:extLst>
          </p:cNvPr>
          <p:cNvPicPr>
            <a:picLocks noChangeAspect="1"/>
          </p:cNvPicPr>
          <p:nvPr/>
        </p:nvPicPr>
        <p:blipFill>
          <a:blip r:embed="rId2"/>
          <a:stretch>
            <a:fillRect/>
          </a:stretch>
        </p:blipFill>
        <p:spPr>
          <a:xfrm>
            <a:off x="107505" y="298770"/>
            <a:ext cx="7704856" cy="6182983"/>
          </a:xfrm>
          <a:prstGeom prst="rect">
            <a:avLst/>
          </a:prstGeom>
        </p:spPr>
      </p:pic>
    </p:spTree>
    <p:extLst>
      <p:ext uri="{BB962C8B-B14F-4D97-AF65-F5344CB8AC3E}">
        <p14:creationId xmlns:p14="http://schemas.microsoft.com/office/powerpoint/2010/main" val="35578146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PHOTOGRAPHIES &amp; SIG</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6" name="Image 5">
            <a:extLst>
              <a:ext uri="{FF2B5EF4-FFF2-40B4-BE49-F238E27FC236}">
                <a16:creationId xmlns:a16="http://schemas.microsoft.com/office/drawing/2014/main" id="{762196DA-9546-B3A5-D298-35D55FFDDD66}"/>
              </a:ext>
            </a:extLst>
          </p:cNvPr>
          <p:cNvPicPr>
            <a:picLocks noChangeAspect="1"/>
          </p:cNvPicPr>
          <p:nvPr/>
        </p:nvPicPr>
        <p:blipFill>
          <a:blip r:embed="rId2"/>
          <a:stretch>
            <a:fillRect/>
          </a:stretch>
        </p:blipFill>
        <p:spPr>
          <a:xfrm>
            <a:off x="13618" y="332656"/>
            <a:ext cx="9144000" cy="4912006"/>
          </a:xfrm>
          <a:prstGeom prst="rect">
            <a:avLst/>
          </a:prstGeom>
        </p:spPr>
      </p:pic>
    </p:spTree>
    <p:extLst>
      <p:ext uri="{BB962C8B-B14F-4D97-AF65-F5344CB8AC3E}">
        <p14:creationId xmlns:p14="http://schemas.microsoft.com/office/powerpoint/2010/main" val="260307079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p:cNvPicPr>
            <a:picLocks noChangeAspect="1"/>
          </p:cNvPicPr>
          <p:nvPr/>
        </p:nvPicPr>
        <p:blipFill>
          <a:blip r:embed="rId2"/>
          <a:stretch>
            <a:fillRect/>
          </a:stretch>
        </p:blipFill>
        <p:spPr>
          <a:xfrm>
            <a:off x="107504" y="404664"/>
            <a:ext cx="7392821" cy="5544616"/>
          </a:xfrm>
          <a:prstGeom prst="rect">
            <a:avLst/>
          </a:prstGeom>
        </p:spPr>
      </p:pic>
      <p:sp>
        <p:nvSpPr>
          <p:cNvPr id="3" name="Rectangle 2"/>
          <p:cNvSpPr/>
          <p:nvPr/>
        </p:nvSpPr>
        <p:spPr>
          <a:xfrm>
            <a:off x="107503" y="404664"/>
            <a:ext cx="7392821" cy="5544616"/>
          </a:xfrm>
          <a:prstGeom prst="rect">
            <a:avLst/>
          </a:prstGeom>
          <a:noFill/>
          <a:ln>
            <a:solidFill>
              <a:srgbClr val="443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PHOTOGRAPHIES &amp; SIG</a:t>
            </a:r>
            <a:r>
              <a:rPr lang="fr-FR" sz="800" dirty="0">
                <a:solidFill>
                  <a:schemeClr val="bg1"/>
                </a:solidFill>
              </a:rPr>
              <a:t>	 </a:t>
            </a:r>
            <a:endParaRPr 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8036809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7"/>
          <p:cNvSpPr txBox="1">
            <a:spLocks noChangeArrowheads="1"/>
          </p:cNvSpPr>
          <p:nvPr/>
        </p:nvSpPr>
        <p:spPr bwMode="auto">
          <a:xfrm>
            <a:off x="0" y="-72008"/>
            <a:ext cx="9144000" cy="332656"/>
          </a:xfrm>
          <a:prstGeom prst="rect">
            <a:avLst/>
          </a:prstGeom>
          <a:gradFill rotWithShape="0">
            <a:gsLst>
              <a:gs pos="78000">
                <a:srgbClr val="443A31"/>
              </a:gs>
              <a:gs pos="100000">
                <a:srgbClr val="009DE0"/>
              </a:gs>
            </a:gsLst>
            <a:lin ang="0" scaled="1"/>
          </a:gradFill>
          <a:ln w="9525">
            <a:noFill/>
            <a:miter lim="800000"/>
            <a:headEnd/>
            <a:tailEnd/>
          </a:ln>
          <a:effectLst/>
        </p:spPr>
        <p:txBody>
          <a:bodyPr wrap="none" anchor="ctr"/>
          <a:lstStyle/>
          <a:p>
            <a:pPr defTabSz="787400">
              <a:spcBef>
                <a:spcPct val="50000"/>
              </a:spcBef>
              <a:tabLst>
                <a:tab pos="8380413" algn="l"/>
                <a:tab pos="8482013" algn="l"/>
              </a:tabLst>
              <a:defRPr/>
            </a:pPr>
            <a:r>
              <a:rPr lang="fr-FR" sz="1600" dirty="0">
                <a:solidFill>
                  <a:schemeClr val="bg1"/>
                </a:solidFill>
                <a:latin typeface="OpenDyslexic" pitchFamily="50" charset="0"/>
              </a:rPr>
              <a:t>PHOTOGRAPHIES &amp; ArcGIS Pro</a:t>
            </a:r>
            <a:r>
              <a:rPr lang="fr-FR" sz="800" dirty="0">
                <a:solidFill>
                  <a:schemeClr val="bg1"/>
                </a:solidFill>
              </a:rPr>
              <a:t>	 </a:t>
            </a:r>
            <a:endParaRPr lang="fr-FR" sz="800" dirty="0">
              <a:solidFill>
                <a:srgbClr val="331910"/>
              </a:solidFill>
              <a:latin typeface="Arial Black" panose="020B0A04020102020204" pitchFamily="34" charset="0"/>
            </a:endParaRPr>
          </a:p>
        </p:txBody>
      </p:sp>
      <p:pic>
        <p:nvPicPr>
          <p:cNvPr id="3" name="Image 2">
            <a:extLst>
              <a:ext uri="{FF2B5EF4-FFF2-40B4-BE49-F238E27FC236}">
                <a16:creationId xmlns:a16="http://schemas.microsoft.com/office/drawing/2014/main" id="{84726102-8B67-8A15-4192-90EA7041277F}"/>
              </a:ext>
            </a:extLst>
          </p:cNvPr>
          <p:cNvPicPr>
            <a:picLocks noChangeAspect="1"/>
          </p:cNvPicPr>
          <p:nvPr/>
        </p:nvPicPr>
        <p:blipFill>
          <a:blip r:embed="rId2"/>
          <a:stretch>
            <a:fillRect/>
          </a:stretch>
        </p:blipFill>
        <p:spPr>
          <a:xfrm>
            <a:off x="467544" y="474476"/>
            <a:ext cx="2771533" cy="2219917"/>
          </a:xfrm>
          <a:prstGeom prst="rect">
            <a:avLst/>
          </a:prstGeom>
        </p:spPr>
      </p:pic>
      <p:pic>
        <p:nvPicPr>
          <p:cNvPr id="8" name="Image 7">
            <a:extLst>
              <a:ext uri="{FF2B5EF4-FFF2-40B4-BE49-F238E27FC236}">
                <a16:creationId xmlns:a16="http://schemas.microsoft.com/office/drawing/2014/main" id="{CC879A50-A2F3-A7D9-9C80-3CE569E72501}"/>
              </a:ext>
            </a:extLst>
          </p:cNvPr>
          <p:cNvPicPr>
            <a:picLocks noChangeAspect="1"/>
          </p:cNvPicPr>
          <p:nvPr/>
        </p:nvPicPr>
        <p:blipFill>
          <a:blip r:embed="rId3"/>
          <a:stretch>
            <a:fillRect/>
          </a:stretch>
        </p:blipFill>
        <p:spPr>
          <a:xfrm>
            <a:off x="4279246" y="474476"/>
            <a:ext cx="4005784" cy="2954524"/>
          </a:xfrm>
          <a:prstGeom prst="rect">
            <a:avLst/>
          </a:prstGeom>
        </p:spPr>
      </p:pic>
    </p:spTree>
    <p:extLst>
      <p:ext uri="{BB962C8B-B14F-4D97-AF65-F5344CB8AC3E}">
        <p14:creationId xmlns:p14="http://schemas.microsoft.com/office/powerpoint/2010/main" val="38874457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001E645C-EC36-7041-6E30-008E93CD6907}"/>
              </a:ext>
            </a:extLst>
          </p:cNvPr>
          <p:cNvPicPr>
            <a:picLocks noChangeAspect="1"/>
          </p:cNvPicPr>
          <p:nvPr/>
        </p:nvPicPr>
        <p:blipFill>
          <a:blip r:embed="rId2"/>
          <a:stretch>
            <a:fillRect/>
          </a:stretch>
        </p:blipFill>
        <p:spPr>
          <a:xfrm>
            <a:off x="0" y="309709"/>
            <a:ext cx="9144000" cy="6238581"/>
          </a:xfrm>
          <a:prstGeom prst="rect">
            <a:avLst/>
          </a:prstGeom>
        </p:spPr>
      </p:pic>
    </p:spTree>
    <p:extLst>
      <p:ext uri="{BB962C8B-B14F-4D97-AF65-F5344CB8AC3E}">
        <p14:creationId xmlns:p14="http://schemas.microsoft.com/office/powerpoint/2010/main" val="1119360980"/>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2665</TotalTime>
  <Words>2733</Words>
  <Application>Microsoft Office PowerPoint</Application>
  <PresentationFormat>Affichage à l'écran (4:3)</PresentationFormat>
  <Paragraphs>235</Paragraphs>
  <Slides>59</Slides>
  <Notes>0</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59</vt:i4>
      </vt:variant>
    </vt:vector>
  </HeadingPairs>
  <TitlesOfParts>
    <vt:vector size="70" baseType="lpstr">
      <vt:lpstr>Arial</vt:lpstr>
      <vt:lpstr>Arial Black</vt:lpstr>
      <vt:lpstr>Arial MT</vt:lpstr>
      <vt:lpstr>Calibri</vt:lpstr>
      <vt:lpstr>Charlemagne Std</vt:lpstr>
      <vt:lpstr>OpenDyslexic</vt:lpstr>
      <vt:lpstr>Symbol</vt:lpstr>
      <vt:lpstr>Times New Roman</vt:lpstr>
      <vt:lpstr>Verdana</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Le segment de contrôle pour le système GPS</vt:lpstr>
      <vt:lpstr>Présentation PowerPoint</vt:lpstr>
      <vt:lpstr>Présentation PowerPoint</vt:lpstr>
      <vt:lpstr>Présentation PowerPoint</vt:lpstr>
      <vt:lpstr>Positionnement par GPS – positionnement différentiel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seb</dc:creator>
  <cp:lastModifiedBy>Sebastien ZARAGOSI</cp:lastModifiedBy>
  <cp:revision>97</cp:revision>
  <dcterms:created xsi:type="dcterms:W3CDTF">2012-10-02T08:48:59Z</dcterms:created>
  <dcterms:modified xsi:type="dcterms:W3CDTF">2025-09-16T16:45:00Z</dcterms:modified>
</cp:coreProperties>
</file>