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5" r:id="rId4"/>
    <p:sldId id="266" r:id="rId5"/>
    <p:sldId id="475" r:id="rId6"/>
    <p:sldId id="473" r:id="rId7"/>
    <p:sldId id="477" r:id="rId8"/>
    <p:sldId id="476" r:id="rId9"/>
    <p:sldId id="263" r:id="rId10"/>
    <p:sldId id="260" r:id="rId11"/>
    <p:sldId id="259" r:id="rId12"/>
    <p:sldId id="474" r:id="rId13"/>
    <p:sldId id="469" r:id="rId14"/>
    <p:sldId id="470" r:id="rId15"/>
    <p:sldId id="465" r:id="rId16"/>
    <p:sldId id="466" r:id="rId17"/>
    <p:sldId id="471" r:id="rId18"/>
    <p:sldId id="468" r:id="rId19"/>
    <p:sldId id="472" r:id="rId20"/>
    <p:sldId id="46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7" autoAdjust="0"/>
    <p:restoredTop sz="94660"/>
  </p:normalViewPr>
  <p:slideViewPr>
    <p:cSldViewPr snapToGrid="0">
      <p:cViewPr varScale="1">
        <p:scale>
          <a:sx n="158" d="100"/>
          <a:sy n="158" d="100"/>
        </p:scale>
        <p:origin x="175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773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268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941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1086CFB-977A-C904-B0B6-6F94662C25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607" y="6404607"/>
            <a:ext cx="466094" cy="466094"/>
          </a:xfrm>
          <a:prstGeom prst="rect">
            <a:avLst/>
          </a:prstGeom>
        </p:spPr>
      </p:pic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D133D8AF-2DA4-BE6F-8C93-4AD7B470C36A}"/>
              </a:ext>
            </a:extLst>
          </p:cNvPr>
          <p:cNvSpPr txBox="1">
            <a:spLocks/>
          </p:cNvSpPr>
          <p:nvPr userDrawn="1"/>
        </p:nvSpPr>
        <p:spPr>
          <a:xfrm>
            <a:off x="35496" y="6597352"/>
            <a:ext cx="576065" cy="304800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9DE0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CE37727-CC04-7A46-938D-2CCFF056F773}" type="slidenum">
              <a:rPr lang="fr-FR" sz="1400" smtClean="0">
                <a:solidFill>
                  <a:srgbClr val="009DE0"/>
                </a:solidFill>
                <a:latin typeface="OpenDyslexic" pitchFamily="50" charset="0"/>
              </a:rPr>
              <a:pPr/>
              <a:t>‹N°›</a:t>
            </a:fld>
            <a:endParaRPr lang="fr-FR" sz="1400" dirty="0">
              <a:solidFill>
                <a:srgbClr val="009DE0"/>
              </a:solidFill>
              <a:latin typeface="OpenDyslexic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BBAD02-02F5-8ADA-7910-9DFB4933B3DC}"/>
              </a:ext>
            </a:extLst>
          </p:cNvPr>
          <p:cNvSpPr/>
          <p:nvPr userDrawn="1"/>
        </p:nvSpPr>
        <p:spPr>
          <a:xfrm>
            <a:off x="523081" y="6609873"/>
            <a:ext cx="30487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0" dirty="0">
                <a:solidFill>
                  <a:srgbClr val="009DE0"/>
                </a:solidFill>
                <a:latin typeface="OpenDyslexic" pitchFamily="50" charset="0"/>
              </a:rPr>
              <a:t>Formations SIG &amp; Géomatique</a:t>
            </a:r>
          </a:p>
        </p:txBody>
      </p:sp>
    </p:spTree>
    <p:extLst>
      <p:ext uri="{BB962C8B-B14F-4D97-AF65-F5344CB8AC3E}">
        <p14:creationId xmlns:p14="http://schemas.microsoft.com/office/powerpoint/2010/main" val="182851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4968E81-5B06-E476-9A33-19A26851A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6" y="514326"/>
            <a:ext cx="8230164" cy="4530013"/>
          </a:xfrm>
          <a:prstGeom prst="rect">
            <a:avLst/>
          </a:prstGeom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C9F1771C-A376-CBB9-B442-499C36321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La photogrammétrie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185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8D002B-CE09-4471-8665-CE4ADCEF0EF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1204" y="619758"/>
            <a:ext cx="7886700" cy="702557"/>
          </a:xfrm>
        </p:spPr>
        <p:txBody>
          <a:bodyPr/>
          <a:lstStyle/>
          <a:p>
            <a:r>
              <a:rPr lang="fr-FR" dirty="0"/>
              <a:t>Attention ! Photogrammétrie différente du LIDAR !</a:t>
            </a:r>
          </a:p>
        </p:txBody>
      </p:sp>
      <p:pic>
        <p:nvPicPr>
          <p:cNvPr id="2050" name="Picture 2" descr="Drone-based photogrammetry vs. LIDAR">
            <a:extLst>
              <a:ext uri="{FF2B5EF4-FFF2-40B4-BE49-F238E27FC236}">
                <a16:creationId xmlns:a16="http://schemas.microsoft.com/office/drawing/2014/main" id="{113DBD72-32FF-4F43-A436-531F13B73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87" y="1179604"/>
            <a:ext cx="7374467" cy="361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9BD5E2D-6B59-48DF-B9B5-BAAD94BBC2C4}"/>
              </a:ext>
            </a:extLst>
          </p:cNvPr>
          <p:cNvSpPr txBox="1"/>
          <p:nvPr/>
        </p:nvSpPr>
        <p:spPr>
          <a:xfrm>
            <a:off x="215522" y="4415898"/>
            <a:ext cx="400299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/>
              <a:t>Photogrammétrie :</a:t>
            </a:r>
            <a:r>
              <a:rPr lang="fr-FR" sz="1600" dirty="0"/>
              <a:t> Plusieurs images se recoupent sous différents angles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sz="1600" dirty="0">
                <a:sym typeface="Wingdings" panose="05000000000000000000" pitchFamily="2" charset="2"/>
              </a:rPr>
              <a:t>L</a:t>
            </a:r>
            <a:r>
              <a:rPr lang="fr-FR" sz="1600" dirty="0"/>
              <a:t>e recoupement de ces images permet la réalisation d’un modèle 3D.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E097FC-769C-4B4A-BC71-80F1FE0E90A9}"/>
              </a:ext>
            </a:extLst>
          </p:cNvPr>
          <p:cNvSpPr/>
          <p:nvPr/>
        </p:nvSpPr>
        <p:spPr>
          <a:xfrm>
            <a:off x="6502519" y="3822549"/>
            <a:ext cx="236314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i="1" dirty="0"/>
              <a:t>wingtra.com/drone-</a:t>
            </a:r>
            <a:r>
              <a:rPr lang="fr-FR" sz="900" i="1" dirty="0" err="1"/>
              <a:t>photogrammetry</a:t>
            </a:r>
            <a:r>
              <a:rPr lang="fr-FR" sz="900" i="1" dirty="0"/>
              <a:t>-vs-lidar/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F463526-EDBE-B147-EB1E-9FC45940CEFF}"/>
              </a:ext>
            </a:extLst>
          </p:cNvPr>
          <p:cNvSpPr txBox="1"/>
          <p:nvPr/>
        </p:nvSpPr>
        <p:spPr>
          <a:xfrm>
            <a:off x="4572000" y="4412491"/>
            <a:ext cx="42936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/>
              <a:t>LIDAR :</a:t>
            </a:r>
            <a:r>
              <a:rPr lang="fr-FR" sz="1600" dirty="0"/>
              <a:t> « </a:t>
            </a:r>
            <a:r>
              <a:rPr lang="fr-FR" sz="1600" dirty="0" err="1"/>
              <a:t>LIght</a:t>
            </a:r>
            <a:r>
              <a:rPr lang="fr-FR" sz="1600" dirty="0"/>
              <a:t> </a:t>
            </a:r>
            <a:r>
              <a:rPr lang="fr-FR" sz="1600" dirty="0" err="1"/>
              <a:t>Detection</a:t>
            </a:r>
            <a:r>
              <a:rPr lang="fr-FR" sz="1600" dirty="0"/>
              <a:t> And </a:t>
            </a:r>
            <a:r>
              <a:rPr lang="fr-FR" sz="1600" dirty="0" err="1"/>
              <a:t>Ranging</a:t>
            </a:r>
            <a:r>
              <a:rPr lang="fr-FR" sz="1600" dirty="0"/>
              <a:t> ». On déduit ici la forme d’une surface en envoyant une onde laser sur le sol et en mesurant son temps de retour. En fonction du post-traitement et notamment du traitement du pixel, on peut décider de retirer la végétation etc..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4D027871-E6D6-DA14-539B-EE4A601D9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Principe de base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858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virtuapix.fr/wp-content/uploads/2021/10/capture-de%CC%81cran-2021-10-21-a%CC%80-09.57.12-scaled.jpg">
            <a:extLst>
              <a:ext uri="{FF2B5EF4-FFF2-40B4-BE49-F238E27FC236}">
                <a16:creationId xmlns:a16="http://schemas.microsoft.com/office/drawing/2014/main" id="{A19F72C9-20E9-476A-8E26-84E1C4403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27" y="505599"/>
            <a:ext cx="8505160" cy="42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34D64FF-82DD-47E1-A4D9-9A546D95438C}"/>
              </a:ext>
            </a:extLst>
          </p:cNvPr>
          <p:cNvSpPr txBox="1"/>
          <p:nvPr/>
        </p:nvSpPr>
        <p:spPr>
          <a:xfrm>
            <a:off x="539927" y="4430192"/>
            <a:ext cx="36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Modèle numérique de la ville de Dax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F4B823D0-44F1-2BA9-3E36-AE45A1C5F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Principe de base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907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F6CCC2B-BB86-8C44-5C72-48D5AF9CC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16" y="187724"/>
            <a:ext cx="8604967" cy="59338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DAF5C0A-2556-B417-E1BB-500E147DB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90" y="127857"/>
            <a:ext cx="3657210" cy="119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76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Cas d’étude : marge guyanaise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49B976-CA74-D804-8044-F4403B5BE6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175678" cy="58326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FBF68A-6C1B-BCDF-1CC7-784322520BEF}"/>
              </a:ext>
            </a:extLst>
          </p:cNvPr>
          <p:cNvSpPr/>
          <p:nvPr/>
        </p:nvSpPr>
        <p:spPr>
          <a:xfrm>
            <a:off x="4283968" y="3140968"/>
            <a:ext cx="36004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7307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Cas d’étude : marge guyanaise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A317D4B-8D53-1FED-9FE0-EF1AE293B4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476672"/>
            <a:ext cx="8074743" cy="57606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93C405-0E77-C008-11FC-82E41E6907BE}"/>
              </a:ext>
            </a:extLst>
          </p:cNvPr>
          <p:cNvSpPr/>
          <p:nvPr/>
        </p:nvSpPr>
        <p:spPr>
          <a:xfrm>
            <a:off x="2956198" y="4181210"/>
            <a:ext cx="319658" cy="1666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29796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019A89F-DD8F-4671-9CA9-1858258BB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425512" cy="4392488"/>
          </a:xfrm>
          <a:prstGeom prst="rect">
            <a:avLst/>
          </a:prstGeom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Cas d’étude : marge guyanaise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B14FD3A-9DBD-20D4-CFB3-0C9CD64AFCE6}"/>
              </a:ext>
            </a:extLst>
          </p:cNvPr>
          <p:cNvCxnSpPr>
            <a:cxnSpLocks/>
          </p:cNvCxnSpPr>
          <p:nvPr/>
        </p:nvCxnSpPr>
        <p:spPr>
          <a:xfrm>
            <a:off x="575268" y="5013176"/>
            <a:ext cx="7993464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23B97CAC-E084-3A8F-B2A7-68D665680535}"/>
              </a:ext>
            </a:extLst>
          </p:cNvPr>
          <p:cNvSpPr txBox="1"/>
          <p:nvPr/>
        </p:nvSpPr>
        <p:spPr>
          <a:xfrm>
            <a:off x="4139952" y="501317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2500 m</a:t>
            </a:r>
          </a:p>
        </p:txBody>
      </p:sp>
    </p:spTree>
    <p:extLst>
      <p:ext uri="{BB962C8B-B14F-4D97-AF65-F5344CB8AC3E}">
        <p14:creationId xmlns:p14="http://schemas.microsoft.com/office/powerpoint/2010/main" val="290396674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7EE0C0B-79F9-4D3F-B9CD-8A7D38FC7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40" y="409955"/>
            <a:ext cx="8488932" cy="4425551"/>
          </a:xfrm>
          <a:prstGeom prst="rect">
            <a:avLst/>
          </a:prstGeom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Cas d’étude : marge guyanaise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5DFAADC0-DF52-0031-2504-B5A9F48AD2D6}"/>
              </a:ext>
            </a:extLst>
          </p:cNvPr>
          <p:cNvCxnSpPr>
            <a:cxnSpLocks/>
          </p:cNvCxnSpPr>
          <p:nvPr/>
        </p:nvCxnSpPr>
        <p:spPr>
          <a:xfrm>
            <a:off x="575268" y="5013176"/>
            <a:ext cx="7993464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B2BF78D4-6A6C-C4B4-00D4-138DC03A414F}"/>
              </a:ext>
            </a:extLst>
          </p:cNvPr>
          <p:cNvSpPr txBox="1"/>
          <p:nvPr/>
        </p:nvSpPr>
        <p:spPr>
          <a:xfrm>
            <a:off x="4139952" y="501317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2500 m</a:t>
            </a:r>
          </a:p>
        </p:txBody>
      </p:sp>
    </p:spTree>
    <p:extLst>
      <p:ext uri="{BB962C8B-B14F-4D97-AF65-F5344CB8AC3E}">
        <p14:creationId xmlns:p14="http://schemas.microsoft.com/office/powerpoint/2010/main" val="373731651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Cas d’étude : marge guyanaise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3D41EC9-0A90-1C15-4B63-C182BB603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692696"/>
            <a:ext cx="8164045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6340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5D3A0C1-3E63-46DD-AE9D-11C2B8047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425512" cy="4392488"/>
          </a:xfrm>
          <a:prstGeom prst="rect">
            <a:avLst/>
          </a:prstGeom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Cas d’étude : marge guyanaise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560958C8-B4EB-03B0-AB93-C8007BCE2DEA}"/>
              </a:ext>
            </a:extLst>
          </p:cNvPr>
          <p:cNvCxnSpPr>
            <a:cxnSpLocks/>
          </p:cNvCxnSpPr>
          <p:nvPr/>
        </p:nvCxnSpPr>
        <p:spPr>
          <a:xfrm>
            <a:off x="575268" y="5013176"/>
            <a:ext cx="7993464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747BA743-C2AC-9C51-0B69-2D2420772F81}"/>
              </a:ext>
            </a:extLst>
          </p:cNvPr>
          <p:cNvSpPr txBox="1"/>
          <p:nvPr/>
        </p:nvSpPr>
        <p:spPr>
          <a:xfrm>
            <a:off x="4139952" y="501317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2500 m</a:t>
            </a:r>
          </a:p>
        </p:txBody>
      </p:sp>
    </p:spTree>
    <p:extLst>
      <p:ext uri="{BB962C8B-B14F-4D97-AF65-F5344CB8AC3E}">
        <p14:creationId xmlns:p14="http://schemas.microsoft.com/office/powerpoint/2010/main" val="383257725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Cas d’étude : marge guyanaise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3B711D-81A9-9EDA-2C8F-6C1BD9B8D1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1"/>
            <a:ext cx="8064896" cy="537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5768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F68C639-8118-980D-805E-0F89A937A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970" y="419511"/>
            <a:ext cx="6904765" cy="21056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1EF5F25-6CA1-4D1C-8023-104A1586E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951" y="3748283"/>
            <a:ext cx="5561937" cy="184727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7B3A3BD-33DE-B167-016A-5FA75E0BD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80" y="3030769"/>
            <a:ext cx="3145041" cy="2564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965C067-89E3-9BFA-62C9-834618CA3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5" y="419511"/>
            <a:ext cx="1931746" cy="993147"/>
          </a:xfrm>
          <a:prstGeom prst="rect">
            <a:avLst/>
          </a:prstGeom>
        </p:spPr>
      </p:pic>
      <p:sp>
        <p:nvSpPr>
          <p:cNvPr id="2" name="Text Box 7">
            <a:extLst>
              <a:ext uri="{FF2B5EF4-FFF2-40B4-BE49-F238E27FC236}">
                <a16:creationId xmlns:a16="http://schemas.microsoft.com/office/drawing/2014/main" id="{213E6E93-5421-F719-AA96-9B75C1035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Principe de base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486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D0086BD-20C8-4E0A-924B-AB5CB1E8B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8" y="332656"/>
            <a:ext cx="8448041" cy="4649936"/>
          </a:xfrm>
          <a:prstGeom prst="rect">
            <a:avLst/>
          </a:prstGeom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Cas d’étude : marge guyanaise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88701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3.jpeg">
            <a:extLst>
              <a:ext uri="{FF2B5EF4-FFF2-40B4-BE49-F238E27FC236}">
                <a16:creationId xmlns:a16="http://schemas.microsoft.com/office/drawing/2014/main" id="{30602A69-9521-AA2D-956C-B91C0C072AE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054" y="570088"/>
            <a:ext cx="4031178" cy="396558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A413E6E-0050-5169-4DC1-9763147C1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770" y="570088"/>
            <a:ext cx="4199674" cy="4072411"/>
          </a:xfrm>
          <a:prstGeom prst="rect">
            <a:avLst/>
          </a:prstGeom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ABB18233-2D60-95F6-57BF-5C63DD29D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Principe de base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829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CB4269A-E7D1-B46C-8843-D8DA5629B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38" y="623728"/>
            <a:ext cx="3161369" cy="511397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6CA53CC-D052-1EF3-59C7-D1908E732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42" y="511030"/>
            <a:ext cx="4846320" cy="4256532"/>
          </a:xfrm>
          <a:prstGeom prst="rect">
            <a:avLst/>
          </a:prstGeom>
        </p:spPr>
      </p:pic>
      <p:sp>
        <p:nvSpPr>
          <p:cNvPr id="2" name="Text Box 7">
            <a:extLst>
              <a:ext uri="{FF2B5EF4-FFF2-40B4-BE49-F238E27FC236}">
                <a16:creationId xmlns:a16="http://schemas.microsoft.com/office/drawing/2014/main" id="{C98FC7A8-FB71-C21B-8238-385A34B54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Principe de base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926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D18B2DB-39A2-1781-E5F2-17FB56811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44779"/>
            <a:ext cx="8229600" cy="423147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09A6E12-E26D-221E-FC3E-E9818981E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28486"/>
            <a:ext cx="4426665" cy="229513"/>
          </a:xfrm>
          <a:prstGeom prst="rect">
            <a:avLst/>
          </a:prstGeom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20DC55B4-46EB-393F-C6AA-D54C8D739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Principe de base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112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CF36C8B-1BC4-4E71-04F6-0441AD01C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81" y="1029132"/>
            <a:ext cx="7000307" cy="479973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76C7024-4558-E31E-9F98-470873B84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566" y="473027"/>
            <a:ext cx="3657210" cy="1192270"/>
          </a:xfrm>
          <a:prstGeom prst="rect">
            <a:avLst/>
          </a:prstGeom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DB8EC95C-66BA-4E7E-C482-970C4B798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Principe de base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848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337CEDF-C0FE-EABF-A397-7E50C10F8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5" y="526840"/>
            <a:ext cx="6775530" cy="5770420"/>
          </a:xfrm>
          <a:prstGeom prst="rect">
            <a:avLst/>
          </a:prstGeom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20AE0116-8D6B-7FD4-E028-64AF8CEBB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Principe de base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B4029D-CD94-681D-2DC6-85738195B797}"/>
              </a:ext>
            </a:extLst>
          </p:cNvPr>
          <p:cNvSpPr txBox="1"/>
          <p:nvPr/>
        </p:nvSpPr>
        <p:spPr>
          <a:xfrm>
            <a:off x="145334" y="6297260"/>
            <a:ext cx="2123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Paul </a:t>
            </a:r>
            <a:r>
              <a:rPr lang="fr-FR" sz="1600" dirty="0" err="1"/>
              <a:t>Brichard</a:t>
            </a:r>
            <a:r>
              <a:rPr lang="fr-FR" sz="1600" dirty="0"/>
              <a:t>, M2 2024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6782660-57F8-41B3-BFAC-FC57C0A2E3E3}"/>
              </a:ext>
            </a:extLst>
          </p:cNvPr>
          <p:cNvSpPr txBox="1"/>
          <p:nvPr/>
        </p:nvSpPr>
        <p:spPr>
          <a:xfrm>
            <a:off x="3588320" y="6297260"/>
            <a:ext cx="505531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effectLst/>
              </a:rPr>
              <a:t>Coudun, Charline, Paul </a:t>
            </a:r>
            <a:r>
              <a:rPr lang="fr-FR" sz="1000" dirty="0" err="1">
                <a:effectLst/>
              </a:rPr>
              <a:t>Brichard</a:t>
            </a:r>
            <a:r>
              <a:rPr lang="fr-FR" sz="1000" dirty="0">
                <a:effectLst/>
              </a:rPr>
              <a:t>, Christophe Basile, et al. « Quantitative Structural </a:t>
            </a:r>
            <a:r>
              <a:rPr lang="fr-FR" sz="1000" dirty="0" err="1">
                <a:effectLst/>
              </a:rPr>
              <a:t>Geology</a:t>
            </a:r>
            <a:r>
              <a:rPr lang="fr-FR" sz="1000" dirty="0">
                <a:effectLst/>
              </a:rPr>
              <a:t> in the </a:t>
            </a:r>
            <a:r>
              <a:rPr lang="fr-FR" sz="1000" dirty="0" err="1">
                <a:effectLst/>
              </a:rPr>
              <a:t>Deep</a:t>
            </a:r>
            <a:r>
              <a:rPr lang="fr-FR" sz="1000" dirty="0">
                <a:effectLst/>
              </a:rPr>
              <a:t> </a:t>
            </a:r>
            <a:r>
              <a:rPr lang="fr-FR" sz="1000" dirty="0" err="1">
                <a:effectLst/>
              </a:rPr>
              <a:t>Ocean</a:t>
            </a:r>
            <a:r>
              <a:rPr lang="fr-FR" sz="1000" dirty="0">
                <a:effectLst/>
              </a:rPr>
              <a:t> </a:t>
            </a:r>
            <a:r>
              <a:rPr lang="fr-FR" sz="1000" dirty="0" err="1">
                <a:effectLst/>
              </a:rPr>
              <a:t>Using</a:t>
            </a:r>
            <a:r>
              <a:rPr lang="fr-FR" sz="1000" dirty="0">
                <a:effectLst/>
              </a:rPr>
              <a:t> </a:t>
            </a:r>
            <a:r>
              <a:rPr lang="fr-FR" sz="1000" dirty="0" err="1">
                <a:effectLst/>
              </a:rPr>
              <a:t>Photogrammetry</a:t>
            </a:r>
            <a:r>
              <a:rPr lang="fr-FR" sz="1000" dirty="0">
                <a:effectLst/>
              </a:rPr>
              <a:t>: Implications for the </a:t>
            </a:r>
            <a:r>
              <a:rPr lang="fr-FR" sz="1000" dirty="0" err="1">
                <a:effectLst/>
              </a:rPr>
              <a:t>Polyphased</a:t>
            </a:r>
            <a:r>
              <a:rPr lang="fr-FR" sz="1000" dirty="0">
                <a:effectLst/>
              </a:rPr>
              <a:t> </a:t>
            </a:r>
            <a:r>
              <a:rPr lang="fr-FR" sz="1000" dirty="0" err="1">
                <a:effectLst/>
              </a:rPr>
              <a:t>Tectonic</a:t>
            </a:r>
            <a:r>
              <a:rPr lang="fr-FR" sz="1000" dirty="0">
                <a:effectLst/>
              </a:rPr>
              <a:t> Evolution of the Buteur Ridge, French </a:t>
            </a:r>
            <a:r>
              <a:rPr lang="fr-FR" sz="1000" dirty="0" err="1">
                <a:effectLst/>
              </a:rPr>
              <a:t>Guiana</a:t>
            </a:r>
            <a:r>
              <a:rPr lang="fr-FR" sz="1000" dirty="0">
                <a:effectLst/>
              </a:rPr>
              <a:t> ». </a:t>
            </a:r>
            <a:r>
              <a:rPr lang="fr-FR" sz="1000" i="1" dirty="0">
                <a:effectLst/>
              </a:rPr>
              <a:t>Marine </a:t>
            </a:r>
            <a:r>
              <a:rPr lang="fr-FR" sz="1000" i="1" dirty="0" err="1">
                <a:effectLst/>
              </a:rPr>
              <a:t>Geology</a:t>
            </a:r>
            <a:r>
              <a:rPr lang="fr-FR" sz="1000" dirty="0">
                <a:effectLst/>
              </a:rPr>
              <a:t>, juin 2025, 107609.</a:t>
            </a:r>
          </a:p>
        </p:txBody>
      </p:sp>
    </p:spTree>
    <p:extLst>
      <p:ext uri="{BB962C8B-B14F-4D97-AF65-F5344CB8AC3E}">
        <p14:creationId xmlns:p14="http://schemas.microsoft.com/office/powerpoint/2010/main" val="1490598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5044A45-809C-A8C5-2C29-504315F33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52" y="429340"/>
            <a:ext cx="7935902" cy="56691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C47246F-2B22-C1BF-AAE4-345065B95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28486"/>
            <a:ext cx="4426665" cy="229513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B9C5EA9C-789E-D885-7BA1-06C7A1F94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Principe de base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146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60E6F9-025A-43AB-A841-650750187ABF}"/>
              </a:ext>
            </a:extLst>
          </p:cNvPr>
          <p:cNvSpPr/>
          <p:nvPr/>
        </p:nvSpPr>
        <p:spPr>
          <a:xfrm>
            <a:off x="6236213" y="5814704"/>
            <a:ext cx="13933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i="1" dirty="0">
                <a:solidFill>
                  <a:srgbClr val="212529"/>
                </a:solidFill>
                <a:latin typeface="Marianne"/>
              </a:rPr>
              <a:t>(Source : DEAL Guyane)</a:t>
            </a:r>
            <a:endParaRPr lang="fr-FR" sz="1000" i="1" dirty="0"/>
          </a:p>
        </p:txBody>
      </p:sp>
      <p:pic>
        <p:nvPicPr>
          <p:cNvPr id="1026" name="Picture 2" descr="Illustration de la complémentarité entre différents vecteurs : drone, avion et satellite  (Source : DEAL Guyane)">
            <a:extLst>
              <a:ext uri="{FF2B5EF4-FFF2-40B4-BE49-F238E27FC236}">
                <a16:creationId xmlns:a16="http://schemas.microsoft.com/office/drawing/2014/main" id="{7A536F47-E176-4A26-90E7-BF523E39C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41" y="389727"/>
            <a:ext cx="7556920" cy="542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A7EF0F09-5920-8D76-0D5B-7AC4818AB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Principe de base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0443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418</TotalTime>
  <Words>249</Words>
  <Application>Microsoft Office PowerPoint</Application>
  <PresentationFormat>Affichage à l'écran (4:3)</PresentationFormat>
  <Paragraphs>31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Marianne</vt:lpstr>
      <vt:lpstr>OpenDyslexic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photogrammétrie</dc:title>
  <dc:creator>Kelly FAUQUEMBERGUE</dc:creator>
  <cp:lastModifiedBy>Sebastien ZARAGOSI</cp:lastModifiedBy>
  <cp:revision>26</cp:revision>
  <dcterms:created xsi:type="dcterms:W3CDTF">2023-09-16T14:23:02Z</dcterms:created>
  <dcterms:modified xsi:type="dcterms:W3CDTF">2025-09-18T11:21:07Z</dcterms:modified>
</cp:coreProperties>
</file>