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309" r:id="rId2"/>
    <p:sldId id="312" r:id="rId3"/>
    <p:sldId id="321" r:id="rId4"/>
    <p:sldId id="322" r:id="rId5"/>
    <p:sldId id="323" r:id="rId6"/>
    <p:sldId id="327" r:id="rId7"/>
    <p:sldId id="325" r:id="rId8"/>
    <p:sldId id="324" r:id="rId9"/>
    <p:sldId id="326" r:id="rId10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43A3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28" d="100"/>
          <a:sy n="128" d="100"/>
        </p:scale>
        <p:origin x="-1134" y="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12925C-C997-49FC-B9CF-44A345905505}" type="datetimeFigureOut">
              <a:rPr lang="fr-FR" smtClean="0"/>
              <a:t>07/10/2014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4F2BAE-60F3-4691-A1FC-CBFF96FF629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016697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07/10/2014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07/10/2014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07/10/2014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07/10/2014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07/10/2014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07/10/2014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07/10/2014</a:t>
            </a:fld>
            <a:endParaRPr lang="fr-BE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07/10/2014</a:t>
            </a:fld>
            <a:endParaRPr lang="fr-BE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07/10/2014</a:t>
            </a:fld>
            <a:endParaRPr lang="fr-BE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07/10/2014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07/10/2014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309A6D-C09C-4548-B29A-6CF363A7E532}" type="datetimeFigureOut">
              <a:rPr lang="fr-FR" smtClean="0"/>
              <a:t>07/10/2014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  <p:pic>
        <p:nvPicPr>
          <p:cNvPr id="7" name="Image 6"/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90607" y="6404607"/>
            <a:ext cx="466094" cy="466094"/>
          </a:xfrm>
          <a:prstGeom prst="rect">
            <a:avLst/>
          </a:prstGeom>
        </p:spPr>
      </p:pic>
      <p:sp>
        <p:nvSpPr>
          <p:cNvPr id="8" name="Espace réservé du numéro de diapositive 5"/>
          <p:cNvSpPr txBox="1">
            <a:spLocks/>
          </p:cNvSpPr>
          <p:nvPr userDrawn="1"/>
        </p:nvSpPr>
        <p:spPr>
          <a:xfrm>
            <a:off x="35496" y="6597352"/>
            <a:ext cx="576065" cy="304800"/>
          </a:xfrm>
          <a:prstGeom prst="rect">
            <a:avLst/>
          </a:prstGeom>
        </p:spPr>
        <p:txBody>
          <a:bodyPr anchor="ctr"/>
          <a:lstStyle>
            <a:defPPr>
              <a:defRPr lang="fr-FR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900" kern="1200">
                <a:solidFill>
                  <a:srgbClr val="009DE0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fld id="{DCE37727-CC04-7A46-938D-2CCFF056F773}" type="slidenum">
              <a:rPr lang="fr-FR" sz="1400" smtClean="0">
                <a:solidFill>
                  <a:srgbClr val="009DE0"/>
                </a:solidFill>
                <a:latin typeface="OpenDyslexic" pitchFamily="50" charset="0"/>
              </a:rPr>
              <a:pPr/>
              <a:t>‹N°›</a:t>
            </a:fld>
            <a:endParaRPr lang="fr-FR" sz="1400" dirty="0">
              <a:solidFill>
                <a:srgbClr val="009DE0"/>
              </a:solidFill>
              <a:latin typeface="OpenDyslexic" pitchFamily="50" charset="0"/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523081" y="6609873"/>
            <a:ext cx="296786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b="0" dirty="0" smtClean="0">
                <a:solidFill>
                  <a:srgbClr val="009DE0"/>
                </a:solidFill>
                <a:latin typeface="OpenDyslexic" pitchFamily="50" charset="0"/>
              </a:rPr>
              <a:t>La modélisation hydrologique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-27384"/>
            <a:ext cx="9144000" cy="6858000"/>
          </a:xfrm>
          <a:prstGeom prst="rect">
            <a:avLst/>
          </a:prstGeom>
          <a:solidFill>
            <a:srgbClr val="E0DACA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93" y="2287259"/>
            <a:ext cx="9115064" cy="4570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0" y="116632"/>
            <a:ext cx="8892480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dirty="0" smtClean="0">
                <a:solidFill>
                  <a:schemeClr val="bg2">
                    <a:lumMod val="10000"/>
                  </a:schemeClr>
                </a:solidFill>
                <a:latin typeface="Charlemagne Std" pitchFamily="50" charset="0"/>
              </a:rPr>
              <a:t>LA MODELISATION</a:t>
            </a:r>
          </a:p>
          <a:p>
            <a:r>
              <a:rPr lang="fr-FR" sz="2800" dirty="0" smtClean="0">
                <a:solidFill>
                  <a:schemeClr val="bg2">
                    <a:lumMod val="10000"/>
                  </a:schemeClr>
                </a:solidFill>
                <a:latin typeface="Charlemagne Std" pitchFamily="50" charset="0"/>
              </a:rPr>
              <a:t>HYDROLOGIQUE</a:t>
            </a:r>
            <a:endParaRPr lang="fr-FR" sz="1200" b="1" dirty="0">
              <a:solidFill>
                <a:schemeClr val="bg2">
                  <a:lumMod val="10000"/>
                </a:schemeClr>
              </a:solidFill>
              <a:latin typeface="Charlemagne Std" pitchFamily="50" charset="0"/>
            </a:endParaRPr>
          </a:p>
          <a:p>
            <a:endParaRPr lang="fr-FR" sz="1200" b="1" dirty="0" smtClean="0">
              <a:solidFill>
                <a:schemeClr val="bg2">
                  <a:lumMod val="10000"/>
                </a:schemeClr>
              </a:solidFill>
              <a:latin typeface="Charlemagne Std" pitchFamily="50" charset="0"/>
            </a:endParaRPr>
          </a:p>
          <a:p>
            <a:r>
              <a:rPr lang="fr-FR" sz="1200" b="1" dirty="0" smtClean="0">
                <a:solidFill>
                  <a:schemeClr val="bg2">
                    <a:lumMod val="10000"/>
                  </a:schemeClr>
                </a:solidFill>
                <a:latin typeface="Charlemagne Std" pitchFamily="50" charset="0"/>
              </a:rPr>
              <a:t>Sébastien Zaragosi</a:t>
            </a:r>
          </a:p>
          <a:p>
            <a:endParaRPr lang="fr-FR" sz="1200" dirty="0" smtClean="0">
              <a:solidFill>
                <a:schemeClr val="bg2">
                  <a:lumMod val="10000"/>
                </a:schemeClr>
              </a:solidFill>
              <a:latin typeface="Charlemagne Std" pitchFamily="50" charset="0"/>
            </a:endParaRPr>
          </a:p>
          <a:p>
            <a:r>
              <a:rPr lang="fr-FR" sz="1200" dirty="0" smtClean="0">
                <a:solidFill>
                  <a:schemeClr val="bg2">
                    <a:lumMod val="10000"/>
                  </a:schemeClr>
                </a:solidFill>
                <a:latin typeface="Charlemagne Std" pitchFamily="50" charset="0"/>
              </a:rPr>
              <a:t>http://www.geocean.net/wikisig</a:t>
            </a:r>
            <a:endParaRPr lang="fr-FR" sz="1000" b="1" dirty="0">
              <a:solidFill>
                <a:srgbClr val="FF0000"/>
              </a:solidFill>
              <a:latin typeface="Charlemagne Std" pitchFamily="50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716016" y="6525344"/>
            <a:ext cx="4359655" cy="276999"/>
          </a:xfrm>
          <a:prstGeom prst="rect">
            <a:avLst/>
          </a:prstGeom>
          <a:solidFill>
            <a:srgbClr val="E0DACA"/>
          </a:solidFill>
        </p:spPr>
        <p:txBody>
          <a:bodyPr wrap="none">
            <a:spAutoFit/>
          </a:bodyPr>
          <a:lstStyle/>
          <a:p>
            <a:r>
              <a:rPr lang="fr-FR" sz="1200" b="1" dirty="0" smtClean="0">
                <a:latin typeface="Charlemagne Std" pitchFamily="50" charset="0"/>
              </a:rPr>
              <a:t>Extrait de la carte de France de Cassini 1815</a:t>
            </a:r>
            <a:endParaRPr lang="fr-FR" sz="1200" b="1" dirty="0">
              <a:latin typeface="Charlemagne Std" pitchFamily="50" charset="0"/>
            </a:endParaRPr>
          </a:p>
        </p:txBody>
      </p:sp>
      <p:pic>
        <p:nvPicPr>
          <p:cNvPr id="7" name="Picture 3" descr="C:\Users\seb\Desktop\LogoUniversiteBordeaux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28130" y="116632"/>
            <a:ext cx="2668017" cy="825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6832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0742" y="400279"/>
            <a:ext cx="711555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 smtClean="0">
                <a:latin typeface="OpenDyslexic" pitchFamily="50" charset="0"/>
              </a:rPr>
              <a:t>Objectifs : reconstruire et étudier un réseau hydrologique à partir d’un modèle numérique de terrain</a:t>
            </a:r>
            <a:endParaRPr lang="fr-FR" dirty="0">
              <a:latin typeface="OpenDyslexic" pitchFamily="50" charset="0"/>
            </a:endParaRPr>
          </a:p>
        </p:txBody>
      </p:sp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0" y="-72008"/>
            <a:ext cx="9144000" cy="332656"/>
          </a:xfrm>
          <a:prstGeom prst="rect">
            <a:avLst/>
          </a:prstGeom>
          <a:gradFill rotWithShape="0">
            <a:gsLst>
              <a:gs pos="78000">
                <a:srgbClr val="443A31"/>
              </a:gs>
              <a:gs pos="100000">
                <a:srgbClr val="009DE0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787400">
              <a:spcBef>
                <a:spcPct val="50000"/>
              </a:spcBef>
              <a:tabLst>
                <a:tab pos="8380413" algn="l"/>
                <a:tab pos="8482013" algn="l"/>
              </a:tabLst>
              <a:defRPr/>
            </a:pPr>
            <a:r>
              <a:rPr lang="fr-FR" sz="1600" dirty="0" smtClean="0">
                <a:solidFill>
                  <a:schemeClr val="bg1"/>
                </a:solidFill>
                <a:latin typeface="OpenDyslexic" pitchFamily="50" charset="0"/>
              </a:rPr>
              <a:t>La modélisation hydrologique</a:t>
            </a:r>
            <a:endParaRPr lang="fr-FR" sz="800" dirty="0">
              <a:solidFill>
                <a:srgbClr val="331910"/>
              </a:solidFill>
              <a:latin typeface="Arial Black" panose="020B0A04020102020204" pitchFamily="34" charset="0"/>
            </a:endParaRPr>
          </a:p>
        </p:txBody>
      </p:sp>
      <p:pic>
        <p:nvPicPr>
          <p:cNvPr id="10" name="Picture 2" descr="E:\ARCGIS_OCEANO\GIZC_BASSIN_ARCACHON\Sans nom2.pn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56754" y="1340768"/>
            <a:ext cx="7997589" cy="5015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7451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0742" y="400279"/>
            <a:ext cx="711555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 smtClean="0">
                <a:latin typeface="OpenDyslexic" pitchFamily="50" charset="0"/>
              </a:rPr>
              <a:t>Objectifs : reconstruire et étudier un réseau hydrologique à partir d’un modèle numérique de terrain</a:t>
            </a:r>
            <a:endParaRPr lang="fr-FR" dirty="0">
              <a:latin typeface="OpenDyslexic" pitchFamily="50" charset="0"/>
            </a:endParaRPr>
          </a:p>
        </p:txBody>
      </p:sp>
      <p:pic>
        <p:nvPicPr>
          <p:cNvPr id="5" name="Picture 2" descr="E:\ARCGIS_OCEANO\GIZC_BASSIN_ARCACHON\Sans nom1.pn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95536" y="1340768"/>
            <a:ext cx="8052180" cy="5015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0" y="-72008"/>
            <a:ext cx="9144000" cy="332656"/>
          </a:xfrm>
          <a:prstGeom prst="rect">
            <a:avLst/>
          </a:prstGeom>
          <a:gradFill rotWithShape="0">
            <a:gsLst>
              <a:gs pos="78000">
                <a:srgbClr val="443A31"/>
              </a:gs>
              <a:gs pos="100000">
                <a:srgbClr val="009DE0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787400">
              <a:spcBef>
                <a:spcPct val="50000"/>
              </a:spcBef>
              <a:tabLst>
                <a:tab pos="8380413" algn="l"/>
                <a:tab pos="8482013" algn="l"/>
              </a:tabLst>
              <a:defRPr/>
            </a:pPr>
            <a:r>
              <a:rPr lang="fr-FR" sz="1600" dirty="0" smtClean="0">
                <a:solidFill>
                  <a:schemeClr val="bg1"/>
                </a:solidFill>
                <a:latin typeface="OpenDyslexic" pitchFamily="50" charset="0"/>
              </a:rPr>
              <a:t>La modélisation hydrologique</a:t>
            </a:r>
            <a:endParaRPr lang="fr-FR" sz="800" dirty="0">
              <a:solidFill>
                <a:srgbClr val="33191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131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0742" y="400279"/>
            <a:ext cx="711555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 smtClean="0">
                <a:latin typeface="OpenDyslexic" pitchFamily="50" charset="0"/>
              </a:rPr>
              <a:t>Objectifs : reconstruire et étudier un réseau hydrologique à partir d’un modèle numérique de terrain</a:t>
            </a:r>
            <a:endParaRPr lang="fr-FR" dirty="0">
              <a:latin typeface="OpenDyslexic" pitchFamily="50" charset="0"/>
            </a:endParaRPr>
          </a:p>
        </p:txBody>
      </p:sp>
      <p:pic>
        <p:nvPicPr>
          <p:cNvPr id="5" name="Picture 2" descr="E:\ARCGIS_OCEANO\GIZC_BASSIN_ARCACHON\Sans nom.pn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82137" y="1366150"/>
            <a:ext cx="8093124" cy="5015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0" y="-72008"/>
            <a:ext cx="9144000" cy="332656"/>
          </a:xfrm>
          <a:prstGeom prst="rect">
            <a:avLst/>
          </a:prstGeom>
          <a:gradFill rotWithShape="0">
            <a:gsLst>
              <a:gs pos="78000">
                <a:srgbClr val="443A31"/>
              </a:gs>
              <a:gs pos="100000">
                <a:srgbClr val="009DE0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787400">
              <a:spcBef>
                <a:spcPct val="50000"/>
              </a:spcBef>
              <a:tabLst>
                <a:tab pos="8380413" algn="l"/>
                <a:tab pos="8482013" algn="l"/>
              </a:tabLst>
              <a:defRPr/>
            </a:pPr>
            <a:r>
              <a:rPr lang="fr-FR" sz="1600" dirty="0" smtClean="0">
                <a:solidFill>
                  <a:schemeClr val="bg1"/>
                </a:solidFill>
                <a:latin typeface="OpenDyslexic" pitchFamily="50" charset="0"/>
              </a:rPr>
              <a:t>La modélisation hydrologique</a:t>
            </a:r>
            <a:endParaRPr lang="fr-FR" sz="800" dirty="0">
              <a:solidFill>
                <a:srgbClr val="33191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131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0742" y="400279"/>
            <a:ext cx="902325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 smtClean="0">
                <a:latin typeface="OpenDyslexic" pitchFamily="50" charset="0"/>
              </a:rPr>
              <a:t>Modèle numérique de terrain : SRTM, ASTER</a:t>
            </a:r>
          </a:p>
          <a:p>
            <a:pPr>
              <a:tabLst>
                <a:tab pos="355600" algn="l"/>
              </a:tabLst>
            </a:pPr>
            <a:endParaRPr lang="fr-FR" dirty="0">
              <a:latin typeface="OpenDyslexic" pitchFamily="50" charset="0"/>
            </a:endParaRPr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0" y="-72008"/>
            <a:ext cx="9144000" cy="332656"/>
          </a:xfrm>
          <a:prstGeom prst="rect">
            <a:avLst/>
          </a:prstGeom>
          <a:gradFill rotWithShape="0">
            <a:gsLst>
              <a:gs pos="78000">
                <a:srgbClr val="443A31"/>
              </a:gs>
              <a:gs pos="100000">
                <a:srgbClr val="009DE0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787400">
              <a:spcBef>
                <a:spcPct val="50000"/>
              </a:spcBef>
              <a:tabLst>
                <a:tab pos="8380413" algn="l"/>
                <a:tab pos="8482013" algn="l"/>
              </a:tabLst>
              <a:defRPr/>
            </a:pPr>
            <a:r>
              <a:rPr lang="fr-FR" sz="1600" dirty="0" smtClean="0">
                <a:solidFill>
                  <a:schemeClr val="bg1"/>
                </a:solidFill>
                <a:latin typeface="OpenDyslexic" pitchFamily="50" charset="0"/>
              </a:rPr>
              <a:t>Principes de base</a:t>
            </a:r>
            <a:endParaRPr lang="fr-FR" sz="800" dirty="0">
              <a:solidFill>
                <a:srgbClr val="331910"/>
              </a:solidFill>
              <a:latin typeface="Arial Black" panose="020B0A04020102020204" pitchFamily="34" charset="0"/>
            </a:endParaRPr>
          </a:p>
        </p:txBody>
      </p:sp>
      <p:pic>
        <p:nvPicPr>
          <p:cNvPr id="1026" name="Picture 2" descr="http://asterweb.jpl.nasa.gov/images/GDEM-10km-BW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54" y="797960"/>
            <a:ext cx="9006496" cy="4503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3030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0742" y="400279"/>
            <a:ext cx="902325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 smtClean="0">
                <a:latin typeface="OpenDyslexic" pitchFamily="50" charset="0"/>
              </a:rPr>
              <a:t>Préparation du raster :</a:t>
            </a:r>
          </a:p>
          <a:p>
            <a:endParaRPr lang="fr-FR" dirty="0">
              <a:latin typeface="OpenDyslexic" pitchFamily="50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tabLst>
                <a:tab pos="355600" algn="l"/>
              </a:tabLst>
            </a:pPr>
            <a:r>
              <a:rPr lang="fr-FR" dirty="0">
                <a:latin typeface="OpenDyslexic" pitchFamily="50" charset="0"/>
              </a:rPr>
              <a:t>l</a:t>
            </a:r>
            <a:r>
              <a:rPr lang="fr-FR" dirty="0" smtClean="0">
                <a:latin typeface="OpenDyslexic" pitchFamily="50" charset="0"/>
              </a:rPr>
              <a:t>imitez </a:t>
            </a:r>
            <a:r>
              <a:rPr lang="fr-FR" dirty="0" smtClean="0">
                <a:latin typeface="OpenDyslexic" pitchFamily="50" charset="0"/>
              </a:rPr>
              <a:t>sa taille à la zone </a:t>
            </a:r>
            <a:r>
              <a:rPr lang="fr-FR" dirty="0" smtClean="0">
                <a:latin typeface="OpenDyslexic" pitchFamily="50" charset="0"/>
              </a:rPr>
              <a:t>d’étude,</a:t>
            </a:r>
            <a:endParaRPr lang="fr-FR" dirty="0" smtClean="0">
              <a:latin typeface="OpenDyslexic" pitchFamily="50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tabLst>
                <a:tab pos="355600" algn="l"/>
              </a:tabLst>
            </a:pPr>
            <a:endParaRPr lang="fr-FR" dirty="0">
              <a:latin typeface="OpenDyslexic" pitchFamily="50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tabLst>
                <a:tab pos="355600" algn="l"/>
              </a:tabLst>
            </a:pPr>
            <a:r>
              <a:rPr lang="fr-FR" dirty="0">
                <a:latin typeface="OpenDyslexic" pitchFamily="50" charset="0"/>
              </a:rPr>
              <a:t>a</a:t>
            </a:r>
            <a:r>
              <a:rPr lang="fr-FR" dirty="0" smtClean="0">
                <a:latin typeface="OpenDyslexic" pitchFamily="50" charset="0"/>
              </a:rPr>
              <a:t>daptez </a:t>
            </a:r>
            <a:r>
              <a:rPr lang="fr-FR" dirty="0" smtClean="0">
                <a:latin typeface="OpenDyslexic" pitchFamily="50" charset="0"/>
              </a:rPr>
              <a:t>sa </a:t>
            </a:r>
            <a:r>
              <a:rPr lang="fr-FR" dirty="0">
                <a:latin typeface="OpenDyslexic" pitchFamily="50" charset="0"/>
              </a:rPr>
              <a:t>résolution </a:t>
            </a:r>
            <a:r>
              <a:rPr lang="fr-FR" dirty="0" smtClean="0">
                <a:latin typeface="OpenDyslexic" pitchFamily="50" charset="0"/>
              </a:rPr>
              <a:t>en fonction de la surface de la zone étudiée (&lt; </a:t>
            </a:r>
            <a:r>
              <a:rPr lang="fr-FR" dirty="0">
                <a:latin typeface="OpenDyslexic" pitchFamily="50" charset="0"/>
              </a:rPr>
              <a:t>100 m pour un petit bassin versant, &gt; 1 km pour un continent</a:t>
            </a:r>
            <a:r>
              <a:rPr lang="fr-FR" dirty="0" smtClean="0">
                <a:latin typeface="OpenDyslexic" pitchFamily="50" charset="0"/>
              </a:rPr>
              <a:t>),</a:t>
            </a:r>
            <a:endParaRPr lang="fr-FR" dirty="0">
              <a:latin typeface="OpenDyslexic" pitchFamily="50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 smtClean="0">
              <a:latin typeface="OpenDyslexic" pitchFamily="50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>
                <a:latin typeface="OpenDyslexic" pitchFamily="50" charset="0"/>
              </a:rPr>
              <a:t>Attention le </a:t>
            </a:r>
            <a:r>
              <a:rPr lang="fr-FR" dirty="0" smtClean="0">
                <a:latin typeface="OpenDyslexic" pitchFamily="50" charset="0"/>
              </a:rPr>
              <a:t>raster doit être projeté -&gt; X, Y et Z en mètres</a:t>
            </a:r>
          </a:p>
          <a:p>
            <a:endParaRPr lang="fr-FR" dirty="0">
              <a:latin typeface="OpenDyslexic" pitchFamily="50" charset="0"/>
            </a:endParaRPr>
          </a:p>
          <a:p>
            <a:endParaRPr lang="fr-FR" dirty="0">
              <a:latin typeface="OpenDyslexic" pitchFamily="50" charset="0"/>
            </a:endParaRPr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0" y="-72008"/>
            <a:ext cx="9144000" cy="332656"/>
          </a:xfrm>
          <a:prstGeom prst="rect">
            <a:avLst/>
          </a:prstGeom>
          <a:gradFill rotWithShape="0">
            <a:gsLst>
              <a:gs pos="78000">
                <a:srgbClr val="443A31"/>
              </a:gs>
              <a:gs pos="100000">
                <a:srgbClr val="009DE0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787400">
              <a:spcBef>
                <a:spcPct val="50000"/>
              </a:spcBef>
              <a:tabLst>
                <a:tab pos="8380413" algn="l"/>
                <a:tab pos="8482013" algn="l"/>
              </a:tabLst>
              <a:defRPr/>
            </a:pPr>
            <a:r>
              <a:rPr lang="fr-FR" sz="1600" dirty="0" smtClean="0">
                <a:solidFill>
                  <a:schemeClr val="bg1"/>
                </a:solidFill>
                <a:latin typeface="OpenDyslexic" pitchFamily="50" charset="0"/>
              </a:rPr>
              <a:t>Principes de base</a:t>
            </a:r>
            <a:endParaRPr lang="fr-FR" sz="800" dirty="0">
              <a:solidFill>
                <a:srgbClr val="33191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8296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0742" y="400279"/>
            <a:ext cx="884374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>
                <a:latin typeface="OpenDyslexic" pitchFamily="50" charset="0"/>
              </a:rPr>
              <a:t>Détection et remplissage des </a:t>
            </a:r>
            <a:r>
              <a:rPr lang="fr-FR" dirty="0" smtClean="0">
                <a:latin typeface="OpenDyslexic" pitchFamily="50" charset="0"/>
              </a:rPr>
              <a:t>cuvettes</a:t>
            </a:r>
            <a:endParaRPr lang="fr-FR" dirty="0">
              <a:latin typeface="OpenDyslexic" pitchFamily="50" charset="0"/>
            </a:endParaRPr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0" y="-72008"/>
            <a:ext cx="9144000" cy="332656"/>
          </a:xfrm>
          <a:prstGeom prst="rect">
            <a:avLst/>
          </a:prstGeom>
          <a:gradFill rotWithShape="0">
            <a:gsLst>
              <a:gs pos="78000">
                <a:srgbClr val="443A31"/>
              </a:gs>
              <a:gs pos="100000">
                <a:srgbClr val="009DE0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787400">
              <a:spcBef>
                <a:spcPct val="50000"/>
              </a:spcBef>
              <a:tabLst>
                <a:tab pos="8380413" algn="l"/>
                <a:tab pos="8482013" algn="l"/>
              </a:tabLst>
              <a:defRPr/>
            </a:pPr>
            <a:r>
              <a:rPr lang="fr-FR" sz="1600" dirty="0" smtClean="0">
                <a:solidFill>
                  <a:schemeClr val="bg1"/>
                </a:solidFill>
                <a:latin typeface="OpenDyslexic" pitchFamily="50" charset="0"/>
              </a:rPr>
              <a:t>Principes de base</a:t>
            </a:r>
            <a:endParaRPr lang="fr-FR" sz="800" dirty="0">
              <a:solidFill>
                <a:srgbClr val="331910"/>
              </a:solidFill>
              <a:latin typeface="Arial Black" panose="020B0A04020102020204" pitchFamily="34" charset="0"/>
            </a:endParaRPr>
          </a:p>
        </p:txBody>
      </p:sp>
      <p:pic>
        <p:nvPicPr>
          <p:cNvPr id="5" name="Picture 2" descr="C:\Users\seb\Desktop\Sans nom1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1560" y="1535608"/>
            <a:ext cx="7920431" cy="4485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2478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0742" y="400279"/>
            <a:ext cx="884374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>
                <a:latin typeface="OpenDyslexic" pitchFamily="50" charset="0"/>
              </a:rPr>
              <a:t>Direction des </a:t>
            </a:r>
            <a:r>
              <a:rPr lang="fr-FR" dirty="0" smtClean="0">
                <a:latin typeface="OpenDyslexic" pitchFamily="50" charset="0"/>
              </a:rPr>
              <a:t>pentes - &gt; direction des écoulements de surface</a:t>
            </a:r>
            <a:endParaRPr lang="fr-FR" dirty="0">
              <a:latin typeface="OpenDyslexic" pitchFamily="50" charset="0"/>
            </a:endParaRPr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0" y="-72008"/>
            <a:ext cx="9144000" cy="332656"/>
          </a:xfrm>
          <a:prstGeom prst="rect">
            <a:avLst/>
          </a:prstGeom>
          <a:gradFill rotWithShape="0">
            <a:gsLst>
              <a:gs pos="78000">
                <a:srgbClr val="443A31"/>
              </a:gs>
              <a:gs pos="100000">
                <a:srgbClr val="009DE0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787400">
              <a:spcBef>
                <a:spcPct val="50000"/>
              </a:spcBef>
              <a:tabLst>
                <a:tab pos="8380413" algn="l"/>
                <a:tab pos="8482013" algn="l"/>
              </a:tabLst>
              <a:defRPr/>
            </a:pPr>
            <a:r>
              <a:rPr lang="fr-FR" sz="1600" dirty="0" smtClean="0">
                <a:solidFill>
                  <a:schemeClr val="bg1"/>
                </a:solidFill>
                <a:latin typeface="OpenDyslexic" pitchFamily="50" charset="0"/>
              </a:rPr>
              <a:t>Principes de base</a:t>
            </a:r>
            <a:endParaRPr lang="fr-FR" sz="800" dirty="0">
              <a:solidFill>
                <a:srgbClr val="331910"/>
              </a:solidFill>
              <a:latin typeface="Arial Black" panose="020B0A04020102020204" pitchFamily="34" charset="0"/>
            </a:endParaRPr>
          </a:p>
        </p:txBody>
      </p:sp>
      <p:pic>
        <p:nvPicPr>
          <p:cNvPr id="5" name="Picture 2" descr="C:\Users\seb\Desktop\Sans nom2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1560" y="1535608"/>
            <a:ext cx="7920430" cy="4485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5528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0742" y="400279"/>
            <a:ext cx="884374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>
                <a:latin typeface="OpenDyslexic" pitchFamily="50" charset="0"/>
              </a:rPr>
              <a:t>Accumulation des écoulements  </a:t>
            </a:r>
            <a:r>
              <a:rPr lang="fr-FR" dirty="0" smtClean="0">
                <a:latin typeface="OpenDyslexic" pitchFamily="50" charset="0"/>
              </a:rPr>
              <a:t>superficiels -&gt; création du réseau hydrologique</a:t>
            </a:r>
            <a:endParaRPr lang="fr-FR" dirty="0">
              <a:latin typeface="OpenDyslexic" pitchFamily="50" charset="0"/>
            </a:endParaRPr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0" y="-72008"/>
            <a:ext cx="9144000" cy="332656"/>
          </a:xfrm>
          <a:prstGeom prst="rect">
            <a:avLst/>
          </a:prstGeom>
          <a:gradFill rotWithShape="0">
            <a:gsLst>
              <a:gs pos="78000">
                <a:srgbClr val="443A31"/>
              </a:gs>
              <a:gs pos="100000">
                <a:srgbClr val="009DE0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787400">
              <a:spcBef>
                <a:spcPct val="50000"/>
              </a:spcBef>
              <a:tabLst>
                <a:tab pos="8380413" algn="l"/>
                <a:tab pos="8482013" algn="l"/>
              </a:tabLst>
              <a:defRPr/>
            </a:pPr>
            <a:r>
              <a:rPr lang="fr-FR" sz="1600" dirty="0" smtClean="0">
                <a:solidFill>
                  <a:schemeClr val="bg1"/>
                </a:solidFill>
                <a:latin typeface="OpenDyslexic" pitchFamily="50" charset="0"/>
              </a:rPr>
              <a:t>Principes de base</a:t>
            </a:r>
            <a:endParaRPr lang="fr-FR" sz="800" dirty="0">
              <a:solidFill>
                <a:srgbClr val="331910"/>
              </a:solidFill>
              <a:latin typeface="Arial Black" panose="020B0A04020102020204" pitchFamily="34" charset="0"/>
            </a:endParaRPr>
          </a:p>
        </p:txBody>
      </p:sp>
      <p:pic>
        <p:nvPicPr>
          <p:cNvPr id="6" name="Picture 3" descr="C:\Users\seb\Desktop\Sans nom3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2011" y="1535608"/>
            <a:ext cx="7920429" cy="4485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5582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3070</TotalTime>
  <Words>172</Words>
  <Application>Microsoft Office PowerPoint</Application>
  <PresentationFormat>Affichage à l'écran (4:3)</PresentationFormat>
  <Paragraphs>29</Paragraphs>
  <Slides>9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9</vt:i4>
      </vt:variant>
    </vt:vector>
  </HeadingPairs>
  <TitlesOfParts>
    <vt:vector size="10" baseType="lpstr"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seb</dc:creator>
  <cp:lastModifiedBy>seb</cp:lastModifiedBy>
  <cp:revision>69</cp:revision>
  <dcterms:created xsi:type="dcterms:W3CDTF">2012-10-02T08:48:59Z</dcterms:created>
  <dcterms:modified xsi:type="dcterms:W3CDTF">2014-10-07T15:19:07Z</dcterms:modified>
</cp:coreProperties>
</file>