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69" r:id="rId3"/>
    <p:sldId id="284" r:id="rId4"/>
    <p:sldId id="285" r:id="rId5"/>
    <p:sldId id="286" r:id="rId6"/>
    <p:sldId id="290" r:id="rId7"/>
    <p:sldId id="291" r:id="rId8"/>
    <p:sldId id="292" r:id="rId9"/>
    <p:sldId id="287" r:id="rId10"/>
    <p:sldId id="288" r:id="rId11"/>
    <p:sldId id="289" r:id="rId12"/>
    <p:sldId id="283" r:id="rId13"/>
    <p:sldId id="258" r:id="rId14"/>
    <p:sldId id="272" r:id="rId15"/>
    <p:sldId id="260" r:id="rId16"/>
    <p:sldId id="274" r:id="rId17"/>
    <p:sldId id="259" r:id="rId18"/>
    <p:sldId id="273" r:id="rId19"/>
    <p:sldId id="278" r:id="rId20"/>
    <p:sldId id="277" r:id="rId21"/>
    <p:sldId id="261" r:id="rId22"/>
    <p:sldId id="276" r:id="rId23"/>
    <p:sldId id="262" r:id="rId24"/>
    <p:sldId id="263" r:id="rId25"/>
    <p:sldId id="264" r:id="rId26"/>
    <p:sldId id="275" r:id="rId27"/>
    <p:sldId id="265" r:id="rId28"/>
    <p:sldId id="266" r:id="rId29"/>
    <p:sldId id="267" r:id="rId30"/>
    <p:sldId id="268" r:id="rId31"/>
    <p:sldId id="279" r:id="rId32"/>
    <p:sldId id="280" r:id="rId33"/>
    <p:sldId id="282" r:id="rId34"/>
    <p:sldId id="281" r:id="rId35"/>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4" d="100"/>
          <a:sy n="124" d="100"/>
        </p:scale>
        <p:origin x="1224" y="90"/>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95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ED9B6BA0-7DAE-4783-86DF-46D3F15690FD}" type="datetimeFigureOut">
              <a:rPr lang="fr-FR"/>
              <a:pPr>
                <a:defRPr/>
              </a:pPr>
              <a:t>02/01/2022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4745F93-8F65-4939-9B7A-3233EFD24250}" type="slidenum">
              <a:rPr lang="fr-FR"/>
              <a:pPr>
                <a:defRPr/>
              </a:pPr>
              <a:t>‹N°›</a:t>
            </a:fld>
            <a:endParaRPr lang="fr-FR"/>
          </a:p>
        </p:txBody>
      </p:sp>
    </p:spTree>
    <p:extLst>
      <p:ext uri="{BB962C8B-B14F-4D97-AF65-F5344CB8AC3E}">
        <p14:creationId xmlns:p14="http://schemas.microsoft.com/office/powerpoint/2010/main" val="12781004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BE"/>
          </a:p>
        </p:txBody>
      </p:sp>
      <p:sp>
        <p:nvSpPr>
          <p:cNvPr id="4" name="Espace réservé de la date 3"/>
          <p:cNvSpPr>
            <a:spLocks noGrp="1"/>
          </p:cNvSpPr>
          <p:nvPr>
            <p:ph type="dt" sz="half" idx="10"/>
          </p:nvPr>
        </p:nvSpPr>
        <p:spPr/>
        <p:txBody>
          <a:bodyPr/>
          <a:lstStyle>
            <a:lvl1pPr>
              <a:defRPr/>
            </a:lvl1pPr>
          </a:lstStyle>
          <a:p>
            <a:pPr>
              <a:defRPr/>
            </a:pPr>
            <a:fld id="{C2BAF1DD-4901-46D4-A79F-8AC26E4224D3}" type="datetimeFigureOut">
              <a:rPr lang="fr-FR"/>
              <a:pPr>
                <a:defRPr/>
              </a:pPr>
              <a:t>02/01/2022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74B0AA72-2A25-4733-91FF-D727F75B276E}" type="slidenum">
              <a:rPr lang="fr-BE"/>
              <a:pPr>
                <a:defRPr/>
              </a:pPr>
              <a:t>‹N°›</a:t>
            </a:fld>
            <a:endParaRPr lang="fr-BE"/>
          </a:p>
        </p:txBody>
      </p:sp>
    </p:spTree>
    <p:extLst>
      <p:ext uri="{BB962C8B-B14F-4D97-AF65-F5344CB8AC3E}">
        <p14:creationId xmlns:p14="http://schemas.microsoft.com/office/powerpoint/2010/main" val="3212840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C1635222-1F62-4F77-A484-D3537863348A}" type="datetimeFigureOut">
              <a:rPr lang="fr-FR"/>
              <a:pPr>
                <a:defRPr/>
              </a:pPr>
              <a:t>02/01/2022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C3859E49-0EAB-464F-8B47-847F361EA3EB}" type="slidenum">
              <a:rPr lang="fr-BE"/>
              <a:pPr>
                <a:defRPr/>
              </a:pPr>
              <a:t>‹N°›</a:t>
            </a:fld>
            <a:endParaRPr lang="fr-BE"/>
          </a:p>
        </p:txBody>
      </p:sp>
    </p:spTree>
    <p:extLst>
      <p:ext uri="{BB962C8B-B14F-4D97-AF65-F5344CB8AC3E}">
        <p14:creationId xmlns:p14="http://schemas.microsoft.com/office/powerpoint/2010/main" val="1946882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273BC9CF-2050-4CA1-A49A-7268B6F42D9B}" type="datetimeFigureOut">
              <a:rPr lang="fr-FR"/>
              <a:pPr>
                <a:defRPr/>
              </a:pPr>
              <a:t>02/01/2022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B1B858F3-FADB-49A1-BF62-2862156CE232}" type="slidenum">
              <a:rPr lang="fr-BE"/>
              <a:pPr>
                <a:defRPr/>
              </a:pPr>
              <a:t>‹N°›</a:t>
            </a:fld>
            <a:endParaRPr lang="fr-BE"/>
          </a:p>
        </p:txBody>
      </p:sp>
    </p:spTree>
    <p:extLst>
      <p:ext uri="{BB962C8B-B14F-4D97-AF65-F5344CB8AC3E}">
        <p14:creationId xmlns:p14="http://schemas.microsoft.com/office/powerpoint/2010/main" val="2090654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p:cNvSpPr>
            <a:spLocks noGrp="1"/>
          </p:cNvSpPr>
          <p:nvPr>
            <p:ph type="dt" sz="half" idx="10"/>
          </p:nvPr>
        </p:nvSpPr>
        <p:spPr/>
        <p:txBody>
          <a:bodyPr/>
          <a:lstStyle>
            <a:lvl1pPr>
              <a:defRPr/>
            </a:lvl1pPr>
          </a:lstStyle>
          <a:p>
            <a:pPr>
              <a:defRPr/>
            </a:pPr>
            <a:fld id="{8E90C044-D760-4EE3-A873-13D971699DDB}" type="datetimeFigureOut">
              <a:rPr lang="fr-FR"/>
              <a:pPr>
                <a:defRPr/>
              </a:pPr>
              <a:t>02/01/2022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28373434-F650-43D7-B300-0B93994DB0B6}" type="slidenum">
              <a:rPr lang="fr-BE"/>
              <a:pPr>
                <a:defRPr/>
              </a:pPr>
              <a:t>‹N°›</a:t>
            </a:fld>
            <a:endParaRPr lang="fr-BE"/>
          </a:p>
        </p:txBody>
      </p:sp>
    </p:spTree>
    <p:extLst>
      <p:ext uri="{BB962C8B-B14F-4D97-AF65-F5344CB8AC3E}">
        <p14:creationId xmlns:p14="http://schemas.microsoft.com/office/powerpoint/2010/main" val="243546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8F2EF67F-DD92-41CC-83C3-397C3E9FB315}" type="datetimeFigureOut">
              <a:rPr lang="fr-FR"/>
              <a:pPr>
                <a:defRPr/>
              </a:pPr>
              <a:t>02/01/2022</a:t>
            </a:fld>
            <a:endParaRPr lang="fr-BE"/>
          </a:p>
        </p:txBody>
      </p:sp>
      <p:sp>
        <p:nvSpPr>
          <p:cNvPr id="5" name="Espace réservé du pied de page 4"/>
          <p:cNvSpPr>
            <a:spLocks noGrp="1"/>
          </p:cNvSpPr>
          <p:nvPr>
            <p:ph type="ftr" sz="quarter" idx="11"/>
          </p:nvPr>
        </p:nvSpPr>
        <p:spPr/>
        <p:txBody>
          <a:bodyPr/>
          <a:lstStyle>
            <a:lvl1pPr>
              <a:defRPr/>
            </a:lvl1pPr>
          </a:lstStyle>
          <a:p>
            <a:pPr>
              <a:defRPr/>
            </a:pPr>
            <a:endParaRPr lang="fr-BE"/>
          </a:p>
        </p:txBody>
      </p:sp>
      <p:sp>
        <p:nvSpPr>
          <p:cNvPr id="6" name="Espace réservé du numéro de diapositive 5"/>
          <p:cNvSpPr>
            <a:spLocks noGrp="1"/>
          </p:cNvSpPr>
          <p:nvPr>
            <p:ph type="sldNum" sz="quarter" idx="12"/>
          </p:nvPr>
        </p:nvSpPr>
        <p:spPr/>
        <p:txBody>
          <a:bodyPr/>
          <a:lstStyle>
            <a:lvl1pPr>
              <a:defRPr/>
            </a:lvl1pPr>
          </a:lstStyle>
          <a:p>
            <a:pPr>
              <a:defRPr/>
            </a:pPr>
            <a:fld id="{D9C48D17-0826-4E58-A0B1-729CBDF1B675}" type="slidenum">
              <a:rPr lang="fr-BE"/>
              <a:pPr>
                <a:defRPr/>
              </a:pPr>
              <a:t>‹N°›</a:t>
            </a:fld>
            <a:endParaRPr lang="fr-BE"/>
          </a:p>
        </p:txBody>
      </p:sp>
    </p:spTree>
    <p:extLst>
      <p:ext uri="{BB962C8B-B14F-4D97-AF65-F5344CB8AC3E}">
        <p14:creationId xmlns:p14="http://schemas.microsoft.com/office/powerpoint/2010/main" val="2507302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3"/>
          <p:cNvSpPr>
            <a:spLocks noGrp="1"/>
          </p:cNvSpPr>
          <p:nvPr>
            <p:ph type="dt" sz="half" idx="10"/>
          </p:nvPr>
        </p:nvSpPr>
        <p:spPr/>
        <p:txBody>
          <a:bodyPr/>
          <a:lstStyle>
            <a:lvl1pPr>
              <a:defRPr/>
            </a:lvl1pPr>
          </a:lstStyle>
          <a:p>
            <a:pPr>
              <a:defRPr/>
            </a:pPr>
            <a:fld id="{F5C0B01E-B75F-463F-BB43-5020331E990B}" type="datetimeFigureOut">
              <a:rPr lang="fr-FR"/>
              <a:pPr>
                <a:defRPr/>
              </a:pPr>
              <a:t>02/01/2022</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C0DC170A-DBEA-4EF3-B003-A71C68797D07}" type="slidenum">
              <a:rPr lang="fr-BE"/>
              <a:pPr>
                <a:defRPr/>
              </a:pPr>
              <a:t>‹N°›</a:t>
            </a:fld>
            <a:endParaRPr lang="fr-BE"/>
          </a:p>
        </p:txBody>
      </p:sp>
    </p:spTree>
    <p:extLst>
      <p:ext uri="{BB962C8B-B14F-4D97-AF65-F5344CB8AC3E}">
        <p14:creationId xmlns:p14="http://schemas.microsoft.com/office/powerpoint/2010/main" val="3666262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3"/>
          <p:cNvSpPr>
            <a:spLocks noGrp="1"/>
          </p:cNvSpPr>
          <p:nvPr>
            <p:ph type="dt" sz="half" idx="10"/>
          </p:nvPr>
        </p:nvSpPr>
        <p:spPr/>
        <p:txBody>
          <a:bodyPr/>
          <a:lstStyle>
            <a:lvl1pPr>
              <a:defRPr/>
            </a:lvl1pPr>
          </a:lstStyle>
          <a:p>
            <a:pPr>
              <a:defRPr/>
            </a:pPr>
            <a:fld id="{D1372B2A-DB39-41BA-860F-56DE71280571}" type="datetimeFigureOut">
              <a:rPr lang="fr-FR"/>
              <a:pPr>
                <a:defRPr/>
              </a:pPr>
              <a:t>02/01/2022</a:t>
            </a:fld>
            <a:endParaRPr lang="fr-BE"/>
          </a:p>
        </p:txBody>
      </p:sp>
      <p:sp>
        <p:nvSpPr>
          <p:cNvPr id="8" name="Espace réservé du pied de page 4"/>
          <p:cNvSpPr>
            <a:spLocks noGrp="1"/>
          </p:cNvSpPr>
          <p:nvPr>
            <p:ph type="ftr" sz="quarter" idx="11"/>
          </p:nvPr>
        </p:nvSpPr>
        <p:spPr/>
        <p:txBody>
          <a:bodyPr/>
          <a:lstStyle>
            <a:lvl1pPr>
              <a:defRPr/>
            </a:lvl1pPr>
          </a:lstStyle>
          <a:p>
            <a:pPr>
              <a:defRPr/>
            </a:pPr>
            <a:endParaRPr lang="fr-BE"/>
          </a:p>
        </p:txBody>
      </p:sp>
      <p:sp>
        <p:nvSpPr>
          <p:cNvPr id="9" name="Espace réservé du numéro de diapositive 5"/>
          <p:cNvSpPr>
            <a:spLocks noGrp="1"/>
          </p:cNvSpPr>
          <p:nvPr>
            <p:ph type="sldNum" sz="quarter" idx="12"/>
          </p:nvPr>
        </p:nvSpPr>
        <p:spPr/>
        <p:txBody>
          <a:bodyPr/>
          <a:lstStyle>
            <a:lvl1pPr>
              <a:defRPr/>
            </a:lvl1pPr>
          </a:lstStyle>
          <a:p>
            <a:pPr>
              <a:defRPr/>
            </a:pPr>
            <a:fld id="{9B254CD5-4344-47AA-B7C5-C953D48D73A4}" type="slidenum">
              <a:rPr lang="fr-BE"/>
              <a:pPr>
                <a:defRPr/>
              </a:pPr>
              <a:t>‹N°›</a:t>
            </a:fld>
            <a:endParaRPr lang="fr-BE"/>
          </a:p>
        </p:txBody>
      </p:sp>
    </p:spTree>
    <p:extLst>
      <p:ext uri="{BB962C8B-B14F-4D97-AF65-F5344CB8AC3E}">
        <p14:creationId xmlns:p14="http://schemas.microsoft.com/office/powerpoint/2010/main" val="755856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BE"/>
          </a:p>
        </p:txBody>
      </p:sp>
      <p:sp>
        <p:nvSpPr>
          <p:cNvPr id="3" name="Espace réservé de la date 3"/>
          <p:cNvSpPr>
            <a:spLocks noGrp="1"/>
          </p:cNvSpPr>
          <p:nvPr>
            <p:ph type="dt" sz="half" idx="10"/>
          </p:nvPr>
        </p:nvSpPr>
        <p:spPr/>
        <p:txBody>
          <a:bodyPr/>
          <a:lstStyle>
            <a:lvl1pPr>
              <a:defRPr/>
            </a:lvl1pPr>
          </a:lstStyle>
          <a:p>
            <a:pPr>
              <a:defRPr/>
            </a:pPr>
            <a:fld id="{5F90DCCB-2843-48D6-8F34-12BB067D750F}" type="datetimeFigureOut">
              <a:rPr lang="fr-FR"/>
              <a:pPr>
                <a:defRPr/>
              </a:pPr>
              <a:t>02/01/2022</a:t>
            </a:fld>
            <a:endParaRPr lang="fr-BE"/>
          </a:p>
        </p:txBody>
      </p:sp>
      <p:sp>
        <p:nvSpPr>
          <p:cNvPr id="4" name="Espace réservé du pied de page 4"/>
          <p:cNvSpPr>
            <a:spLocks noGrp="1"/>
          </p:cNvSpPr>
          <p:nvPr>
            <p:ph type="ftr" sz="quarter" idx="11"/>
          </p:nvPr>
        </p:nvSpPr>
        <p:spPr/>
        <p:txBody>
          <a:bodyPr/>
          <a:lstStyle>
            <a:lvl1pPr>
              <a:defRPr/>
            </a:lvl1pPr>
          </a:lstStyle>
          <a:p>
            <a:pPr>
              <a:defRPr/>
            </a:pPr>
            <a:endParaRPr lang="fr-BE"/>
          </a:p>
        </p:txBody>
      </p:sp>
      <p:sp>
        <p:nvSpPr>
          <p:cNvPr id="5" name="Espace réservé du numéro de diapositive 5"/>
          <p:cNvSpPr>
            <a:spLocks noGrp="1"/>
          </p:cNvSpPr>
          <p:nvPr>
            <p:ph type="sldNum" sz="quarter" idx="12"/>
          </p:nvPr>
        </p:nvSpPr>
        <p:spPr/>
        <p:txBody>
          <a:bodyPr/>
          <a:lstStyle>
            <a:lvl1pPr>
              <a:defRPr/>
            </a:lvl1pPr>
          </a:lstStyle>
          <a:p>
            <a:pPr>
              <a:defRPr/>
            </a:pPr>
            <a:fld id="{81A06215-68FB-4032-83FA-C6CF5DA67E77}" type="slidenum">
              <a:rPr lang="fr-BE"/>
              <a:pPr>
                <a:defRPr/>
              </a:pPr>
              <a:t>‹N°›</a:t>
            </a:fld>
            <a:endParaRPr lang="fr-BE"/>
          </a:p>
        </p:txBody>
      </p:sp>
    </p:spTree>
    <p:extLst>
      <p:ext uri="{BB962C8B-B14F-4D97-AF65-F5344CB8AC3E}">
        <p14:creationId xmlns:p14="http://schemas.microsoft.com/office/powerpoint/2010/main" val="353330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B439DBE-861A-4014-A44A-8447906366E5}" type="datetimeFigureOut">
              <a:rPr lang="fr-FR"/>
              <a:pPr>
                <a:defRPr/>
              </a:pPr>
              <a:t>02/01/2022</a:t>
            </a:fld>
            <a:endParaRPr lang="fr-BE"/>
          </a:p>
        </p:txBody>
      </p:sp>
      <p:sp>
        <p:nvSpPr>
          <p:cNvPr id="3" name="Espace réservé du pied de page 4"/>
          <p:cNvSpPr>
            <a:spLocks noGrp="1"/>
          </p:cNvSpPr>
          <p:nvPr>
            <p:ph type="ftr" sz="quarter" idx="11"/>
          </p:nvPr>
        </p:nvSpPr>
        <p:spPr/>
        <p:txBody>
          <a:bodyPr/>
          <a:lstStyle>
            <a:lvl1pPr>
              <a:defRPr/>
            </a:lvl1pPr>
          </a:lstStyle>
          <a:p>
            <a:pPr>
              <a:defRPr/>
            </a:pPr>
            <a:endParaRPr lang="fr-BE"/>
          </a:p>
        </p:txBody>
      </p:sp>
      <p:sp>
        <p:nvSpPr>
          <p:cNvPr id="4" name="Espace réservé du numéro de diapositive 5"/>
          <p:cNvSpPr>
            <a:spLocks noGrp="1"/>
          </p:cNvSpPr>
          <p:nvPr>
            <p:ph type="sldNum" sz="quarter" idx="12"/>
          </p:nvPr>
        </p:nvSpPr>
        <p:spPr/>
        <p:txBody>
          <a:bodyPr/>
          <a:lstStyle>
            <a:lvl1pPr>
              <a:defRPr/>
            </a:lvl1pPr>
          </a:lstStyle>
          <a:p>
            <a:pPr>
              <a:defRPr/>
            </a:pPr>
            <a:fld id="{566D37EB-1776-44E3-8DDC-45B3E991F015}" type="slidenum">
              <a:rPr lang="fr-BE"/>
              <a:pPr>
                <a:defRPr/>
              </a:pPr>
              <a:t>‹N°›</a:t>
            </a:fld>
            <a:endParaRPr lang="fr-BE"/>
          </a:p>
        </p:txBody>
      </p:sp>
    </p:spTree>
    <p:extLst>
      <p:ext uri="{BB962C8B-B14F-4D97-AF65-F5344CB8AC3E}">
        <p14:creationId xmlns:p14="http://schemas.microsoft.com/office/powerpoint/2010/main" val="240218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F61C0DAE-ED7C-43B9-BD43-0CBB2B326B6A}" type="datetimeFigureOut">
              <a:rPr lang="fr-FR"/>
              <a:pPr>
                <a:defRPr/>
              </a:pPr>
              <a:t>02/01/2022</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1F4B5845-532C-4331-96E3-795E007F5701}" type="slidenum">
              <a:rPr lang="fr-BE"/>
              <a:pPr>
                <a:defRPr/>
              </a:pPr>
              <a:t>‹N°›</a:t>
            </a:fld>
            <a:endParaRPr lang="fr-BE"/>
          </a:p>
        </p:txBody>
      </p:sp>
    </p:spTree>
    <p:extLst>
      <p:ext uri="{BB962C8B-B14F-4D97-AF65-F5344CB8AC3E}">
        <p14:creationId xmlns:p14="http://schemas.microsoft.com/office/powerpoint/2010/main" val="231697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BE"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95B2A8E-0FEB-40B2-9D1A-1899402C91A6}" type="datetimeFigureOut">
              <a:rPr lang="fr-FR"/>
              <a:pPr>
                <a:defRPr/>
              </a:pPr>
              <a:t>02/01/2022</a:t>
            </a:fld>
            <a:endParaRPr lang="fr-BE"/>
          </a:p>
        </p:txBody>
      </p:sp>
      <p:sp>
        <p:nvSpPr>
          <p:cNvPr id="6" name="Espace réservé du pied de page 4"/>
          <p:cNvSpPr>
            <a:spLocks noGrp="1"/>
          </p:cNvSpPr>
          <p:nvPr>
            <p:ph type="ftr" sz="quarter" idx="11"/>
          </p:nvPr>
        </p:nvSpPr>
        <p:spPr/>
        <p:txBody>
          <a:bodyPr/>
          <a:lstStyle>
            <a:lvl1pPr>
              <a:defRPr/>
            </a:lvl1pPr>
          </a:lstStyle>
          <a:p>
            <a:pPr>
              <a:defRPr/>
            </a:pPr>
            <a:endParaRPr lang="fr-BE"/>
          </a:p>
        </p:txBody>
      </p:sp>
      <p:sp>
        <p:nvSpPr>
          <p:cNvPr id="7" name="Espace réservé du numéro de diapositive 5"/>
          <p:cNvSpPr>
            <a:spLocks noGrp="1"/>
          </p:cNvSpPr>
          <p:nvPr>
            <p:ph type="sldNum" sz="quarter" idx="12"/>
          </p:nvPr>
        </p:nvSpPr>
        <p:spPr/>
        <p:txBody>
          <a:bodyPr/>
          <a:lstStyle>
            <a:lvl1pPr>
              <a:defRPr/>
            </a:lvl1pPr>
          </a:lstStyle>
          <a:p>
            <a:pPr>
              <a:defRPr/>
            </a:pPr>
            <a:fld id="{733E5CAD-6759-4817-8AA0-6E460A849FF0}" type="slidenum">
              <a:rPr lang="fr-BE"/>
              <a:pPr>
                <a:defRPr/>
              </a:pPr>
              <a:t>‹N°›</a:t>
            </a:fld>
            <a:endParaRPr lang="fr-BE"/>
          </a:p>
        </p:txBody>
      </p:sp>
    </p:spTree>
    <p:extLst>
      <p:ext uri="{BB962C8B-B14F-4D97-AF65-F5344CB8AC3E}">
        <p14:creationId xmlns:p14="http://schemas.microsoft.com/office/powerpoint/2010/main" val="158160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endParaRPr lang="fr-BE" altLang="fr-F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fr-BE" alt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68A4D84-362D-4316-B671-D237D26E7D5F}" type="datetimeFigureOut">
              <a:rPr lang="fr-FR"/>
              <a:pPr>
                <a:defRPr/>
              </a:pPr>
              <a:t>02/01/2022</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4E75309B-D2A9-4540-83EC-A34A39D128B7}" type="slidenum">
              <a:rPr lang="fr-BE"/>
              <a:pPr>
                <a:defRPr/>
              </a:pPr>
              <a:t>‹N°›</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026"/>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a:t>
            </a:r>
          </a:p>
        </p:txBody>
      </p:sp>
      <p:grpSp>
        <p:nvGrpSpPr>
          <p:cNvPr id="3075" name="Group 1031"/>
          <p:cNvGrpSpPr>
            <a:grpSpLocks/>
          </p:cNvGrpSpPr>
          <p:nvPr/>
        </p:nvGrpSpPr>
        <p:grpSpPr bwMode="auto">
          <a:xfrm>
            <a:off x="457200" y="914400"/>
            <a:ext cx="4038600" cy="1506538"/>
            <a:chOff x="0" y="0"/>
            <a:chExt cx="4141" cy="375"/>
          </a:xfrm>
        </p:grpSpPr>
        <p:sp>
          <p:nvSpPr>
            <p:cNvPr id="3078" name="Rectangle 1029"/>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fr-FR" altLang="fr-FR"/>
            </a:p>
          </p:txBody>
        </p:sp>
        <p:sp>
          <p:nvSpPr>
            <p:cNvPr id="3079" name="Rectangle 1030"/>
            <p:cNvSpPr>
              <a:spLocks noChangeArrowheads="1"/>
            </p:cNvSpPr>
            <p:nvPr/>
          </p:nvSpPr>
          <p:spPr bwMode="auto">
            <a:xfrm>
              <a:off x="0" y="48"/>
              <a:ext cx="4141"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altLang="fr-FR" sz="2000" dirty="0">
                  <a:latin typeface="Comic Sans MS" pitchFamily="66" charset="0"/>
                </a:rPr>
                <a:t>La géodésie, science de la mesure des dimensions et de la forme de la terre</a:t>
              </a:r>
            </a:p>
            <a:p>
              <a:pPr algn="just"/>
              <a:endParaRPr lang="fr-FR" altLang="fr-FR" sz="2000" dirty="0">
                <a:latin typeface="Comic Sans MS" pitchFamily="66" charset="0"/>
              </a:endParaRPr>
            </a:p>
          </p:txBody>
        </p:sp>
      </p:grpSp>
      <p:pic>
        <p:nvPicPr>
          <p:cNvPr id="3077" name="Picture 3" descr="C:\Users\seb\Desktop\Sans titr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1198563"/>
            <a:ext cx="5373688"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1031"/>
          <p:cNvGrpSpPr>
            <a:grpSpLocks/>
          </p:cNvGrpSpPr>
          <p:nvPr/>
        </p:nvGrpSpPr>
        <p:grpSpPr bwMode="auto">
          <a:xfrm>
            <a:off x="457366" y="2204864"/>
            <a:ext cx="4339013" cy="2084199"/>
            <a:chOff x="-6" y="0"/>
            <a:chExt cx="5662" cy="201"/>
          </a:xfrm>
        </p:grpSpPr>
        <p:sp>
          <p:nvSpPr>
            <p:cNvPr id="9" name="Rectangle 1029"/>
            <p:cNvSpPr>
              <a:spLocks noChangeArrowheads="1"/>
            </p:cNvSpPr>
            <p:nvPr/>
          </p:nvSpPr>
          <p:spPr bwMode="auto">
            <a:xfrm>
              <a:off x="0"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fr-FR" altLang="fr-FR"/>
            </a:p>
          </p:txBody>
        </p:sp>
        <p:sp>
          <p:nvSpPr>
            <p:cNvPr id="10" name="Rectangle 1030"/>
            <p:cNvSpPr>
              <a:spLocks noChangeArrowheads="1"/>
            </p:cNvSpPr>
            <p:nvPr/>
          </p:nvSpPr>
          <p:spPr bwMode="auto">
            <a:xfrm>
              <a:off x="-6" y="14"/>
              <a:ext cx="5662"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altLang="fr-FR" sz="2000" dirty="0">
                  <a:latin typeface="Comic Sans MS" pitchFamily="66" charset="0"/>
                </a:rPr>
                <a:t>Discipline pluridisciplinaire :</a:t>
              </a:r>
            </a:p>
            <a:p>
              <a:pPr algn="just" eaLnBrk="1" hangingPunct="1"/>
              <a:r>
                <a:rPr lang="fr-FR" altLang="fr-FR" sz="2000" dirty="0">
                  <a:latin typeface="Comic Sans MS" pitchFamily="66" charset="0"/>
                </a:rPr>
                <a:t>	- Astronomie</a:t>
              </a:r>
            </a:p>
            <a:p>
              <a:pPr algn="just" eaLnBrk="1" hangingPunct="1"/>
              <a:r>
                <a:rPr lang="fr-FR" altLang="fr-FR" sz="2000" dirty="0">
                  <a:latin typeface="Comic Sans MS" pitchFamily="66" charset="0"/>
                </a:rPr>
                <a:t>	- Géophysique</a:t>
              </a:r>
            </a:p>
            <a:p>
              <a:pPr algn="just" eaLnBrk="1" hangingPunct="1"/>
              <a:r>
                <a:rPr lang="fr-FR" altLang="fr-FR" sz="2000" dirty="0">
                  <a:latin typeface="Comic Sans MS" pitchFamily="66" charset="0"/>
                </a:rPr>
                <a:t>	- Océanographie</a:t>
              </a:r>
            </a:p>
            <a:p>
              <a:pPr algn="just" eaLnBrk="1" hangingPunct="1"/>
              <a:r>
                <a:rPr lang="fr-FR" altLang="fr-FR" sz="2000" dirty="0">
                  <a:latin typeface="Comic Sans MS" pitchFamily="66" charset="0"/>
                </a:rPr>
                <a:t>	- …</a:t>
              </a:r>
            </a:p>
            <a:p>
              <a:pPr algn="just"/>
              <a:endParaRPr lang="fr-FR" altLang="fr-FR" sz="2000" dirty="0">
                <a:latin typeface="Comic Sans MS" pitchFamily="66" charset="0"/>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sp>
        <p:nvSpPr>
          <p:cNvPr id="9" name="ZoneTexte 8">
            <a:extLst>
              <a:ext uri="{FF2B5EF4-FFF2-40B4-BE49-F238E27FC236}">
                <a16:creationId xmlns:a16="http://schemas.microsoft.com/office/drawing/2014/main" id="{7723CCDA-D6FD-4FEE-8D79-09507A72D3A2}"/>
              </a:ext>
            </a:extLst>
          </p:cNvPr>
          <p:cNvSpPr txBox="1"/>
          <p:nvPr/>
        </p:nvSpPr>
        <p:spPr>
          <a:xfrm>
            <a:off x="2627784" y="4797152"/>
            <a:ext cx="526106" cy="369332"/>
          </a:xfrm>
          <a:prstGeom prst="rect">
            <a:avLst/>
          </a:prstGeom>
          <a:noFill/>
        </p:spPr>
        <p:txBody>
          <a:bodyPr wrap="none" rtlCol="0">
            <a:spAutoFit/>
          </a:bodyPr>
          <a:lstStyle/>
          <a:p>
            <a:r>
              <a:rPr lang="fr-FR" dirty="0">
                <a:solidFill>
                  <a:schemeClr val="bg1"/>
                </a:solidFill>
              </a:rPr>
              <a:t>14 j</a:t>
            </a:r>
          </a:p>
        </p:txBody>
      </p:sp>
      <p:sp>
        <p:nvSpPr>
          <p:cNvPr id="10" name="ZoneTexte 9">
            <a:extLst>
              <a:ext uri="{FF2B5EF4-FFF2-40B4-BE49-F238E27FC236}">
                <a16:creationId xmlns:a16="http://schemas.microsoft.com/office/drawing/2014/main" id="{6AB13D97-8BF5-4D0D-83F8-2BB8120B306C}"/>
              </a:ext>
            </a:extLst>
          </p:cNvPr>
          <p:cNvSpPr txBox="1"/>
          <p:nvPr/>
        </p:nvSpPr>
        <p:spPr>
          <a:xfrm>
            <a:off x="4788024" y="4764885"/>
            <a:ext cx="526106" cy="369332"/>
          </a:xfrm>
          <a:prstGeom prst="rect">
            <a:avLst/>
          </a:prstGeom>
          <a:noFill/>
        </p:spPr>
        <p:txBody>
          <a:bodyPr wrap="none" rtlCol="0">
            <a:spAutoFit/>
          </a:bodyPr>
          <a:lstStyle/>
          <a:p>
            <a:r>
              <a:rPr lang="fr-FR" dirty="0">
                <a:solidFill>
                  <a:schemeClr val="bg1"/>
                </a:solidFill>
              </a:rPr>
              <a:t>15 j</a:t>
            </a:r>
          </a:p>
        </p:txBody>
      </p:sp>
      <p:pic>
        <p:nvPicPr>
          <p:cNvPr id="5" name="Image 4">
            <a:extLst>
              <a:ext uri="{FF2B5EF4-FFF2-40B4-BE49-F238E27FC236}">
                <a16:creationId xmlns:a16="http://schemas.microsoft.com/office/drawing/2014/main" id="{0334D35F-9C72-48C9-938F-75666A099318}"/>
              </a:ext>
            </a:extLst>
          </p:cNvPr>
          <p:cNvPicPr>
            <a:picLocks noChangeAspect="1"/>
          </p:cNvPicPr>
          <p:nvPr/>
        </p:nvPicPr>
        <p:blipFill>
          <a:blip r:embed="rId3"/>
          <a:stretch>
            <a:fillRect/>
          </a:stretch>
        </p:blipFill>
        <p:spPr>
          <a:xfrm>
            <a:off x="107504" y="171129"/>
            <a:ext cx="6300192" cy="3709337"/>
          </a:xfrm>
          <a:prstGeom prst="rect">
            <a:avLst/>
          </a:prstGeom>
        </p:spPr>
      </p:pic>
      <p:sp>
        <p:nvSpPr>
          <p:cNvPr id="11" name="ZoneTexte 10">
            <a:extLst>
              <a:ext uri="{FF2B5EF4-FFF2-40B4-BE49-F238E27FC236}">
                <a16:creationId xmlns:a16="http://schemas.microsoft.com/office/drawing/2014/main" id="{A418DC75-87C7-465B-A36D-CA3E940ABD33}"/>
              </a:ext>
            </a:extLst>
          </p:cNvPr>
          <p:cNvSpPr txBox="1"/>
          <p:nvPr/>
        </p:nvSpPr>
        <p:spPr>
          <a:xfrm>
            <a:off x="1043608" y="2420888"/>
            <a:ext cx="848309" cy="369332"/>
          </a:xfrm>
          <a:prstGeom prst="rect">
            <a:avLst/>
          </a:prstGeom>
          <a:noFill/>
        </p:spPr>
        <p:txBody>
          <a:bodyPr wrap="none" rtlCol="0">
            <a:spAutoFit/>
          </a:bodyPr>
          <a:lstStyle/>
          <a:p>
            <a:r>
              <a:rPr lang="fr-FR" dirty="0">
                <a:solidFill>
                  <a:schemeClr val="bg1"/>
                </a:solidFill>
              </a:rPr>
              <a:t>a : 3.1°</a:t>
            </a:r>
          </a:p>
        </p:txBody>
      </p:sp>
    </p:spTree>
    <p:extLst>
      <p:ext uri="{BB962C8B-B14F-4D97-AF65-F5344CB8AC3E}">
        <p14:creationId xmlns:p14="http://schemas.microsoft.com/office/powerpoint/2010/main" val="470638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sp>
        <p:nvSpPr>
          <p:cNvPr id="9" name="ZoneTexte 8">
            <a:extLst>
              <a:ext uri="{FF2B5EF4-FFF2-40B4-BE49-F238E27FC236}">
                <a16:creationId xmlns:a16="http://schemas.microsoft.com/office/drawing/2014/main" id="{7723CCDA-D6FD-4FEE-8D79-09507A72D3A2}"/>
              </a:ext>
            </a:extLst>
          </p:cNvPr>
          <p:cNvSpPr txBox="1"/>
          <p:nvPr/>
        </p:nvSpPr>
        <p:spPr>
          <a:xfrm>
            <a:off x="2627784" y="4797152"/>
            <a:ext cx="526106" cy="369332"/>
          </a:xfrm>
          <a:prstGeom prst="rect">
            <a:avLst/>
          </a:prstGeom>
          <a:noFill/>
        </p:spPr>
        <p:txBody>
          <a:bodyPr wrap="none" rtlCol="0">
            <a:spAutoFit/>
          </a:bodyPr>
          <a:lstStyle/>
          <a:p>
            <a:r>
              <a:rPr lang="fr-FR" dirty="0">
                <a:solidFill>
                  <a:schemeClr val="bg1"/>
                </a:solidFill>
              </a:rPr>
              <a:t>14 j</a:t>
            </a:r>
          </a:p>
        </p:txBody>
      </p:sp>
      <p:sp>
        <p:nvSpPr>
          <p:cNvPr id="10" name="ZoneTexte 9">
            <a:extLst>
              <a:ext uri="{FF2B5EF4-FFF2-40B4-BE49-F238E27FC236}">
                <a16:creationId xmlns:a16="http://schemas.microsoft.com/office/drawing/2014/main" id="{6AB13D97-8BF5-4D0D-83F8-2BB8120B306C}"/>
              </a:ext>
            </a:extLst>
          </p:cNvPr>
          <p:cNvSpPr txBox="1"/>
          <p:nvPr/>
        </p:nvSpPr>
        <p:spPr>
          <a:xfrm>
            <a:off x="4788024" y="4764885"/>
            <a:ext cx="526106" cy="369332"/>
          </a:xfrm>
          <a:prstGeom prst="rect">
            <a:avLst/>
          </a:prstGeom>
          <a:noFill/>
        </p:spPr>
        <p:txBody>
          <a:bodyPr wrap="none" rtlCol="0">
            <a:spAutoFit/>
          </a:bodyPr>
          <a:lstStyle/>
          <a:p>
            <a:r>
              <a:rPr lang="fr-FR" dirty="0">
                <a:solidFill>
                  <a:schemeClr val="bg1"/>
                </a:solidFill>
              </a:rPr>
              <a:t>15 j</a:t>
            </a:r>
          </a:p>
        </p:txBody>
      </p:sp>
      <p:pic>
        <p:nvPicPr>
          <p:cNvPr id="7" name="Image 6">
            <a:extLst>
              <a:ext uri="{FF2B5EF4-FFF2-40B4-BE49-F238E27FC236}">
                <a16:creationId xmlns:a16="http://schemas.microsoft.com/office/drawing/2014/main" id="{6F490F97-4603-41A8-8535-A3A14E6BE85E}"/>
              </a:ext>
            </a:extLst>
          </p:cNvPr>
          <p:cNvPicPr>
            <a:picLocks noChangeAspect="1"/>
          </p:cNvPicPr>
          <p:nvPr/>
        </p:nvPicPr>
        <p:blipFill>
          <a:blip r:embed="rId3"/>
          <a:stretch>
            <a:fillRect/>
          </a:stretch>
        </p:blipFill>
        <p:spPr>
          <a:xfrm>
            <a:off x="152130" y="188640"/>
            <a:ext cx="6228184" cy="3539421"/>
          </a:xfrm>
          <a:prstGeom prst="rect">
            <a:avLst/>
          </a:prstGeom>
        </p:spPr>
      </p:pic>
      <p:sp>
        <p:nvSpPr>
          <p:cNvPr id="8" name="ZoneTexte 7">
            <a:extLst>
              <a:ext uri="{FF2B5EF4-FFF2-40B4-BE49-F238E27FC236}">
                <a16:creationId xmlns:a16="http://schemas.microsoft.com/office/drawing/2014/main" id="{BA37AECB-91A6-49A5-B0A4-68961F1B6AA3}"/>
              </a:ext>
            </a:extLst>
          </p:cNvPr>
          <p:cNvSpPr txBox="1"/>
          <p:nvPr/>
        </p:nvSpPr>
        <p:spPr>
          <a:xfrm>
            <a:off x="3147899" y="3359962"/>
            <a:ext cx="3249608" cy="369332"/>
          </a:xfrm>
          <a:prstGeom prst="rect">
            <a:avLst/>
          </a:prstGeom>
          <a:noFill/>
        </p:spPr>
        <p:txBody>
          <a:bodyPr wrap="none" rtlCol="0">
            <a:spAutoFit/>
          </a:bodyPr>
          <a:lstStyle/>
          <a:p>
            <a:r>
              <a:rPr lang="fr-FR" dirty="0">
                <a:solidFill>
                  <a:schemeClr val="bg1"/>
                </a:solidFill>
              </a:rPr>
              <a:t>Valeur actuelle : 149 600 000 km</a:t>
            </a:r>
          </a:p>
        </p:txBody>
      </p:sp>
    </p:spTree>
    <p:extLst>
      <p:ext uri="{BB962C8B-B14F-4D97-AF65-F5344CB8AC3E}">
        <p14:creationId xmlns:p14="http://schemas.microsoft.com/office/powerpoint/2010/main" val="3490009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pic>
        <p:nvPicPr>
          <p:cNvPr id="5" name="Image 4">
            <a:extLst>
              <a:ext uri="{FF2B5EF4-FFF2-40B4-BE49-F238E27FC236}">
                <a16:creationId xmlns:a16="http://schemas.microsoft.com/office/drawing/2014/main" id="{534C57E6-D8BB-4D2D-9BFD-87D5D7332A47}"/>
              </a:ext>
            </a:extLst>
          </p:cNvPr>
          <p:cNvPicPr>
            <a:picLocks noChangeAspect="1"/>
          </p:cNvPicPr>
          <p:nvPr/>
        </p:nvPicPr>
        <p:blipFill>
          <a:blip r:embed="rId3"/>
          <a:stretch>
            <a:fillRect/>
          </a:stretch>
        </p:blipFill>
        <p:spPr>
          <a:xfrm>
            <a:off x="195527" y="244094"/>
            <a:ext cx="6156176" cy="3763109"/>
          </a:xfrm>
          <a:prstGeom prst="rect">
            <a:avLst/>
          </a:prstGeom>
        </p:spPr>
      </p:pic>
      <p:sp>
        <p:nvSpPr>
          <p:cNvPr id="6" name="ZoneTexte 5">
            <a:extLst>
              <a:ext uri="{FF2B5EF4-FFF2-40B4-BE49-F238E27FC236}">
                <a16:creationId xmlns:a16="http://schemas.microsoft.com/office/drawing/2014/main" id="{F538AC40-60EE-4EAD-AEE1-002954383A61}"/>
              </a:ext>
            </a:extLst>
          </p:cNvPr>
          <p:cNvSpPr txBox="1"/>
          <p:nvPr/>
        </p:nvSpPr>
        <p:spPr>
          <a:xfrm>
            <a:off x="3635896" y="4149080"/>
            <a:ext cx="2353529" cy="369332"/>
          </a:xfrm>
          <a:prstGeom prst="rect">
            <a:avLst/>
          </a:prstGeom>
          <a:noFill/>
        </p:spPr>
        <p:txBody>
          <a:bodyPr wrap="none" rtlCol="0">
            <a:spAutoFit/>
          </a:bodyPr>
          <a:lstStyle/>
          <a:p>
            <a:r>
              <a:rPr lang="fr-FR" dirty="0"/>
              <a:t>D soleil = 1 392 000 km</a:t>
            </a:r>
          </a:p>
        </p:txBody>
      </p:sp>
    </p:spTree>
    <p:extLst>
      <p:ext uri="{BB962C8B-B14F-4D97-AF65-F5344CB8AC3E}">
        <p14:creationId xmlns:p14="http://schemas.microsoft.com/office/powerpoint/2010/main" val="4255812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dirty="0">
                <a:solidFill>
                  <a:schemeClr val="bg1"/>
                </a:solidFill>
                <a:latin typeface="Comic Sans MS" pitchFamily="66" charset="0"/>
              </a:rPr>
              <a:t>Notions de géodésie: </a:t>
            </a:r>
            <a:r>
              <a:rPr lang="fr-FR" altLang="fr-FR" sz="2400" i="1" dirty="0">
                <a:solidFill>
                  <a:srgbClr val="FFFF99"/>
                </a:solidFill>
                <a:latin typeface="Comic Sans MS" pitchFamily="66" charset="0"/>
              </a:rPr>
              <a:t>les systèmes de coordonnées</a:t>
            </a:r>
          </a:p>
        </p:txBody>
      </p:sp>
      <p:sp>
        <p:nvSpPr>
          <p:cNvPr id="2" name="Rectangle 1"/>
          <p:cNvSpPr/>
          <p:nvPr/>
        </p:nvSpPr>
        <p:spPr>
          <a:xfrm>
            <a:off x="457200" y="980728"/>
            <a:ext cx="4572000" cy="646331"/>
          </a:xfrm>
          <a:prstGeom prst="rect">
            <a:avLst/>
          </a:prstGeom>
          <a:ln w="12700">
            <a:solidFill>
              <a:schemeClr val="tx1"/>
            </a:solidFill>
          </a:ln>
        </p:spPr>
        <p:txBody>
          <a:bodyPr>
            <a:spAutoFit/>
          </a:bodyPr>
          <a:lstStyle/>
          <a:p>
            <a:r>
              <a:rPr lang="fr-FR" b="1" dirty="0"/>
              <a:t>Les coordonnées cartésiennes géocentriques tridimensionnelles : X, Y, Z</a:t>
            </a:r>
          </a:p>
        </p:txBody>
      </p:sp>
      <p:pic>
        <p:nvPicPr>
          <p:cNvPr id="4104"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3031" y="1011560"/>
            <a:ext cx="3640635" cy="2777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73824" y="2858882"/>
            <a:ext cx="4572000" cy="369332"/>
          </a:xfrm>
          <a:prstGeom prst="rect">
            <a:avLst/>
          </a:prstGeom>
        </p:spPr>
        <p:txBody>
          <a:bodyPr>
            <a:spAutoFit/>
          </a:bodyPr>
          <a:lstStyle/>
          <a:p>
            <a:r>
              <a:rPr lang="fr-FR" dirty="0"/>
              <a:t>Avantages : X, Y, Z et la vitesse</a:t>
            </a:r>
          </a:p>
        </p:txBody>
      </p:sp>
      <p:sp>
        <p:nvSpPr>
          <p:cNvPr id="4" name="Rectangle 3"/>
          <p:cNvSpPr/>
          <p:nvPr/>
        </p:nvSpPr>
        <p:spPr>
          <a:xfrm>
            <a:off x="437278" y="1717065"/>
            <a:ext cx="4572000" cy="923330"/>
          </a:xfrm>
          <a:prstGeom prst="rect">
            <a:avLst/>
          </a:prstGeom>
        </p:spPr>
        <p:txBody>
          <a:bodyPr>
            <a:spAutoFit/>
          </a:bodyPr>
          <a:lstStyle/>
          <a:p>
            <a:r>
              <a:rPr lang="fr-FR" dirty="0"/>
              <a:t>Les coordonnées sont alors déclinées en X,Y et Z relatives aux 3 axes d'un repère ayant son origine au centre de masse de la Terre. </a:t>
            </a:r>
          </a:p>
        </p:txBody>
      </p:sp>
      <p:sp>
        <p:nvSpPr>
          <p:cNvPr id="9" name="Rectangle 8"/>
          <p:cNvSpPr/>
          <p:nvPr/>
        </p:nvSpPr>
        <p:spPr>
          <a:xfrm>
            <a:off x="473824" y="3262245"/>
            <a:ext cx="4572000" cy="646331"/>
          </a:xfrm>
          <a:prstGeom prst="rect">
            <a:avLst/>
          </a:prstGeom>
        </p:spPr>
        <p:txBody>
          <a:bodyPr>
            <a:spAutoFit/>
          </a:bodyPr>
          <a:lstStyle/>
          <a:p>
            <a:r>
              <a:rPr lang="fr-FR" dirty="0"/>
              <a:t>Inconvénient : inutilisable pour représenter un point à la surface de la Terre</a:t>
            </a:r>
          </a:p>
        </p:txBody>
      </p:sp>
      <p:sp>
        <p:nvSpPr>
          <p:cNvPr id="10" name="Rectangle 9"/>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
        <p:nvSpPr>
          <p:cNvPr id="13" name="Rectangle 12"/>
          <p:cNvSpPr/>
          <p:nvPr/>
        </p:nvSpPr>
        <p:spPr>
          <a:xfrm>
            <a:off x="3707904" y="4149080"/>
            <a:ext cx="5273491" cy="2031325"/>
          </a:xfrm>
          <a:prstGeom prst="rect">
            <a:avLst/>
          </a:prstGeom>
        </p:spPr>
        <p:txBody>
          <a:bodyPr wrap="square">
            <a:spAutoFit/>
          </a:bodyPr>
          <a:lstStyle/>
          <a:p>
            <a:r>
              <a:rPr lang="fr-FR" dirty="0"/>
              <a:t>L’origine O : proche du centre de gravité de la Terre</a:t>
            </a:r>
          </a:p>
          <a:p>
            <a:endParaRPr lang="fr-FR" dirty="0"/>
          </a:p>
          <a:p>
            <a:r>
              <a:rPr lang="fr-FR" dirty="0"/>
              <a:t>L’axe OZ : proche de l’axe de rotation de la Terre</a:t>
            </a:r>
          </a:p>
          <a:p>
            <a:endParaRPr lang="fr-FR" dirty="0"/>
          </a:p>
          <a:p>
            <a:r>
              <a:rPr lang="fr-FR" dirty="0"/>
              <a:t>OXZ : plan méridien origine</a:t>
            </a:r>
          </a:p>
          <a:p>
            <a:endParaRPr lang="fr-FR" dirty="0"/>
          </a:p>
          <a:p>
            <a:r>
              <a:rPr lang="fr-FR" dirty="0"/>
              <a:t>OXY : plan de l’équateur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les systèmes de coordonnées</a:t>
            </a:r>
          </a:p>
        </p:txBody>
      </p:sp>
      <p:pic>
        <p:nvPicPr>
          <p:cNvPr id="501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344" y="1463009"/>
            <a:ext cx="3513691" cy="278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57200" y="972234"/>
            <a:ext cx="6275040" cy="369332"/>
          </a:xfrm>
          <a:prstGeom prst="rect">
            <a:avLst/>
          </a:prstGeom>
          <a:ln w="12700">
            <a:solidFill>
              <a:schemeClr val="tx1"/>
            </a:solidFill>
          </a:ln>
        </p:spPr>
        <p:txBody>
          <a:bodyPr wrap="square">
            <a:spAutoFit/>
          </a:bodyPr>
          <a:lstStyle/>
          <a:p>
            <a:r>
              <a:rPr lang="fr-FR" b="1" dirty="0"/>
              <a:t>Les coordonnées géographiques : longitude, latitude, hauteur</a:t>
            </a:r>
          </a:p>
        </p:txBody>
      </p:sp>
      <p:sp>
        <p:nvSpPr>
          <p:cNvPr id="2" name="Rectangle 1"/>
          <p:cNvSpPr/>
          <p:nvPr/>
        </p:nvSpPr>
        <p:spPr>
          <a:xfrm>
            <a:off x="455534" y="1762906"/>
            <a:ext cx="4572000" cy="923330"/>
          </a:xfrm>
          <a:prstGeom prst="rect">
            <a:avLst/>
          </a:prstGeom>
        </p:spPr>
        <p:txBody>
          <a:bodyPr>
            <a:spAutoFit/>
          </a:bodyPr>
          <a:lstStyle/>
          <a:p>
            <a:r>
              <a:rPr lang="fr-FR" dirty="0"/>
              <a:t>λ  (lambda) : longitude</a:t>
            </a:r>
          </a:p>
          <a:p>
            <a:r>
              <a:rPr lang="fr-FR" dirty="0"/>
              <a:t>φ (phi) : latitude</a:t>
            </a:r>
          </a:p>
          <a:p>
            <a:r>
              <a:rPr lang="fr-FR" dirty="0"/>
              <a:t>h : hauteur au dessus de l’ellipsoïde</a:t>
            </a:r>
          </a:p>
        </p:txBody>
      </p:sp>
      <p:sp>
        <p:nvSpPr>
          <p:cNvPr id="3" name="Rectangle 2"/>
          <p:cNvSpPr/>
          <p:nvPr/>
        </p:nvSpPr>
        <p:spPr>
          <a:xfrm>
            <a:off x="34413" y="2924944"/>
            <a:ext cx="5969551" cy="369332"/>
          </a:xfrm>
          <a:prstGeom prst="rect">
            <a:avLst/>
          </a:prstGeom>
        </p:spPr>
        <p:txBody>
          <a:bodyPr wrap="square">
            <a:spAutoFit/>
          </a:bodyPr>
          <a:lstStyle/>
          <a:p>
            <a:r>
              <a:rPr lang="fr-FR" dirty="0"/>
              <a:t>Attention ne pas confondre hauteur ellipsoïdale et altitude.</a:t>
            </a:r>
          </a:p>
        </p:txBody>
      </p:sp>
      <p:sp>
        <p:nvSpPr>
          <p:cNvPr id="7" name="Rectangle 6"/>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Tree>
    <p:extLst>
      <p:ext uri="{BB962C8B-B14F-4D97-AF65-F5344CB8AC3E}">
        <p14:creationId xmlns:p14="http://schemas.microsoft.com/office/powerpoint/2010/main" val="384034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géoïde et ellipsoïde</a:t>
            </a:r>
            <a:r>
              <a:rPr lang="fr-FR" altLang="fr-FR" sz="2400" i="1">
                <a:solidFill>
                  <a:schemeClr val="bg1"/>
                </a:solidFill>
                <a:latin typeface="Comic Sans MS" pitchFamily="66" charset="0"/>
              </a:rPr>
              <a:t> </a:t>
            </a:r>
          </a:p>
        </p:txBody>
      </p:sp>
      <p:pic>
        <p:nvPicPr>
          <p:cNvPr id="6147" name="Picture 3" descr="is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990600"/>
            <a:ext cx="3868738"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4"/>
          <p:cNvSpPr>
            <a:spLocks noChangeArrowheads="1"/>
          </p:cNvSpPr>
          <p:nvPr/>
        </p:nvSpPr>
        <p:spPr bwMode="auto">
          <a:xfrm>
            <a:off x="457200" y="1143000"/>
            <a:ext cx="47244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altLang="fr-FR" sz="1400" u="sng">
                <a:latin typeface="Comic Sans MS" pitchFamily="66" charset="0"/>
              </a:rPr>
              <a:t>Le géoïde:</a:t>
            </a:r>
            <a:r>
              <a:rPr lang="fr-FR" altLang="fr-FR" sz="1400">
                <a:latin typeface="Comic Sans MS" pitchFamily="66" charset="0"/>
              </a:rPr>
              <a:t> </a:t>
            </a:r>
          </a:p>
          <a:p>
            <a:pPr algn="just" eaLnBrk="1" hangingPunct="1">
              <a:spcBef>
                <a:spcPct val="50000"/>
              </a:spcBef>
            </a:pPr>
            <a:r>
              <a:rPr lang="fr-FR" altLang="fr-FR" sz="1400">
                <a:latin typeface="Comic Sans MS" pitchFamily="66" charset="0"/>
              </a:rPr>
              <a:t>Les surfaces sur lesquelles le potentiel de pesanteur est constant sont appelées </a:t>
            </a:r>
            <a:r>
              <a:rPr lang="fr-FR" altLang="fr-FR" sz="1400" u="sng">
                <a:latin typeface="Comic Sans MS" pitchFamily="66" charset="0"/>
              </a:rPr>
              <a:t>surfaces équipotentielles</a:t>
            </a:r>
            <a:r>
              <a:rPr lang="fr-FR" altLang="fr-FR" sz="1400">
                <a:latin typeface="Comic Sans MS" pitchFamily="66" charset="0"/>
              </a:rPr>
              <a:t>. La surface moyenne des océans est une surface équipotentielle. Ainsi le géoïde correspond à la surface moyenne des océans. En fait, cette surface est difficilement accessible. Même sur les océans, où la houle, les marées peuvent être moyennées, les différences de température, de salinité, les vents, peuvent modifier le niveau moyen. Sous les continents, le géoïde n'est défini que d'une façon indirecte. </a:t>
            </a:r>
          </a:p>
        </p:txBody>
      </p:sp>
      <p:sp>
        <p:nvSpPr>
          <p:cNvPr id="6149" name="Rectangle 5"/>
          <p:cNvSpPr>
            <a:spLocks noChangeArrowheads="1"/>
          </p:cNvSpPr>
          <p:nvPr/>
        </p:nvSpPr>
        <p:spPr bwMode="auto">
          <a:xfrm>
            <a:off x="457200" y="3810000"/>
            <a:ext cx="472440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u="sng">
                <a:latin typeface="Comic Sans MS" pitchFamily="66" charset="0"/>
              </a:rPr>
              <a:t>L'ellipsoïde:</a:t>
            </a:r>
          </a:p>
          <a:p>
            <a:pPr algn="just" eaLnBrk="1" hangingPunct="1">
              <a:spcBef>
                <a:spcPct val="50000"/>
              </a:spcBef>
            </a:pPr>
            <a:r>
              <a:rPr lang="fr-FR" altLang="fr-FR" sz="1400">
                <a:latin typeface="Comic Sans MS" pitchFamily="66" charset="0"/>
              </a:rPr>
              <a:t>L'ellipsoïde de révolution ("sphère aplatie aux pôles") est un modèle mathématique que l'on définit pour qu'il soit le plus près possible du géoïde. Il existe de nombreux modèles d'ellipsoïdes. Les </a:t>
            </a:r>
            <a:r>
              <a:rPr lang="fr-FR" altLang="fr-FR" sz="1400">
                <a:solidFill>
                  <a:schemeClr val="accent2"/>
                </a:solidFill>
                <a:latin typeface="Comic Sans MS" pitchFamily="66" charset="0"/>
              </a:rPr>
              <a:t>ellipsoïdes globaux</a:t>
            </a:r>
            <a:r>
              <a:rPr lang="fr-FR" altLang="fr-FR" sz="1400">
                <a:latin typeface="Comic Sans MS" pitchFamily="66" charset="0"/>
              </a:rPr>
              <a:t> modélisent la totalité du géoïde, leur précision est moyenne à peu près partout ex: </a:t>
            </a:r>
            <a:r>
              <a:rPr lang="fr-FR" altLang="fr-FR" sz="1400">
                <a:solidFill>
                  <a:schemeClr val="accent2"/>
                </a:solidFill>
                <a:latin typeface="Comic Sans MS" pitchFamily="66" charset="0"/>
              </a:rPr>
              <a:t>IAG GRS 1980 (WGS84)</a:t>
            </a:r>
            <a:r>
              <a:rPr lang="fr-FR" altLang="fr-FR" sz="1400">
                <a:latin typeface="Comic Sans MS" pitchFamily="66" charset="0"/>
              </a:rPr>
              <a:t>. Les </a:t>
            </a:r>
            <a:r>
              <a:rPr lang="fr-FR" altLang="fr-FR" sz="1400">
                <a:solidFill>
                  <a:schemeClr val="accent2"/>
                </a:solidFill>
                <a:latin typeface="Comic Sans MS" pitchFamily="66" charset="0"/>
              </a:rPr>
              <a:t>ellipsoïdes locaux</a:t>
            </a:r>
            <a:r>
              <a:rPr lang="fr-FR" altLang="fr-FR" sz="1400">
                <a:latin typeface="Comic Sans MS" pitchFamily="66" charset="0"/>
              </a:rPr>
              <a:t> modélisent précisément une zone géographique particulière et ne peuvent pas êtres utilisés en dehors de cette zone ex: </a:t>
            </a:r>
            <a:r>
              <a:rPr lang="fr-FR" altLang="fr-FR" sz="1400">
                <a:solidFill>
                  <a:schemeClr val="accent2"/>
                </a:solidFill>
                <a:latin typeface="Comic Sans MS" pitchFamily="66" charset="0"/>
              </a:rPr>
              <a:t>Clarke 1880 IGN (NTF)</a:t>
            </a:r>
            <a:r>
              <a:rPr lang="fr-FR" altLang="fr-FR" sz="1400">
                <a:latin typeface="Comic Sans MS" pitchFamily="66" charset="0"/>
              </a:rPr>
              <a:t>.</a:t>
            </a:r>
          </a:p>
        </p:txBody>
      </p:sp>
      <p:pic>
        <p:nvPicPr>
          <p:cNvPr id="6150" name="Picture 6" descr="Sans titre-2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191000"/>
            <a:ext cx="220980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les systèmes de coordonnées</a:t>
            </a:r>
          </a:p>
        </p:txBody>
      </p:sp>
      <p:pic>
        <p:nvPicPr>
          <p:cNvPr id="5017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2344" y="1463009"/>
            <a:ext cx="3513691" cy="2781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57200" y="972234"/>
            <a:ext cx="6275040" cy="369332"/>
          </a:xfrm>
          <a:prstGeom prst="rect">
            <a:avLst/>
          </a:prstGeom>
          <a:ln w="12700">
            <a:solidFill>
              <a:schemeClr val="tx1"/>
            </a:solidFill>
          </a:ln>
        </p:spPr>
        <p:txBody>
          <a:bodyPr wrap="square">
            <a:spAutoFit/>
          </a:bodyPr>
          <a:lstStyle/>
          <a:p>
            <a:r>
              <a:rPr lang="fr-FR" b="1" dirty="0"/>
              <a:t>Les coordonnées géographiques : longitude, latitude, hauteur</a:t>
            </a:r>
          </a:p>
        </p:txBody>
      </p:sp>
      <p:sp>
        <p:nvSpPr>
          <p:cNvPr id="2" name="Rectangle 1"/>
          <p:cNvSpPr/>
          <p:nvPr/>
        </p:nvSpPr>
        <p:spPr>
          <a:xfrm>
            <a:off x="455534" y="1762906"/>
            <a:ext cx="4572000" cy="923330"/>
          </a:xfrm>
          <a:prstGeom prst="rect">
            <a:avLst/>
          </a:prstGeom>
        </p:spPr>
        <p:txBody>
          <a:bodyPr>
            <a:spAutoFit/>
          </a:bodyPr>
          <a:lstStyle/>
          <a:p>
            <a:r>
              <a:rPr lang="fr-FR" dirty="0"/>
              <a:t>λ  (lambda) : longitude</a:t>
            </a:r>
          </a:p>
          <a:p>
            <a:r>
              <a:rPr lang="fr-FR" dirty="0"/>
              <a:t>φ (phi) : latitude</a:t>
            </a:r>
          </a:p>
          <a:p>
            <a:r>
              <a:rPr lang="fr-FR" dirty="0"/>
              <a:t>h : hauteur au dessus de l’ellipsoïde</a:t>
            </a:r>
          </a:p>
        </p:txBody>
      </p:sp>
      <p:sp>
        <p:nvSpPr>
          <p:cNvPr id="12" name="Rectangle 11"/>
          <p:cNvSpPr/>
          <p:nvPr/>
        </p:nvSpPr>
        <p:spPr>
          <a:xfrm>
            <a:off x="539552" y="3068960"/>
            <a:ext cx="4572000" cy="369332"/>
          </a:xfrm>
          <a:prstGeom prst="rect">
            <a:avLst/>
          </a:prstGeom>
        </p:spPr>
        <p:txBody>
          <a:bodyPr>
            <a:spAutoFit/>
          </a:bodyPr>
          <a:lstStyle/>
          <a:p>
            <a:r>
              <a:rPr lang="fr-FR" dirty="0"/>
              <a:t>Avantages : très pratique pour se repérer</a:t>
            </a:r>
          </a:p>
        </p:txBody>
      </p:sp>
      <p:sp>
        <p:nvSpPr>
          <p:cNvPr id="13" name="Rectangle 12"/>
          <p:cNvSpPr/>
          <p:nvPr/>
        </p:nvSpPr>
        <p:spPr>
          <a:xfrm>
            <a:off x="539552" y="3590059"/>
            <a:ext cx="4842792" cy="369332"/>
          </a:xfrm>
          <a:prstGeom prst="rect">
            <a:avLst/>
          </a:prstGeom>
        </p:spPr>
        <p:txBody>
          <a:bodyPr wrap="square">
            <a:spAutoFit/>
          </a:bodyPr>
          <a:lstStyle/>
          <a:p>
            <a:r>
              <a:rPr lang="fr-FR" dirty="0"/>
              <a:t>Inconvénients : impossible de faire des mesures</a:t>
            </a: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3959391"/>
            <a:ext cx="302895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490" name="Picture 2" descr="C:\Users\seb\Desktop\Screenpresso\2013-10-11_16h55_0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860" y="4653136"/>
            <a:ext cx="5210175" cy="155257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Tree>
    <p:extLst>
      <p:ext uri="{BB962C8B-B14F-4D97-AF65-F5344CB8AC3E}">
        <p14:creationId xmlns:p14="http://schemas.microsoft.com/office/powerpoint/2010/main" val="907592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Oval 5"/>
          <p:cNvSpPr>
            <a:spLocks noChangeArrowheads="1"/>
          </p:cNvSpPr>
          <p:nvPr/>
        </p:nvSpPr>
        <p:spPr bwMode="auto">
          <a:xfrm>
            <a:off x="4114800" y="2286000"/>
            <a:ext cx="990600" cy="381000"/>
          </a:xfrm>
          <a:prstGeom prst="ellipse">
            <a:avLst/>
          </a:prstGeom>
          <a:solidFill>
            <a:srgbClr val="FF0000">
              <a:alpha val="50195"/>
            </a:srgbClr>
          </a:solidFill>
          <a:ln w="9525">
            <a:solidFill>
              <a:schemeClr val="tx1"/>
            </a:solidFill>
            <a:round/>
            <a:headEnd/>
            <a:tailEnd/>
          </a:ln>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endParaRPr lang="fr-FR" altLang="fr-FR"/>
          </a:p>
        </p:txBody>
      </p:sp>
      <p:sp>
        <p:nvSpPr>
          <p:cNvPr id="5123" name="Rectangle 3"/>
          <p:cNvSpPr>
            <a:spLocks noChangeArrowheads="1"/>
          </p:cNvSpPr>
          <p:nvPr/>
        </p:nvSpPr>
        <p:spPr bwMode="auto">
          <a:xfrm>
            <a:off x="457200" y="1066800"/>
            <a:ext cx="54102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a:latin typeface="Comic Sans MS" pitchFamily="66" charset="0"/>
              </a:rPr>
              <a:t>Coordonnées géographiques:</a:t>
            </a:r>
            <a:r>
              <a:rPr lang="fr-FR" altLang="fr-FR" sz="1400">
                <a:latin typeface="Comic Sans MS" pitchFamily="66" charset="0"/>
              </a:rPr>
              <a:t> </a:t>
            </a:r>
          </a:p>
          <a:p>
            <a:pPr eaLnBrk="1" hangingPunct="1">
              <a:spcBef>
                <a:spcPct val="50000"/>
              </a:spcBef>
            </a:pPr>
            <a:r>
              <a:rPr lang="fr-FR" altLang="fr-FR" sz="1400">
                <a:latin typeface="Comic Sans MS" pitchFamily="66" charset="0"/>
              </a:rPr>
              <a:t>Notation des unités angulaires pour les latitudes et longitudes</a:t>
            </a:r>
          </a:p>
          <a:p>
            <a:pPr eaLnBrk="1" hangingPunct="1">
              <a:spcBef>
                <a:spcPct val="50000"/>
              </a:spcBef>
            </a:pPr>
            <a:r>
              <a:rPr lang="fr-FR" altLang="fr-FR" sz="1400">
                <a:latin typeface="Comic Sans MS" pitchFamily="66" charset="0"/>
              </a:rPr>
              <a:t>degrés, minutes, secondes  (° ´ ")	ex: </a:t>
            </a:r>
            <a:r>
              <a:rPr lang="fr-FR" altLang="fr-FR" sz="1400">
                <a:solidFill>
                  <a:schemeClr val="accent2"/>
                </a:solidFill>
                <a:latin typeface="Comic Sans MS" pitchFamily="66" charset="0"/>
              </a:rPr>
              <a:t>48° 36´ 36"</a:t>
            </a:r>
            <a:r>
              <a:rPr lang="fr-FR" altLang="fr-FR" sz="1400">
                <a:latin typeface="Comic Sans MS" pitchFamily="66" charset="0"/>
              </a:rPr>
              <a:t> </a:t>
            </a:r>
          </a:p>
          <a:p>
            <a:pPr eaLnBrk="1" hangingPunct="1">
              <a:spcBef>
                <a:spcPct val="50000"/>
              </a:spcBef>
            </a:pPr>
            <a:r>
              <a:rPr lang="fr-FR" altLang="fr-FR" sz="1400">
                <a:latin typeface="Comic Sans MS" pitchFamily="66" charset="0"/>
              </a:rPr>
              <a:t>degrés, minutes décimales   (° ´)		ex: </a:t>
            </a:r>
            <a:r>
              <a:rPr lang="fr-FR" altLang="fr-FR" sz="1400">
                <a:solidFill>
                  <a:schemeClr val="accent2"/>
                </a:solidFill>
                <a:latin typeface="Comic Sans MS" pitchFamily="66" charset="0"/>
              </a:rPr>
              <a:t>48° 36.6´</a:t>
            </a:r>
            <a:r>
              <a:rPr lang="fr-FR" altLang="fr-FR" sz="1400">
                <a:latin typeface="Comic Sans MS" pitchFamily="66" charset="0"/>
              </a:rPr>
              <a:t> </a:t>
            </a:r>
          </a:p>
          <a:p>
            <a:pPr eaLnBrk="1" hangingPunct="1">
              <a:spcBef>
                <a:spcPct val="50000"/>
              </a:spcBef>
            </a:pPr>
            <a:r>
              <a:rPr lang="fr-FR" altLang="fr-FR" sz="1400">
                <a:latin typeface="Comic Sans MS" pitchFamily="66" charset="0"/>
              </a:rPr>
              <a:t>degrés décimaux   (°) 			ex: </a:t>
            </a:r>
            <a:r>
              <a:rPr lang="fr-FR" altLang="fr-FR" sz="1400">
                <a:solidFill>
                  <a:schemeClr val="accent2"/>
                </a:solidFill>
                <a:latin typeface="Comic Sans MS" pitchFamily="66" charset="0"/>
              </a:rPr>
              <a:t>48.61°</a:t>
            </a:r>
          </a:p>
          <a:p>
            <a:pPr eaLnBrk="1" hangingPunct="1">
              <a:spcBef>
                <a:spcPct val="50000"/>
              </a:spcBef>
            </a:pPr>
            <a:endParaRPr lang="fr-FR" altLang="fr-FR" sz="1400">
              <a:solidFill>
                <a:schemeClr val="accent2"/>
              </a:solidFill>
              <a:latin typeface="Comic Sans MS" pitchFamily="66" charset="0"/>
            </a:endParaRPr>
          </a:p>
          <a:p>
            <a:pPr eaLnBrk="1" hangingPunct="1">
              <a:spcBef>
                <a:spcPct val="50000"/>
              </a:spcBef>
            </a:pPr>
            <a:r>
              <a:rPr lang="fr-FR" altLang="fr-FR" sz="1400">
                <a:latin typeface="Comic Sans MS" pitchFamily="66" charset="0"/>
              </a:rPr>
              <a:t>W -	</a:t>
            </a:r>
            <a:r>
              <a:rPr lang="fr-FR" altLang="fr-FR" sz="1400">
                <a:solidFill>
                  <a:schemeClr val="accent2"/>
                </a:solidFill>
                <a:latin typeface="Comic Sans MS" pitchFamily="66" charset="0"/>
              </a:rPr>
              <a:t>-48.61</a:t>
            </a:r>
            <a:r>
              <a:rPr lang="fr-FR" altLang="fr-FR" sz="1400">
                <a:latin typeface="Comic Sans MS" pitchFamily="66" charset="0"/>
              </a:rPr>
              <a:t>	</a:t>
            </a:r>
          </a:p>
          <a:p>
            <a:pPr eaLnBrk="1" hangingPunct="1">
              <a:spcBef>
                <a:spcPct val="50000"/>
              </a:spcBef>
            </a:pPr>
            <a:r>
              <a:rPr lang="fr-FR" altLang="fr-FR" sz="1400">
                <a:latin typeface="Comic Sans MS" pitchFamily="66" charset="0"/>
              </a:rPr>
              <a:t>E +	</a:t>
            </a:r>
            <a:r>
              <a:rPr lang="fr-FR" altLang="fr-FR" sz="1400">
                <a:solidFill>
                  <a:schemeClr val="accent2"/>
                </a:solidFill>
                <a:latin typeface="Comic Sans MS" pitchFamily="66" charset="0"/>
              </a:rPr>
              <a:t>+30.92</a:t>
            </a:r>
          </a:p>
          <a:p>
            <a:pPr eaLnBrk="1" hangingPunct="1">
              <a:spcBef>
                <a:spcPct val="50000"/>
              </a:spcBef>
            </a:pPr>
            <a:r>
              <a:rPr lang="fr-FR" altLang="fr-FR" sz="1400">
                <a:latin typeface="Comic Sans MS" pitchFamily="66" charset="0"/>
              </a:rPr>
              <a:t>N +	</a:t>
            </a:r>
            <a:r>
              <a:rPr lang="fr-FR" altLang="fr-FR" sz="1400">
                <a:solidFill>
                  <a:schemeClr val="accent2"/>
                </a:solidFill>
                <a:latin typeface="Comic Sans MS" pitchFamily="66" charset="0"/>
              </a:rPr>
              <a:t>+20.32</a:t>
            </a:r>
          </a:p>
          <a:p>
            <a:pPr eaLnBrk="1" hangingPunct="1">
              <a:spcBef>
                <a:spcPct val="50000"/>
              </a:spcBef>
            </a:pPr>
            <a:r>
              <a:rPr lang="fr-FR" altLang="fr-FR" sz="1400">
                <a:latin typeface="Comic Sans MS" pitchFamily="66" charset="0"/>
              </a:rPr>
              <a:t>S -	</a:t>
            </a:r>
            <a:r>
              <a:rPr lang="fr-FR" altLang="fr-FR" sz="1400">
                <a:solidFill>
                  <a:schemeClr val="accent2"/>
                </a:solidFill>
                <a:latin typeface="Comic Sans MS" pitchFamily="66" charset="0"/>
              </a:rPr>
              <a:t>-60.96</a:t>
            </a:r>
          </a:p>
        </p:txBody>
      </p:sp>
      <p:sp>
        <p:nvSpPr>
          <p:cNvPr id="5124" name="Text Box 4"/>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les unités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les systèmes de coordonnées</a:t>
            </a:r>
          </a:p>
        </p:txBody>
      </p:sp>
      <p:sp>
        <p:nvSpPr>
          <p:cNvPr id="7" name="Rectangle 6"/>
          <p:cNvSpPr/>
          <p:nvPr/>
        </p:nvSpPr>
        <p:spPr>
          <a:xfrm>
            <a:off x="457200" y="972234"/>
            <a:ext cx="6275040" cy="369332"/>
          </a:xfrm>
          <a:prstGeom prst="rect">
            <a:avLst/>
          </a:prstGeom>
          <a:ln w="12700">
            <a:solidFill>
              <a:schemeClr val="tx1"/>
            </a:solidFill>
          </a:ln>
        </p:spPr>
        <p:txBody>
          <a:bodyPr wrap="square">
            <a:spAutoFit/>
          </a:bodyPr>
          <a:lstStyle/>
          <a:p>
            <a:r>
              <a:rPr lang="fr-FR" b="1" dirty="0"/>
              <a:t>Les coordonnées planes : E, N (coordonnées projetés)</a:t>
            </a:r>
          </a:p>
        </p:txBody>
      </p:sp>
      <p:pic>
        <p:nvPicPr>
          <p:cNvPr id="64514" name="Picture 2" descr="C:\Users\seb\Desktop\Screenpresso\2013-10-11_17h00_5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913" y="4193415"/>
            <a:ext cx="535305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461897"/>
            <a:ext cx="3140860" cy="48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1461897"/>
            <a:ext cx="5410944" cy="2308324"/>
          </a:xfrm>
          <a:prstGeom prst="rect">
            <a:avLst/>
          </a:prstGeom>
        </p:spPr>
        <p:txBody>
          <a:bodyPr wrap="square">
            <a:spAutoFit/>
          </a:bodyPr>
          <a:lstStyle/>
          <a:p>
            <a:r>
              <a:rPr lang="fr-FR" dirty="0"/>
              <a:t>La conversion de positions géographiques d’une surface courbe sur une surface plane nécessite l’utilisation d’une projection cartographique. Une fois cette projection définie, la localisation d'un élément peut alors s'exprimer sous la forme de coordonnées planes à l'aide de deux valeurs linéaires : X, Y exprimées dans différentes unités : Mètres, Kilomètres,  Miles nautiques, ...</a:t>
            </a:r>
          </a:p>
        </p:txBody>
      </p:sp>
      <p:sp>
        <p:nvSpPr>
          <p:cNvPr id="3" name="Rectangle 2"/>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Tree>
    <p:extLst>
      <p:ext uri="{BB962C8B-B14F-4D97-AF65-F5344CB8AC3E}">
        <p14:creationId xmlns:p14="http://schemas.microsoft.com/office/powerpoint/2010/main" val="235289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les systèmes de coordonnées</a:t>
            </a:r>
          </a:p>
        </p:txBody>
      </p:sp>
      <p:sp>
        <p:nvSpPr>
          <p:cNvPr id="3" name="Rectangle 2"/>
          <p:cNvSpPr/>
          <p:nvPr/>
        </p:nvSpPr>
        <p:spPr>
          <a:xfrm>
            <a:off x="457200" y="972234"/>
            <a:ext cx="6275040" cy="369332"/>
          </a:xfrm>
          <a:prstGeom prst="rect">
            <a:avLst/>
          </a:prstGeom>
          <a:ln w="12700">
            <a:solidFill>
              <a:schemeClr val="tx1"/>
            </a:solidFill>
          </a:ln>
        </p:spPr>
        <p:txBody>
          <a:bodyPr wrap="square">
            <a:spAutoFit/>
          </a:bodyPr>
          <a:lstStyle/>
          <a:p>
            <a:r>
              <a:rPr lang="fr-FR" b="1" dirty="0"/>
              <a:t>Les coordonnées planes : E, N (coordonnées projetés)</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1461897"/>
            <a:ext cx="3140860" cy="48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57200" y="1461897"/>
            <a:ext cx="5410944" cy="2308324"/>
          </a:xfrm>
          <a:prstGeom prst="rect">
            <a:avLst/>
          </a:prstGeom>
        </p:spPr>
        <p:txBody>
          <a:bodyPr wrap="square">
            <a:spAutoFit/>
          </a:bodyPr>
          <a:lstStyle/>
          <a:p>
            <a:r>
              <a:rPr lang="fr-FR" dirty="0"/>
              <a:t>La conversion de positions géographiques d’une surface courbe sur une surface plane nécessite l’utilisation d’une projection cartographique. Une fois cette projection définie, la localisation d'un élément peut alors s'exprimer sous la forme de coordonnées planes à l'aide de deux valeurs linéaires : X, Y exprimées dans différentes unités : Mètres, Kilomètres,  Miles nautiques, ...</a:t>
            </a:r>
          </a:p>
        </p:txBody>
      </p:sp>
      <p:sp>
        <p:nvSpPr>
          <p:cNvPr id="7" name="Rectangle 6"/>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
        <p:nvSpPr>
          <p:cNvPr id="8" name="Rectangle 7"/>
          <p:cNvSpPr/>
          <p:nvPr/>
        </p:nvSpPr>
        <p:spPr>
          <a:xfrm>
            <a:off x="479122" y="4492077"/>
            <a:ext cx="5245006" cy="369332"/>
          </a:xfrm>
          <a:prstGeom prst="rect">
            <a:avLst/>
          </a:prstGeom>
        </p:spPr>
        <p:txBody>
          <a:bodyPr wrap="square">
            <a:spAutoFit/>
          </a:bodyPr>
          <a:lstStyle/>
          <a:p>
            <a:r>
              <a:rPr lang="fr-FR" dirty="0"/>
              <a:t>Avantages : représentation en plan, mesures possibles</a:t>
            </a:r>
          </a:p>
        </p:txBody>
      </p:sp>
      <p:sp>
        <p:nvSpPr>
          <p:cNvPr id="9" name="Rectangle 8"/>
          <p:cNvSpPr/>
          <p:nvPr/>
        </p:nvSpPr>
        <p:spPr>
          <a:xfrm>
            <a:off x="496371" y="5197842"/>
            <a:ext cx="4842792" cy="369332"/>
          </a:xfrm>
          <a:prstGeom prst="rect">
            <a:avLst/>
          </a:prstGeom>
        </p:spPr>
        <p:txBody>
          <a:bodyPr wrap="square">
            <a:spAutoFit/>
          </a:bodyPr>
          <a:lstStyle/>
          <a:p>
            <a:r>
              <a:rPr lang="fr-FR" dirty="0"/>
              <a:t>Inconvénients : perte de l’information d’altitude</a:t>
            </a:r>
          </a:p>
        </p:txBody>
      </p:sp>
    </p:spTree>
    <p:extLst>
      <p:ext uri="{BB962C8B-B14F-4D97-AF65-F5344CB8AC3E}">
        <p14:creationId xmlns:p14="http://schemas.microsoft.com/office/powerpoint/2010/main" val="358932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26"/>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dirty="0">
                <a:solidFill>
                  <a:schemeClr val="bg1"/>
                </a:solidFill>
                <a:latin typeface="Comic Sans MS" pitchFamily="66" charset="0"/>
              </a:rPr>
              <a:t>Notions de géodésie</a:t>
            </a:r>
          </a:p>
        </p:txBody>
      </p:sp>
      <p:pic>
        <p:nvPicPr>
          <p:cNvPr id="49154" name="Picture 2" descr="F:\Enseignement\Habilitation_2010_2014\C2i\Sujets\Sujet2012\SchemaEratosthe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5117136" cy="388843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458748" y="5307335"/>
            <a:ext cx="4833331" cy="1200329"/>
          </a:xfrm>
          <a:prstGeom prst="rect">
            <a:avLst/>
          </a:prstGeom>
          <a:noFill/>
        </p:spPr>
        <p:txBody>
          <a:bodyPr wrap="square" rtlCol="0">
            <a:spAutoFit/>
          </a:bodyPr>
          <a:lstStyle/>
          <a:p>
            <a:r>
              <a:rPr lang="fr-FR" dirty="0"/>
              <a:t>Première mesure du globe :</a:t>
            </a:r>
          </a:p>
          <a:p>
            <a:r>
              <a:rPr lang="fr-FR" dirty="0"/>
              <a:t>Circonférence à l’équateur calculée de 39 375 km. Les mesures actuelles donnent  40 075 km.</a:t>
            </a:r>
          </a:p>
          <a:p>
            <a:r>
              <a:rPr lang="fr-FR" dirty="0"/>
              <a:t>Erreur de sa mesure 1.75 % !!!</a:t>
            </a:r>
          </a:p>
        </p:txBody>
      </p:sp>
      <p:pic>
        <p:nvPicPr>
          <p:cNvPr id="49156" name="Picture 4" descr="C:\Users\seb\Desktop\Screenpresso\2013-10-11_16h09_3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830585"/>
            <a:ext cx="2857500" cy="4476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028384" y="5307335"/>
            <a:ext cx="1416341" cy="230832"/>
          </a:xfrm>
          <a:prstGeom prst="rect">
            <a:avLst/>
          </a:prstGeom>
        </p:spPr>
        <p:txBody>
          <a:bodyPr wrap="square">
            <a:spAutoFit/>
          </a:bodyPr>
          <a:lstStyle/>
          <a:p>
            <a:r>
              <a:rPr lang="fr-FR" sz="900" dirty="0"/>
              <a:t>Source :  </a:t>
            </a:r>
            <a:r>
              <a:rPr lang="fr-FR" sz="900" dirty="0" err="1"/>
              <a:t>Wikipedia</a:t>
            </a:r>
            <a:endParaRPr lang="fr-FR" sz="900" dirty="0"/>
          </a:p>
        </p:txBody>
      </p:sp>
    </p:spTree>
    <p:extLst>
      <p:ext uri="{BB962C8B-B14F-4D97-AF65-F5344CB8AC3E}">
        <p14:creationId xmlns:p14="http://schemas.microsoft.com/office/powerpoint/2010/main" val="927484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les systèmes de coordonnées</a:t>
            </a:r>
          </a:p>
        </p:txBody>
      </p:sp>
      <p:sp>
        <p:nvSpPr>
          <p:cNvPr id="2" name="Rectangle 1"/>
          <p:cNvSpPr/>
          <p:nvPr/>
        </p:nvSpPr>
        <p:spPr>
          <a:xfrm>
            <a:off x="5076056" y="1340768"/>
            <a:ext cx="3096344" cy="648072"/>
          </a:xfrm>
          <a:prstGeom prst="rect">
            <a:avLst/>
          </a:prstGeom>
          <a:ln>
            <a:solidFill>
              <a:schemeClr val="tx1"/>
            </a:solidFill>
          </a:ln>
        </p:spPr>
        <p:txBody>
          <a:bodyPr wrap="square">
            <a:spAutoFit/>
          </a:bodyPr>
          <a:lstStyle/>
          <a:p>
            <a:pPr algn="ctr"/>
            <a:r>
              <a:rPr lang="fr-FR" b="1" dirty="0"/>
              <a:t>Les coordonnées cartésiennes X, Y, Z</a:t>
            </a:r>
          </a:p>
        </p:txBody>
      </p:sp>
      <p:sp>
        <p:nvSpPr>
          <p:cNvPr id="5" name="Rectangle 4"/>
          <p:cNvSpPr/>
          <p:nvPr/>
        </p:nvSpPr>
        <p:spPr>
          <a:xfrm>
            <a:off x="6683687" y="2276872"/>
            <a:ext cx="1403648" cy="369332"/>
          </a:xfrm>
          <a:prstGeom prst="rect">
            <a:avLst/>
          </a:prstGeom>
        </p:spPr>
        <p:txBody>
          <a:bodyPr wrap="square">
            <a:spAutoFit/>
          </a:bodyPr>
          <a:lstStyle/>
          <a:p>
            <a:r>
              <a:rPr lang="fr-FR" b="1" dirty="0"/>
              <a:t>+ Ellipsoïde</a:t>
            </a:r>
          </a:p>
        </p:txBody>
      </p:sp>
      <p:sp>
        <p:nvSpPr>
          <p:cNvPr id="6" name="Rectangle 5"/>
          <p:cNvSpPr/>
          <p:nvPr/>
        </p:nvSpPr>
        <p:spPr>
          <a:xfrm>
            <a:off x="5076056" y="2924944"/>
            <a:ext cx="3096344" cy="646331"/>
          </a:xfrm>
          <a:prstGeom prst="rect">
            <a:avLst/>
          </a:prstGeom>
          <a:ln w="12700">
            <a:solidFill>
              <a:schemeClr val="tx1"/>
            </a:solidFill>
          </a:ln>
        </p:spPr>
        <p:txBody>
          <a:bodyPr wrap="square">
            <a:spAutoFit/>
          </a:bodyPr>
          <a:lstStyle/>
          <a:p>
            <a:pPr algn="ctr"/>
            <a:r>
              <a:rPr lang="fr-FR" b="1" dirty="0"/>
              <a:t>Coordonnées géographiques </a:t>
            </a:r>
            <a:r>
              <a:rPr lang="fr-FR" b="1" dirty="0" err="1"/>
              <a:t>lon</a:t>
            </a:r>
            <a:r>
              <a:rPr lang="fr-FR" b="1" dirty="0"/>
              <a:t>.  lat. haut.</a:t>
            </a:r>
          </a:p>
        </p:txBody>
      </p:sp>
      <p:sp>
        <p:nvSpPr>
          <p:cNvPr id="7" name="Rectangle 6"/>
          <p:cNvSpPr/>
          <p:nvPr/>
        </p:nvSpPr>
        <p:spPr>
          <a:xfrm>
            <a:off x="6683687" y="3953590"/>
            <a:ext cx="1403648" cy="369332"/>
          </a:xfrm>
          <a:prstGeom prst="rect">
            <a:avLst/>
          </a:prstGeom>
        </p:spPr>
        <p:txBody>
          <a:bodyPr wrap="square">
            <a:spAutoFit/>
          </a:bodyPr>
          <a:lstStyle/>
          <a:p>
            <a:r>
              <a:rPr lang="fr-FR" b="1" dirty="0"/>
              <a:t>+ Projection</a:t>
            </a:r>
          </a:p>
        </p:txBody>
      </p:sp>
      <p:sp>
        <p:nvSpPr>
          <p:cNvPr id="8" name="Rectangle 7"/>
          <p:cNvSpPr/>
          <p:nvPr/>
        </p:nvSpPr>
        <p:spPr>
          <a:xfrm>
            <a:off x="5071329" y="4581128"/>
            <a:ext cx="3096344" cy="646331"/>
          </a:xfrm>
          <a:prstGeom prst="rect">
            <a:avLst/>
          </a:prstGeom>
          <a:ln w="12700">
            <a:solidFill>
              <a:schemeClr val="tx1"/>
            </a:solidFill>
          </a:ln>
        </p:spPr>
        <p:txBody>
          <a:bodyPr wrap="square">
            <a:spAutoFit/>
          </a:bodyPr>
          <a:lstStyle/>
          <a:p>
            <a:pPr algn="ctr"/>
            <a:r>
              <a:rPr lang="fr-FR" b="1" dirty="0"/>
              <a:t>Les coordonnées planes</a:t>
            </a:r>
          </a:p>
          <a:p>
            <a:pPr algn="ctr"/>
            <a:r>
              <a:rPr lang="fr-FR" b="1" dirty="0"/>
              <a:t>E, N</a:t>
            </a:r>
          </a:p>
        </p:txBody>
      </p:sp>
      <p:sp>
        <p:nvSpPr>
          <p:cNvPr id="3" name="Flèche vers le bas 2"/>
          <p:cNvSpPr/>
          <p:nvPr/>
        </p:nvSpPr>
        <p:spPr>
          <a:xfrm>
            <a:off x="6156176" y="2060848"/>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0" name="Flèche vers le bas 9"/>
          <p:cNvSpPr/>
          <p:nvPr/>
        </p:nvSpPr>
        <p:spPr>
          <a:xfrm>
            <a:off x="6156176" y="3645024"/>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43" y="842144"/>
            <a:ext cx="3734617" cy="189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52495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dirty="0">
                <a:solidFill>
                  <a:schemeClr val="bg1"/>
                </a:solidFill>
                <a:latin typeface="Comic Sans MS" pitchFamily="66" charset="0"/>
              </a:rPr>
              <a:t>Notions de géodésie: </a:t>
            </a:r>
            <a:r>
              <a:rPr lang="fr-FR" altLang="fr-FR" sz="2400" i="1" dirty="0">
                <a:solidFill>
                  <a:srgbClr val="FFFF99"/>
                </a:solidFill>
                <a:latin typeface="Comic Sans MS" pitchFamily="66" charset="0"/>
              </a:rPr>
              <a:t>les projections</a:t>
            </a:r>
            <a:endParaRPr lang="fr-FR" altLang="fr-FR" sz="1200" i="1" dirty="0">
              <a:solidFill>
                <a:schemeClr val="bg1"/>
              </a:solidFill>
              <a:latin typeface="Comic Sans MS" pitchFamily="66" charset="0"/>
            </a:endParaRPr>
          </a:p>
        </p:txBody>
      </p:sp>
      <p:sp>
        <p:nvSpPr>
          <p:cNvPr id="7171" name="Rectangle 3"/>
          <p:cNvSpPr>
            <a:spLocks noChangeArrowheads="1"/>
          </p:cNvSpPr>
          <p:nvPr/>
        </p:nvSpPr>
        <p:spPr bwMode="auto">
          <a:xfrm>
            <a:off x="488898" y="1700808"/>
            <a:ext cx="804354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fr-FR" altLang="fr-FR" dirty="0"/>
              <a:t>Il est important de définir le type et les paramètres d'une projection dans le but de:</a:t>
            </a:r>
          </a:p>
          <a:p>
            <a:pPr algn="just" eaLnBrk="1" hangingPunct="1"/>
            <a:endParaRPr lang="fr-FR" altLang="fr-FR" dirty="0"/>
          </a:p>
          <a:p>
            <a:pPr lvl="1" algn="just" eaLnBrk="1" hangingPunct="1">
              <a:buFont typeface="Wingdings" pitchFamily="2" charset="2"/>
              <a:buChar char="ü"/>
            </a:pPr>
            <a:r>
              <a:rPr lang="fr-FR" altLang="fr-FR" dirty="0"/>
              <a:t>soit de conserver les surfaces (</a:t>
            </a:r>
            <a:r>
              <a:rPr lang="fr-FR" altLang="fr-FR" dirty="0">
                <a:solidFill>
                  <a:schemeClr val="accent2"/>
                </a:solidFill>
              </a:rPr>
              <a:t>projections équivalentes</a:t>
            </a:r>
            <a:r>
              <a:rPr lang="fr-FR" altLang="fr-FR" dirty="0"/>
              <a:t>).</a:t>
            </a:r>
          </a:p>
          <a:p>
            <a:pPr lvl="1" algn="just" eaLnBrk="1" hangingPunct="1"/>
            <a:r>
              <a:rPr lang="fr-FR" altLang="fr-FR" dirty="0"/>
              <a:t> </a:t>
            </a:r>
          </a:p>
          <a:p>
            <a:pPr lvl="1" algn="just" eaLnBrk="1" hangingPunct="1">
              <a:buFont typeface="Wingdings" pitchFamily="2" charset="2"/>
              <a:buChar char="ü"/>
            </a:pPr>
            <a:r>
              <a:rPr lang="fr-FR" altLang="fr-FR" dirty="0"/>
              <a:t>soit de conserver localement les angles (</a:t>
            </a:r>
            <a:r>
              <a:rPr lang="fr-FR" altLang="fr-FR" dirty="0">
                <a:solidFill>
                  <a:schemeClr val="accent2"/>
                </a:solidFill>
              </a:rPr>
              <a:t>projections conformes</a:t>
            </a:r>
            <a:r>
              <a:rPr lang="fr-FR" altLang="fr-FR" dirty="0"/>
              <a:t>).</a:t>
            </a:r>
          </a:p>
          <a:p>
            <a:pPr lvl="1" algn="just" eaLnBrk="1" hangingPunct="1">
              <a:buFont typeface="Wingdings" pitchFamily="2" charset="2"/>
              <a:buChar char="ü"/>
            </a:pPr>
            <a:endParaRPr lang="fr-FR" altLang="fr-FR" dirty="0"/>
          </a:p>
          <a:p>
            <a:pPr lvl="1" algn="just" eaLnBrk="1" hangingPunct="1">
              <a:buFont typeface="Wingdings" pitchFamily="2" charset="2"/>
              <a:buChar char="ü"/>
            </a:pPr>
            <a:r>
              <a:rPr lang="fr-FR" altLang="fr-FR" dirty="0"/>
              <a:t>soit d'opter pour une représentation ne conservant ni les angles ni les surfaces (</a:t>
            </a:r>
            <a:r>
              <a:rPr lang="fr-FR" altLang="fr-FR" dirty="0">
                <a:solidFill>
                  <a:schemeClr val="accent2"/>
                </a:solidFill>
              </a:rPr>
              <a:t>projections dites "</a:t>
            </a:r>
            <a:r>
              <a:rPr lang="fr-FR" altLang="fr-FR" dirty="0" err="1">
                <a:solidFill>
                  <a:schemeClr val="accent2"/>
                </a:solidFill>
              </a:rPr>
              <a:t>aphylactiques</a:t>
            </a:r>
            <a:r>
              <a:rPr lang="fr-FR" altLang="fr-FR" dirty="0">
                <a:solidFill>
                  <a:schemeClr val="accent2"/>
                </a:solidFill>
              </a:rPr>
              <a:t>"</a:t>
            </a:r>
            <a:r>
              <a:rPr lang="fr-FR" altLang="fr-FR" dirty="0"/>
              <a:t>). </a:t>
            </a:r>
          </a:p>
          <a:p>
            <a:pPr lvl="1" algn="just" eaLnBrk="1" hangingPunct="1">
              <a:buFont typeface="Wingdings" pitchFamily="2" charset="2"/>
              <a:buChar char="ü"/>
            </a:pPr>
            <a:endParaRPr lang="fr-FR" altLang="fr-FR" dirty="0"/>
          </a:p>
          <a:p>
            <a:pPr algn="just" eaLnBrk="1" hangingPunct="1"/>
            <a:r>
              <a:rPr lang="fr-FR" altLang="fr-FR" dirty="0"/>
              <a:t>La plupart des projections utilisées en océanographie sont conformes. La cartographie à petite échelle utilise souvent des projections équivalentes</a:t>
            </a:r>
            <a:r>
              <a:rPr lang="fr-FR" altLang="fr-FR" sz="1400" dirty="0"/>
              <a:t>.</a:t>
            </a:r>
          </a:p>
        </p:txBody>
      </p:sp>
      <p:sp>
        <p:nvSpPr>
          <p:cNvPr id="2" name="Rectangle 1"/>
          <p:cNvSpPr/>
          <p:nvPr/>
        </p:nvSpPr>
        <p:spPr>
          <a:xfrm>
            <a:off x="470492" y="1052736"/>
            <a:ext cx="6213752" cy="369332"/>
          </a:xfrm>
          <a:prstGeom prst="rect">
            <a:avLst/>
          </a:prstGeom>
        </p:spPr>
        <p:txBody>
          <a:bodyPr wrap="none">
            <a:spAutoFit/>
          </a:bodyPr>
          <a:lstStyle/>
          <a:p>
            <a:r>
              <a:rPr lang="fr-FR" dirty="0"/>
              <a:t>Processus de "mise à plat  "  des éléments situés sur l’ellipsoïde.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seb\Desktop\Screenpresso\2013-10-11_17h04_4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14" y="764704"/>
            <a:ext cx="7462273" cy="36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dirty="0">
                <a:solidFill>
                  <a:schemeClr val="bg1"/>
                </a:solidFill>
                <a:latin typeface="Comic Sans MS" pitchFamily="66" charset="0"/>
              </a:rPr>
              <a:t>Notions de géodésie: </a:t>
            </a:r>
            <a:r>
              <a:rPr lang="fr-FR" altLang="fr-FR" sz="2400" i="1" dirty="0">
                <a:solidFill>
                  <a:srgbClr val="FFFF99"/>
                </a:solidFill>
                <a:latin typeface="Comic Sans MS" pitchFamily="66" charset="0"/>
              </a:rPr>
              <a:t>les projections</a:t>
            </a:r>
            <a:endParaRPr lang="fr-FR" altLang="fr-FR" sz="1200" i="1" dirty="0">
              <a:solidFill>
                <a:schemeClr val="bg1"/>
              </a:solidFill>
              <a:latin typeface="Comic Sans MS" pitchFamily="66" charset="0"/>
            </a:endParaRPr>
          </a:p>
        </p:txBody>
      </p:sp>
      <p:sp>
        <p:nvSpPr>
          <p:cNvPr id="2" name="Rectangle 1"/>
          <p:cNvSpPr/>
          <p:nvPr/>
        </p:nvSpPr>
        <p:spPr>
          <a:xfrm>
            <a:off x="179512" y="4391233"/>
            <a:ext cx="8784976" cy="2062103"/>
          </a:xfrm>
          <a:prstGeom prst="rect">
            <a:avLst/>
          </a:prstGeom>
        </p:spPr>
        <p:txBody>
          <a:bodyPr wrap="square">
            <a:spAutoFit/>
          </a:bodyPr>
          <a:lstStyle/>
          <a:p>
            <a:r>
              <a:rPr lang="fr-FR" sz="1600" b="1" dirty="0"/>
              <a:t>Mercator</a:t>
            </a:r>
            <a:r>
              <a:rPr lang="fr-FR" sz="1600" dirty="0"/>
              <a:t> : projection </a:t>
            </a:r>
            <a:r>
              <a:rPr lang="fr-FR" sz="1600" b="1" dirty="0"/>
              <a:t>conforme</a:t>
            </a:r>
            <a:r>
              <a:rPr lang="fr-FR" sz="1600" dirty="0"/>
              <a:t>, qui minimise l’altération de la forme. Les angles sont conservés (utilisation dans le domaine de la navigation maritime  ex. UTM). </a:t>
            </a:r>
          </a:p>
          <a:p>
            <a:r>
              <a:rPr lang="fr-FR" sz="1600" b="1" dirty="0" err="1"/>
              <a:t>Mollweide</a:t>
            </a:r>
            <a:r>
              <a:rPr lang="fr-FR" sz="1600" dirty="0"/>
              <a:t> : projection </a:t>
            </a:r>
            <a:r>
              <a:rPr lang="fr-FR" sz="1600" b="1" dirty="0"/>
              <a:t>équivalente</a:t>
            </a:r>
            <a:r>
              <a:rPr lang="fr-FR" sz="1600" dirty="0"/>
              <a:t>, ce qui veut dire qu’elle respecte les surfaces. </a:t>
            </a:r>
          </a:p>
          <a:p>
            <a:r>
              <a:rPr lang="fr-FR" sz="1600" b="1" dirty="0"/>
              <a:t>Conique Conforme </a:t>
            </a:r>
            <a:r>
              <a:rPr lang="fr-FR" sz="1600" dirty="0"/>
              <a:t>: minimise l'altération des formes et des distances sur des régions limités donc inutilisable pour couvrir l'ensemble de la surface terrestre. (ex. Lambert I, II, III, IV et 93) </a:t>
            </a:r>
          </a:p>
          <a:p>
            <a:r>
              <a:rPr lang="fr-FR" sz="1600" b="1" dirty="0"/>
              <a:t>Robinson</a:t>
            </a:r>
            <a:r>
              <a:rPr lang="fr-FR" sz="1600" dirty="0"/>
              <a:t> : compromis pour une représentation globale de la surface terrestre mais ne préserve ni les distances ni les angles. </a:t>
            </a:r>
          </a:p>
          <a:p>
            <a:r>
              <a:rPr lang="fr-FR" sz="1600" b="1" dirty="0"/>
              <a:t>Projection azimutale</a:t>
            </a:r>
            <a:r>
              <a:rPr lang="fr-FR" sz="1600" dirty="0"/>
              <a:t> est une projection </a:t>
            </a:r>
            <a:r>
              <a:rPr lang="fr-FR" sz="1600" b="1" dirty="0"/>
              <a:t>équidistante</a:t>
            </a:r>
            <a:r>
              <a:rPr lang="fr-FR" sz="1600" dirty="0"/>
              <a:t> utilisée pour représenter les pôles. pôle Nord.</a:t>
            </a:r>
          </a:p>
        </p:txBody>
      </p:sp>
      <p:sp>
        <p:nvSpPr>
          <p:cNvPr id="5" name="Rectangle 4"/>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Tree>
    <p:extLst>
      <p:ext uri="{BB962C8B-B14F-4D97-AF65-F5344CB8AC3E}">
        <p14:creationId xmlns:p14="http://schemas.microsoft.com/office/powerpoint/2010/main" val="9938029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dirty="0">
                <a:solidFill>
                  <a:schemeClr val="bg1"/>
                </a:solidFill>
                <a:latin typeface="Comic Sans MS" pitchFamily="66" charset="0"/>
              </a:rPr>
              <a:t>Notions de géodésie: </a:t>
            </a:r>
            <a:r>
              <a:rPr lang="fr-FR" altLang="fr-FR" sz="2400" i="1" dirty="0">
                <a:solidFill>
                  <a:srgbClr val="FFFF99"/>
                </a:solidFill>
                <a:latin typeface="Comic Sans MS" pitchFamily="66" charset="0"/>
              </a:rPr>
              <a:t>les projections</a:t>
            </a:r>
            <a:endParaRPr lang="fr-FR" altLang="fr-FR" sz="1200" i="1" dirty="0">
              <a:solidFill>
                <a:srgbClr val="FFFF99"/>
              </a:solidFill>
              <a:latin typeface="Comic Sans MS" pitchFamily="66" charset="0"/>
            </a:endParaRPr>
          </a:p>
        </p:txBody>
      </p:sp>
      <p:sp>
        <p:nvSpPr>
          <p:cNvPr id="8195" name="Rectangle 3"/>
          <p:cNvSpPr>
            <a:spLocks noChangeArrowheads="1"/>
          </p:cNvSpPr>
          <p:nvPr/>
        </p:nvSpPr>
        <p:spPr bwMode="auto">
          <a:xfrm>
            <a:off x="533400" y="1219200"/>
            <a:ext cx="457200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u="sng" dirty="0"/>
              <a:t>Projection cylindrique:</a:t>
            </a:r>
          </a:p>
          <a:p>
            <a:pPr algn="just" eaLnBrk="1" hangingPunct="1">
              <a:spcBef>
                <a:spcPct val="50000"/>
              </a:spcBef>
            </a:pPr>
            <a:r>
              <a:rPr lang="fr-FR" altLang="fr-FR" dirty="0"/>
              <a:t>La surface de projection est un cylindre tangent ou sécant au modèle de la Terre. (Exemple : Mercator, UTM, ...).</a:t>
            </a:r>
          </a:p>
        </p:txBody>
      </p:sp>
      <p:pic>
        <p:nvPicPr>
          <p:cNvPr id="8196" name="Picture 4" descr="ic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838200"/>
            <a:ext cx="149383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5" descr="ic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895600"/>
            <a:ext cx="2005013"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6"/>
          <p:cNvSpPr>
            <a:spLocks noChangeArrowheads="1"/>
          </p:cNvSpPr>
          <p:nvPr/>
        </p:nvSpPr>
        <p:spPr bwMode="auto">
          <a:xfrm>
            <a:off x="6934200" y="1143000"/>
            <a:ext cx="1828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fr-FR" altLang="fr-FR" sz="1400" i="1" dirty="0"/>
              <a:t>Représentation cylindrique directe (Mercator)</a:t>
            </a:r>
          </a:p>
        </p:txBody>
      </p:sp>
      <p:sp>
        <p:nvSpPr>
          <p:cNvPr id="8199" name="Rectangle 8"/>
          <p:cNvSpPr>
            <a:spLocks noChangeArrowheads="1"/>
          </p:cNvSpPr>
          <p:nvPr/>
        </p:nvSpPr>
        <p:spPr bwMode="auto">
          <a:xfrm>
            <a:off x="6934200" y="3276600"/>
            <a:ext cx="1828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fr-FR" altLang="fr-FR" sz="1400" i="1" dirty="0"/>
              <a:t>Représentation cylindrique transverse (UTM)</a:t>
            </a:r>
          </a:p>
        </p:txBody>
      </p:sp>
      <p:sp>
        <p:nvSpPr>
          <p:cNvPr id="8200" name="Rectangle 9"/>
          <p:cNvSpPr>
            <a:spLocks noChangeArrowheads="1"/>
          </p:cNvSpPr>
          <p:nvPr/>
        </p:nvSpPr>
        <p:spPr bwMode="auto">
          <a:xfrm>
            <a:off x="533400" y="3657600"/>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u="sng" dirty="0"/>
              <a:t>Projection conique:</a:t>
            </a:r>
          </a:p>
          <a:p>
            <a:pPr eaLnBrk="1" hangingPunct="1">
              <a:spcBef>
                <a:spcPct val="50000"/>
              </a:spcBef>
            </a:pPr>
            <a:r>
              <a:rPr lang="fr-FR" altLang="fr-FR" dirty="0"/>
              <a:t>La surface de projection est un cône tangent ou sécant. (Exemple : Lambert, ...).</a:t>
            </a:r>
          </a:p>
          <a:p>
            <a:pPr eaLnBrk="1" hangingPunct="1">
              <a:spcBef>
                <a:spcPct val="50000"/>
              </a:spcBef>
            </a:pPr>
            <a:endParaRPr lang="fr-FR" altLang="fr-FR" sz="1400" dirty="0">
              <a:latin typeface="Comic Sans MS" pitchFamily="66" charset="0"/>
            </a:endParaRPr>
          </a:p>
        </p:txBody>
      </p:sp>
      <p:pic>
        <p:nvPicPr>
          <p:cNvPr id="8201" name="Picture 10" descr="ic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4724400"/>
            <a:ext cx="1482725"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Rectangle 12"/>
          <p:cNvSpPr>
            <a:spLocks noChangeArrowheads="1"/>
          </p:cNvSpPr>
          <p:nvPr/>
        </p:nvSpPr>
        <p:spPr bwMode="auto">
          <a:xfrm>
            <a:off x="3276600" y="5410200"/>
            <a:ext cx="1828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fr-FR" altLang="fr-FR" sz="1400" i="1" dirty="0"/>
              <a:t>Représentation conique directe tangente (Lambert)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 système LAMBERT"</a:t>
            </a:r>
            <a:r>
              <a:rPr lang="fr-FR" altLang="fr-FR" sz="2400" i="1">
                <a:solidFill>
                  <a:schemeClr val="bg1"/>
                </a:solidFill>
                <a:latin typeface="Comic Sans MS" pitchFamily="66" charset="0"/>
              </a:rPr>
              <a:t> </a:t>
            </a:r>
          </a:p>
        </p:txBody>
      </p:sp>
      <p:pic>
        <p:nvPicPr>
          <p:cNvPr id="9219" name="Picture 4" descr="Lambert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990600"/>
            <a:ext cx="349567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6"/>
          <p:cNvSpPr>
            <a:spLocks noChangeArrowheads="1"/>
          </p:cNvSpPr>
          <p:nvPr/>
        </p:nvSpPr>
        <p:spPr bwMode="auto">
          <a:xfrm>
            <a:off x="457200" y="1066800"/>
            <a:ext cx="34258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a:latin typeface="Comic Sans MS" pitchFamily="66" charset="0"/>
              </a:rPr>
              <a:t>Système géodésique NTF</a:t>
            </a:r>
            <a:r>
              <a:rPr lang="fr-FR" altLang="fr-FR" sz="1400">
                <a:latin typeface="Comic Sans MS" pitchFamily="66" charset="0"/>
              </a:rPr>
              <a:t>: </a:t>
            </a:r>
          </a:p>
          <a:p>
            <a:pPr eaLnBrk="1" hangingPunct="1">
              <a:spcBef>
                <a:spcPct val="50000"/>
              </a:spcBef>
              <a:buFont typeface="Wingdings" pitchFamily="2" charset="2"/>
              <a:buChar char="ü"/>
            </a:pPr>
            <a:r>
              <a:rPr lang="fr-FR" altLang="fr-FR" sz="1400">
                <a:latin typeface="Comic Sans MS" pitchFamily="66" charset="0"/>
              </a:rPr>
              <a:t>Projection conique conforme Lambert</a:t>
            </a:r>
          </a:p>
          <a:p>
            <a:pPr eaLnBrk="1" hangingPunct="1">
              <a:spcBef>
                <a:spcPct val="50000"/>
              </a:spcBef>
              <a:buFont typeface="Wingdings" pitchFamily="2" charset="2"/>
              <a:buChar char="ü"/>
            </a:pPr>
            <a:r>
              <a:rPr lang="fr-FR" altLang="fr-FR" sz="1400">
                <a:latin typeface="Comic Sans MS" pitchFamily="66" charset="0"/>
              </a:rPr>
              <a:t>Ellipsoïde Clarke 1880 IGN</a:t>
            </a:r>
          </a:p>
        </p:txBody>
      </p:sp>
      <p:sp>
        <p:nvSpPr>
          <p:cNvPr id="9221" name="Rectangle 7"/>
          <p:cNvSpPr>
            <a:spLocks noChangeArrowheads="1"/>
          </p:cNvSpPr>
          <p:nvPr/>
        </p:nvSpPr>
        <p:spPr bwMode="auto">
          <a:xfrm>
            <a:off x="457200" y="2286000"/>
            <a:ext cx="45720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a:latin typeface="Comic Sans MS" pitchFamily="66" charset="0"/>
              </a:rPr>
              <a:t>La projection réglementaire en France est une conique conforme de Lambert. Dans le but de minimiser les déformations, la France a été découpée en 4 zones Lambert I, II, III, IV (Corse). Une projection appelée "Lambert II étendu" couvre la France entière pour des besoins d'amplitude nationale.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utm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990600"/>
            <a:ext cx="5056188" cy="307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dirty="0">
                <a:solidFill>
                  <a:schemeClr val="bg1"/>
                </a:solidFill>
                <a:latin typeface="Comic Sans MS" pitchFamily="66" charset="0"/>
              </a:rPr>
              <a:t>Notions de géodésie: "</a:t>
            </a:r>
            <a:r>
              <a:rPr lang="fr-FR" altLang="fr-FR" sz="2400" i="1" dirty="0">
                <a:solidFill>
                  <a:srgbClr val="FFFF99"/>
                </a:solidFill>
                <a:latin typeface="Comic Sans MS" pitchFamily="66" charset="0"/>
              </a:rPr>
              <a:t>le système UTM"</a:t>
            </a:r>
            <a:endParaRPr lang="fr-FR" altLang="fr-FR" sz="2400" i="1" dirty="0">
              <a:solidFill>
                <a:schemeClr val="bg1"/>
              </a:solidFill>
              <a:latin typeface="Comic Sans MS" pitchFamily="66" charset="0"/>
            </a:endParaRPr>
          </a:p>
        </p:txBody>
      </p:sp>
      <p:sp>
        <p:nvSpPr>
          <p:cNvPr id="10244" name="Rectangle 5"/>
          <p:cNvSpPr>
            <a:spLocks noChangeArrowheads="1"/>
          </p:cNvSpPr>
          <p:nvPr/>
        </p:nvSpPr>
        <p:spPr bwMode="auto">
          <a:xfrm>
            <a:off x="381000" y="4343400"/>
            <a:ext cx="58674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a:latin typeface="Comic Sans MS" pitchFamily="66" charset="0"/>
              </a:rPr>
              <a:t>La projection cylindrique UTM (</a:t>
            </a:r>
            <a:r>
              <a:rPr lang="fr-FR" altLang="fr-FR" sz="1400" i="1">
                <a:latin typeface="Comic Sans MS" pitchFamily="66" charset="0"/>
              </a:rPr>
              <a:t>Universal Transverse Mercator</a:t>
            </a:r>
            <a:r>
              <a:rPr lang="fr-FR" altLang="fr-FR" sz="1400">
                <a:latin typeface="Comic Sans MS" pitchFamily="66" charset="0"/>
              </a:rPr>
              <a:t>) couvre le monde entier et est constituée de 60 fuseaux de 6 degrés d'amplitude en longitude.</a:t>
            </a:r>
          </a:p>
          <a:p>
            <a:pPr algn="just" eaLnBrk="1" hangingPunct="1">
              <a:spcBef>
                <a:spcPct val="50000"/>
              </a:spcBef>
            </a:pPr>
            <a:r>
              <a:rPr lang="fr-FR" altLang="fr-FR" sz="1400">
                <a:latin typeface="Comic Sans MS" pitchFamily="66" charset="0"/>
              </a:rPr>
              <a:t>La France est sur 3 fuseaux :</a:t>
            </a:r>
          </a:p>
          <a:p>
            <a:pPr algn="just" eaLnBrk="1" hangingPunct="1">
              <a:spcBef>
                <a:spcPct val="50000"/>
              </a:spcBef>
            </a:pPr>
            <a:r>
              <a:rPr lang="fr-FR" altLang="fr-FR" sz="1400">
                <a:latin typeface="Comic Sans MS" pitchFamily="66" charset="0"/>
              </a:rPr>
              <a:t>UTM Nord fuseau 30 : entre 6 degrés ouest et 0 degré Greenwich </a:t>
            </a:r>
          </a:p>
          <a:p>
            <a:pPr algn="just" eaLnBrk="1" hangingPunct="1">
              <a:spcBef>
                <a:spcPct val="50000"/>
              </a:spcBef>
            </a:pPr>
            <a:r>
              <a:rPr lang="fr-FR" altLang="fr-FR" sz="1400">
                <a:latin typeface="Comic Sans MS" pitchFamily="66" charset="0"/>
              </a:rPr>
              <a:t>UTM Nord fuseau 31 : entre 0 degré et 6 degrés est Greenwich </a:t>
            </a:r>
          </a:p>
          <a:p>
            <a:pPr algn="just" eaLnBrk="1" hangingPunct="1">
              <a:spcBef>
                <a:spcPct val="50000"/>
              </a:spcBef>
            </a:pPr>
            <a:r>
              <a:rPr lang="fr-FR" altLang="fr-FR" sz="1400">
                <a:latin typeface="Comic Sans MS" pitchFamily="66" charset="0"/>
              </a:rPr>
              <a:t>UTM Nord fuseau 32 : entre 6 degrés est et 12 degrés est Greenwich </a:t>
            </a:r>
          </a:p>
        </p:txBody>
      </p:sp>
      <p:sp>
        <p:nvSpPr>
          <p:cNvPr id="10245" name="Rectangle 6"/>
          <p:cNvSpPr>
            <a:spLocks noChangeArrowheads="1"/>
          </p:cNvSpPr>
          <p:nvPr/>
        </p:nvSpPr>
        <p:spPr bwMode="auto">
          <a:xfrm>
            <a:off x="457200" y="1066800"/>
            <a:ext cx="3595688"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dirty="0">
                <a:latin typeface="Comic Sans MS" pitchFamily="66" charset="0"/>
              </a:rPr>
              <a:t>Système géodésique ED50</a:t>
            </a:r>
            <a:r>
              <a:rPr lang="fr-FR" altLang="fr-FR" sz="1400" dirty="0">
                <a:latin typeface="Comic Sans MS" pitchFamily="66" charset="0"/>
              </a:rPr>
              <a:t>: </a:t>
            </a:r>
          </a:p>
          <a:p>
            <a:pPr eaLnBrk="1" hangingPunct="1">
              <a:spcBef>
                <a:spcPct val="50000"/>
              </a:spcBef>
              <a:buFont typeface="Wingdings" pitchFamily="2" charset="2"/>
              <a:buChar char="ü"/>
            </a:pPr>
            <a:r>
              <a:rPr lang="fr-FR" altLang="fr-FR" sz="1400" dirty="0">
                <a:latin typeface="Comic Sans MS" pitchFamily="66" charset="0"/>
              </a:rPr>
              <a:t>Projection UTM </a:t>
            </a:r>
          </a:p>
          <a:p>
            <a:pPr eaLnBrk="1" hangingPunct="1">
              <a:spcBef>
                <a:spcPct val="50000"/>
              </a:spcBef>
              <a:buFont typeface="Wingdings" pitchFamily="2" charset="2"/>
              <a:buChar char="ü"/>
            </a:pPr>
            <a:r>
              <a:rPr lang="fr-FR" altLang="fr-FR" sz="1400" dirty="0">
                <a:latin typeface="Comic Sans MS" pitchFamily="66" charset="0"/>
              </a:rPr>
              <a:t>Ellipsoïde International (</a:t>
            </a:r>
            <a:r>
              <a:rPr lang="fr-FR" altLang="fr-FR" sz="1400" dirty="0" err="1">
                <a:latin typeface="Comic Sans MS" pitchFamily="66" charset="0"/>
              </a:rPr>
              <a:t>Hayford</a:t>
            </a:r>
            <a:r>
              <a:rPr lang="fr-FR" altLang="fr-FR" sz="1400" dirty="0">
                <a:latin typeface="Comic Sans MS" pitchFamily="66" charset="0"/>
              </a:rPr>
              <a:t> 1909)</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Users\seb\Desktop\Screenpresso\2013-10-11_17h03_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32" y="908720"/>
            <a:ext cx="8230426" cy="4464496"/>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dirty="0">
                <a:solidFill>
                  <a:schemeClr val="bg1"/>
                </a:solidFill>
                <a:latin typeface="Comic Sans MS" pitchFamily="66" charset="0"/>
              </a:rPr>
              <a:t>Notions de géodésie: "</a:t>
            </a:r>
            <a:r>
              <a:rPr lang="fr-FR" altLang="fr-FR" sz="2400" i="1" dirty="0">
                <a:solidFill>
                  <a:srgbClr val="FFFF99"/>
                </a:solidFill>
                <a:latin typeface="Comic Sans MS" pitchFamily="66" charset="0"/>
              </a:rPr>
              <a:t>le système UTM"</a:t>
            </a:r>
            <a:endParaRPr lang="fr-FR" altLang="fr-FR" sz="2400" i="1" dirty="0">
              <a:solidFill>
                <a:schemeClr val="bg1"/>
              </a:solidFill>
              <a:latin typeface="Comic Sans MS" pitchFamily="66" charset="0"/>
            </a:endParaRPr>
          </a:p>
        </p:txBody>
      </p:sp>
      <p:sp>
        <p:nvSpPr>
          <p:cNvPr id="4" name="Rectangle 3"/>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
        <p:nvSpPr>
          <p:cNvPr id="2" name="ZoneTexte 1"/>
          <p:cNvSpPr txBox="1"/>
          <p:nvPr/>
        </p:nvSpPr>
        <p:spPr>
          <a:xfrm>
            <a:off x="457200" y="5449207"/>
            <a:ext cx="2664296" cy="369332"/>
          </a:xfrm>
          <a:prstGeom prst="rect">
            <a:avLst/>
          </a:prstGeom>
          <a:noFill/>
        </p:spPr>
        <p:txBody>
          <a:bodyPr wrap="square" rtlCol="0">
            <a:spAutoFit/>
          </a:bodyPr>
          <a:lstStyle/>
          <a:p>
            <a:r>
              <a:rPr lang="fr-FR" dirty="0"/>
              <a:t>Les fuseaux UTM</a:t>
            </a:r>
          </a:p>
        </p:txBody>
      </p:sp>
    </p:spTree>
    <p:extLst>
      <p:ext uri="{BB962C8B-B14F-4D97-AF65-F5344CB8AC3E}">
        <p14:creationId xmlns:p14="http://schemas.microsoft.com/office/powerpoint/2010/main" val="2414502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 le système WGS84"</a:t>
            </a:r>
          </a:p>
        </p:txBody>
      </p:sp>
      <p:sp>
        <p:nvSpPr>
          <p:cNvPr id="11267" name="Rectangle 3"/>
          <p:cNvSpPr>
            <a:spLocks noChangeArrowheads="1"/>
          </p:cNvSpPr>
          <p:nvPr/>
        </p:nvSpPr>
        <p:spPr bwMode="auto">
          <a:xfrm>
            <a:off x="457200" y="1066800"/>
            <a:ext cx="303801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dirty="0">
                <a:latin typeface="Comic Sans MS" pitchFamily="66" charset="0"/>
              </a:rPr>
              <a:t>Système géodésique WGS84</a:t>
            </a:r>
            <a:r>
              <a:rPr lang="fr-FR" altLang="fr-FR" sz="1400" dirty="0">
                <a:latin typeface="Comic Sans MS" pitchFamily="66" charset="0"/>
              </a:rPr>
              <a:t>: </a:t>
            </a:r>
          </a:p>
          <a:p>
            <a:pPr eaLnBrk="1" hangingPunct="1">
              <a:spcBef>
                <a:spcPct val="50000"/>
              </a:spcBef>
              <a:buFont typeface="Wingdings" pitchFamily="2" charset="2"/>
              <a:buChar char="ü"/>
            </a:pPr>
            <a:r>
              <a:rPr lang="fr-FR" altLang="fr-FR" sz="1400" dirty="0">
                <a:latin typeface="Comic Sans MS" pitchFamily="66" charset="0"/>
              </a:rPr>
              <a:t>Projection Mercator (si projeté)</a:t>
            </a:r>
          </a:p>
          <a:p>
            <a:pPr eaLnBrk="1" hangingPunct="1">
              <a:spcBef>
                <a:spcPct val="50000"/>
              </a:spcBef>
              <a:buFont typeface="Wingdings" pitchFamily="2" charset="2"/>
              <a:buChar char="ü"/>
            </a:pPr>
            <a:r>
              <a:rPr lang="fr-FR" altLang="fr-FR" sz="1400" dirty="0">
                <a:latin typeface="Comic Sans MS" pitchFamily="66" charset="0"/>
              </a:rPr>
              <a:t>Ellipsoïde IAG GRS 1980</a:t>
            </a:r>
          </a:p>
        </p:txBody>
      </p:sp>
      <p:sp>
        <p:nvSpPr>
          <p:cNvPr id="11268" name="Rectangle 4"/>
          <p:cNvSpPr>
            <a:spLocks noChangeArrowheads="1"/>
          </p:cNvSpPr>
          <p:nvPr/>
        </p:nvSpPr>
        <p:spPr bwMode="auto">
          <a:xfrm>
            <a:off x="533400" y="2286000"/>
            <a:ext cx="5867400"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dirty="0">
                <a:latin typeface="Comic Sans MS" pitchFamily="66" charset="0"/>
              </a:rPr>
              <a:t>La projection </a:t>
            </a:r>
            <a:r>
              <a:rPr lang="fr-FR" altLang="fr-FR" sz="1400" dirty="0">
                <a:solidFill>
                  <a:schemeClr val="accent2"/>
                </a:solidFill>
                <a:latin typeface="Comic Sans MS" pitchFamily="66" charset="0"/>
              </a:rPr>
              <a:t>Mercator</a:t>
            </a:r>
            <a:r>
              <a:rPr lang="fr-FR" altLang="fr-FR" sz="1400" dirty="0">
                <a:latin typeface="Comic Sans MS" pitchFamily="66" charset="0"/>
              </a:rPr>
              <a:t> associée au système géodésique </a:t>
            </a:r>
            <a:r>
              <a:rPr lang="fr-FR" altLang="fr-FR" sz="1400" dirty="0">
                <a:solidFill>
                  <a:schemeClr val="accent2"/>
                </a:solidFill>
                <a:latin typeface="Comic Sans MS" pitchFamily="66" charset="0"/>
              </a:rPr>
              <a:t>WGS84</a:t>
            </a:r>
            <a:r>
              <a:rPr lang="fr-FR" altLang="fr-FR" sz="1400" dirty="0">
                <a:latin typeface="Comic Sans MS" pitchFamily="66" charset="0"/>
              </a:rPr>
              <a:t> est couramment utilisée en océanographie (SHOM, IFREMER,…). De plus le système GPS donne les coordonnées dans ce système.</a:t>
            </a:r>
          </a:p>
          <a:p>
            <a:pPr algn="just" eaLnBrk="1" hangingPunct="1">
              <a:spcBef>
                <a:spcPct val="50000"/>
              </a:spcBef>
            </a:pPr>
            <a:r>
              <a:rPr lang="fr-FR" altLang="fr-FR" sz="1400" dirty="0">
                <a:latin typeface="Comic Sans MS" pitchFamily="66" charset="0"/>
              </a:rPr>
              <a:t>Contrairement au systèmes Lambert et UTM qui présentent un certain nombre de zones prédéfinies vous devez dans le système WGS84 précisez vous même les caractéristiques de la projection avec entre autre le </a:t>
            </a:r>
            <a:r>
              <a:rPr lang="fr-FR" altLang="fr-FR" sz="1400" dirty="0">
                <a:solidFill>
                  <a:schemeClr val="accent2"/>
                </a:solidFill>
                <a:latin typeface="Comic Sans MS" pitchFamily="66" charset="0"/>
              </a:rPr>
              <a:t>méridien central</a:t>
            </a:r>
            <a:r>
              <a:rPr lang="fr-FR" altLang="fr-FR" sz="1400" dirty="0">
                <a:latin typeface="Comic Sans MS" pitchFamily="66" charset="0"/>
              </a:rPr>
              <a:t> (0 si pas de précision) et la </a:t>
            </a:r>
            <a:r>
              <a:rPr lang="fr-FR" altLang="fr-FR" sz="1400" dirty="0">
                <a:solidFill>
                  <a:schemeClr val="accent2"/>
                </a:solidFill>
                <a:latin typeface="Comic Sans MS" pitchFamily="66" charset="0"/>
              </a:rPr>
              <a:t>latitude d'échelle conservée</a:t>
            </a:r>
            <a:r>
              <a:rPr lang="fr-FR" altLang="fr-FR" sz="1400" dirty="0">
                <a:latin typeface="Comic Sans MS" pitchFamily="66" charset="0"/>
              </a:rPr>
              <a:t>. La projection Mercator ne conservant pas les distances, l'échelle de la carte n'est valable que le long de la latitude d'échelle conservée.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sh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14400"/>
            <a:ext cx="5694363"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 Box 3"/>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les cartes SHOM</a:t>
            </a:r>
          </a:p>
        </p:txBody>
      </p:sp>
      <p:sp>
        <p:nvSpPr>
          <p:cNvPr id="12293" name="Text Box 6"/>
          <p:cNvSpPr txBox="1">
            <a:spLocks noChangeArrowheads="1"/>
          </p:cNvSpPr>
          <p:nvPr/>
        </p:nvSpPr>
        <p:spPr bwMode="auto">
          <a:xfrm>
            <a:off x="457200" y="6618288"/>
            <a:ext cx="8686800" cy="149225"/>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787400" eaLnBrk="0" hangingPunct="0">
              <a:tabLst>
                <a:tab pos="8380413" algn="l"/>
                <a:tab pos="8482013" algn="l"/>
              </a:tabLst>
              <a:defRPr>
                <a:solidFill>
                  <a:schemeClr val="tx1"/>
                </a:solidFill>
                <a:latin typeface="Calibri" pitchFamily="34" charset="0"/>
                <a:cs typeface="Arial" charset="0"/>
              </a:defRPr>
            </a:lvl1pPr>
            <a:lvl2pPr marL="742950" indent="-285750" defTabSz="787400" eaLnBrk="0" hangingPunct="0">
              <a:tabLst>
                <a:tab pos="8380413" algn="l"/>
                <a:tab pos="8482013" algn="l"/>
              </a:tabLst>
              <a:defRPr>
                <a:solidFill>
                  <a:schemeClr val="tx1"/>
                </a:solidFill>
                <a:latin typeface="Calibri" pitchFamily="34" charset="0"/>
                <a:cs typeface="Arial" charset="0"/>
              </a:defRPr>
            </a:lvl2pPr>
            <a:lvl3pPr marL="1143000" indent="-228600" defTabSz="787400" eaLnBrk="0" hangingPunct="0">
              <a:tabLst>
                <a:tab pos="8380413" algn="l"/>
                <a:tab pos="8482013" algn="l"/>
              </a:tabLst>
              <a:defRPr>
                <a:solidFill>
                  <a:schemeClr val="tx1"/>
                </a:solidFill>
                <a:latin typeface="Calibri" pitchFamily="34" charset="0"/>
                <a:cs typeface="Arial" charset="0"/>
              </a:defRPr>
            </a:lvl3pPr>
            <a:lvl4pPr marL="1600200" indent="-228600" defTabSz="787400" eaLnBrk="0" hangingPunct="0">
              <a:tabLst>
                <a:tab pos="8380413" algn="l"/>
                <a:tab pos="8482013" algn="l"/>
              </a:tabLst>
              <a:defRPr>
                <a:solidFill>
                  <a:schemeClr val="tx1"/>
                </a:solidFill>
                <a:latin typeface="Calibri" pitchFamily="34" charset="0"/>
                <a:cs typeface="Arial" charset="0"/>
              </a:defRPr>
            </a:lvl4pPr>
            <a:lvl5pPr marL="2057400" indent="-228600" defTabSz="787400" eaLnBrk="0" hangingPunct="0">
              <a:tabLst>
                <a:tab pos="8380413" algn="l"/>
                <a:tab pos="8482013" algn="l"/>
              </a:tabLst>
              <a:defRPr>
                <a:solidFill>
                  <a:schemeClr val="tx1"/>
                </a:solidFill>
                <a:latin typeface="Calibri" pitchFamily="34" charset="0"/>
                <a:cs typeface="Arial" charset="0"/>
              </a:defRPr>
            </a:lvl5pPr>
            <a:lvl6pPr marL="2514600" indent="-228600" defTabSz="787400" eaLnBrk="0" fontAlgn="base" hangingPunct="0">
              <a:spcBef>
                <a:spcPct val="0"/>
              </a:spcBef>
              <a:spcAft>
                <a:spcPct val="0"/>
              </a:spcAft>
              <a:tabLst>
                <a:tab pos="8380413" algn="l"/>
                <a:tab pos="8482013" algn="l"/>
              </a:tabLst>
              <a:defRPr>
                <a:solidFill>
                  <a:schemeClr val="tx1"/>
                </a:solidFill>
                <a:latin typeface="Calibri" pitchFamily="34" charset="0"/>
                <a:cs typeface="Arial" charset="0"/>
              </a:defRPr>
            </a:lvl6pPr>
            <a:lvl7pPr marL="2971800" indent="-228600" defTabSz="787400" eaLnBrk="0" fontAlgn="base" hangingPunct="0">
              <a:spcBef>
                <a:spcPct val="0"/>
              </a:spcBef>
              <a:spcAft>
                <a:spcPct val="0"/>
              </a:spcAft>
              <a:tabLst>
                <a:tab pos="8380413" algn="l"/>
                <a:tab pos="8482013" algn="l"/>
              </a:tabLst>
              <a:defRPr>
                <a:solidFill>
                  <a:schemeClr val="tx1"/>
                </a:solidFill>
                <a:latin typeface="Calibri" pitchFamily="34" charset="0"/>
                <a:cs typeface="Arial" charset="0"/>
              </a:defRPr>
            </a:lvl7pPr>
            <a:lvl8pPr marL="3429000" indent="-228600" defTabSz="787400" eaLnBrk="0" fontAlgn="base" hangingPunct="0">
              <a:spcBef>
                <a:spcPct val="0"/>
              </a:spcBef>
              <a:spcAft>
                <a:spcPct val="0"/>
              </a:spcAft>
              <a:tabLst>
                <a:tab pos="8380413" algn="l"/>
                <a:tab pos="8482013" algn="l"/>
              </a:tabLst>
              <a:defRPr>
                <a:solidFill>
                  <a:schemeClr val="tx1"/>
                </a:solidFill>
                <a:latin typeface="Calibri" pitchFamily="34" charset="0"/>
                <a:cs typeface="Arial" charset="0"/>
              </a:defRPr>
            </a:lvl8pPr>
            <a:lvl9pPr marL="3886200" indent="-228600" defTabSz="787400" eaLnBrk="0" fontAlgn="base" hangingPunct="0">
              <a:spcBef>
                <a:spcPct val="0"/>
              </a:spcBef>
              <a:spcAft>
                <a:spcPct val="0"/>
              </a:spcAft>
              <a:tabLst>
                <a:tab pos="8380413" algn="l"/>
                <a:tab pos="8482013" algn="l"/>
              </a:tabLst>
              <a:defRPr>
                <a:solidFill>
                  <a:schemeClr val="tx1"/>
                </a:solidFill>
                <a:latin typeface="Calibri" pitchFamily="34" charset="0"/>
                <a:cs typeface="Arial" charset="0"/>
              </a:defRPr>
            </a:lvl9pPr>
          </a:lstStyle>
          <a:p>
            <a:pPr eaLnBrk="1" hangingPunct="1">
              <a:spcBef>
                <a:spcPct val="50000"/>
              </a:spcBef>
            </a:pPr>
            <a:r>
              <a:rPr lang="fr-FR" altLang="fr-FR" sz="800">
                <a:solidFill>
                  <a:schemeClr val="bg1"/>
                </a:solidFill>
                <a:latin typeface="Times New Roman" pitchFamily="18" charset="0"/>
              </a:rPr>
              <a:t>MASTER ENVOLH : Octobre 2004	 </a:t>
            </a:r>
            <a:fld id="{55DC629E-50E7-4407-8386-E1719F9777CC}" type="slidenum">
              <a:rPr lang="fr-FR" altLang="fr-FR" sz="800">
                <a:solidFill>
                  <a:schemeClr val="bg1"/>
                </a:solidFill>
                <a:latin typeface="Times New Roman" pitchFamily="18" charset="0"/>
              </a:rPr>
              <a:pPr eaLnBrk="1" hangingPunct="1">
                <a:spcBef>
                  <a:spcPct val="50000"/>
                </a:spcBef>
              </a:pPr>
              <a:t>28</a:t>
            </a:fld>
            <a:endParaRPr lang="fr-FR" altLang="fr-FR" sz="800">
              <a:solidFill>
                <a:schemeClr val="bg1"/>
              </a:solidFill>
              <a:latin typeface="Times New Roman"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les cartes IGN</a:t>
            </a:r>
          </a:p>
        </p:txBody>
      </p:sp>
      <p:pic>
        <p:nvPicPr>
          <p:cNvPr id="13315" name="Picture 3" descr="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45820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sp>
        <p:nvSpPr>
          <p:cNvPr id="6" name="ZoneTexte 5">
            <a:extLst>
              <a:ext uri="{FF2B5EF4-FFF2-40B4-BE49-F238E27FC236}">
                <a16:creationId xmlns:a16="http://schemas.microsoft.com/office/drawing/2014/main" id="{F538AC40-60EE-4EAD-AEE1-002954383A61}"/>
              </a:ext>
            </a:extLst>
          </p:cNvPr>
          <p:cNvSpPr txBox="1"/>
          <p:nvPr/>
        </p:nvSpPr>
        <p:spPr>
          <a:xfrm>
            <a:off x="176789" y="3717032"/>
            <a:ext cx="6233630" cy="1200329"/>
          </a:xfrm>
          <a:prstGeom prst="rect">
            <a:avLst/>
          </a:prstGeom>
          <a:noFill/>
        </p:spPr>
        <p:txBody>
          <a:bodyPr wrap="none" rtlCol="0">
            <a:spAutoFit/>
          </a:bodyPr>
          <a:lstStyle/>
          <a:p>
            <a:r>
              <a:rPr lang="fr-FR" dirty="0"/>
              <a:t>La Lune se déplace dans le ciel de son diamètre toutes les heures</a:t>
            </a:r>
          </a:p>
          <a:p>
            <a:r>
              <a:rPr lang="fr-FR" dirty="0"/>
              <a:t>La plus longue éclipse de Lune est de 3 heures</a:t>
            </a:r>
          </a:p>
          <a:p>
            <a:r>
              <a:rPr lang="fr-FR" dirty="0"/>
              <a:t>La Lune est trois fois plus petite que la Terre.</a:t>
            </a:r>
          </a:p>
          <a:p>
            <a:endParaRPr lang="fr-FR" dirty="0"/>
          </a:p>
        </p:txBody>
      </p:sp>
      <p:pic>
        <p:nvPicPr>
          <p:cNvPr id="4" name="Image 3">
            <a:extLst>
              <a:ext uri="{FF2B5EF4-FFF2-40B4-BE49-F238E27FC236}">
                <a16:creationId xmlns:a16="http://schemas.microsoft.com/office/drawing/2014/main" id="{FC566E19-5C77-446B-B8C2-CE1265A8C5BB}"/>
              </a:ext>
            </a:extLst>
          </p:cNvPr>
          <p:cNvPicPr>
            <a:picLocks noChangeAspect="1"/>
          </p:cNvPicPr>
          <p:nvPr/>
        </p:nvPicPr>
        <p:blipFill>
          <a:blip r:embed="rId3"/>
          <a:stretch>
            <a:fillRect/>
          </a:stretch>
        </p:blipFill>
        <p:spPr>
          <a:xfrm>
            <a:off x="323528" y="188640"/>
            <a:ext cx="5940152" cy="3360612"/>
          </a:xfrm>
          <a:prstGeom prst="rect">
            <a:avLst/>
          </a:prstGeom>
        </p:spPr>
      </p:pic>
      <p:pic>
        <p:nvPicPr>
          <p:cNvPr id="9" name="Image 8">
            <a:extLst>
              <a:ext uri="{FF2B5EF4-FFF2-40B4-BE49-F238E27FC236}">
                <a16:creationId xmlns:a16="http://schemas.microsoft.com/office/drawing/2014/main" id="{5FA5116B-C0B0-4E95-9224-CC55855C11AA}"/>
              </a:ext>
            </a:extLst>
          </p:cNvPr>
          <p:cNvPicPr>
            <a:picLocks noChangeAspect="1"/>
          </p:cNvPicPr>
          <p:nvPr/>
        </p:nvPicPr>
        <p:blipFill>
          <a:blip r:embed="rId4"/>
          <a:stretch>
            <a:fillRect/>
          </a:stretch>
        </p:blipFill>
        <p:spPr>
          <a:xfrm>
            <a:off x="5046945" y="4369594"/>
            <a:ext cx="2433470" cy="1978229"/>
          </a:xfrm>
          <a:prstGeom prst="rect">
            <a:avLst/>
          </a:prstGeom>
        </p:spPr>
      </p:pic>
    </p:spTree>
    <p:extLst>
      <p:ext uri="{BB962C8B-B14F-4D97-AF65-F5344CB8AC3E}">
        <p14:creationId xmlns:p14="http://schemas.microsoft.com/office/powerpoint/2010/main" val="42749205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57200" y="2996952"/>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dirty="0">
                <a:latin typeface="Comic Sans MS" pitchFamily="66" charset="0"/>
              </a:rPr>
              <a:t>Transformation de coordonnées </a:t>
            </a:r>
            <a:r>
              <a:rPr lang="fr-FR" altLang="fr-FR" sz="1400" dirty="0">
                <a:latin typeface="Comic Sans MS" pitchFamily="66" charset="0"/>
              </a:rPr>
              <a:t>: nécessaire si l’on veut éviter des décalages pouvant atteindre plusieurs centaines de mètres.</a:t>
            </a:r>
          </a:p>
        </p:txBody>
      </p:sp>
      <p:sp>
        <p:nvSpPr>
          <p:cNvPr id="14340" name="Text Box 4"/>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transformation de coordonnées</a:t>
            </a:r>
          </a:p>
        </p:txBody>
      </p:sp>
      <p:pic>
        <p:nvPicPr>
          <p:cNvPr id="6" name="Picture 2" descr="C:\Users\seb\Desktop\Screenpresso\2013-10-11_16h55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24744"/>
            <a:ext cx="5210175" cy="1552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2652" y="1880828"/>
            <a:ext cx="3096344" cy="648072"/>
          </a:xfrm>
          <a:prstGeom prst="rect">
            <a:avLst/>
          </a:prstGeom>
          <a:ln>
            <a:solidFill>
              <a:schemeClr val="tx1"/>
            </a:solidFill>
          </a:ln>
        </p:spPr>
        <p:txBody>
          <a:bodyPr wrap="square">
            <a:spAutoFit/>
          </a:bodyPr>
          <a:lstStyle/>
          <a:p>
            <a:pPr algn="ctr"/>
            <a:r>
              <a:rPr lang="fr-FR" b="1" dirty="0"/>
              <a:t>Les coordonnées cartésiennes X, Y, Z</a:t>
            </a:r>
          </a:p>
        </p:txBody>
      </p:sp>
      <p:sp>
        <p:nvSpPr>
          <p:cNvPr id="3" name="Rectangle 2"/>
          <p:cNvSpPr/>
          <p:nvPr/>
        </p:nvSpPr>
        <p:spPr>
          <a:xfrm>
            <a:off x="4590283" y="2816932"/>
            <a:ext cx="1403648" cy="369332"/>
          </a:xfrm>
          <a:prstGeom prst="rect">
            <a:avLst/>
          </a:prstGeom>
        </p:spPr>
        <p:txBody>
          <a:bodyPr wrap="square">
            <a:spAutoFit/>
          </a:bodyPr>
          <a:lstStyle/>
          <a:p>
            <a:r>
              <a:rPr lang="fr-FR" b="1" dirty="0"/>
              <a:t>+ Ellipsoïde</a:t>
            </a:r>
          </a:p>
        </p:txBody>
      </p:sp>
      <p:sp>
        <p:nvSpPr>
          <p:cNvPr id="4" name="Rectangle 3"/>
          <p:cNvSpPr/>
          <p:nvPr/>
        </p:nvSpPr>
        <p:spPr>
          <a:xfrm>
            <a:off x="2982652" y="3465004"/>
            <a:ext cx="3096344" cy="646331"/>
          </a:xfrm>
          <a:prstGeom prst="rect">
            <a:avLst/>
          </a:prstGeom>
          <a:solidFill>
            <a:schemeClr val="accent2">
              <a:lumMod val="60000"/>
              <a:lumOff val="40000"/>
            </a:schemeClr>
          </a:solidFill>
          <a:ln w="12700">
            <a:solidFill>
              <a:schemeClr val="tx1"/>
            </a:solidFill>
          </a:ln>
        </p:spPr>
        <p:txBody>
          <a:bodyPr wrap="square">
            <a:spAutoFit/>
          </a:bodyPr>
          <a:lstStyle/>
          <a:p>
            <a:pPr algn="ctr"/>
            <a:r>
              <a:rPr lang="fr-FR" b="1" dirty="0"/>
              <a:t>Coordonnées géographiques </a:t>
            </a:r>
            <a:r>
              <a:rPr lang="fr-FR" b="1" dirty="0" err="1"/>
              <a:t>lon</a:t>
            </a:r>
            <a:r>
              <a:rPr lang="fr-FR" b="1" dirty="0"/>
              <a:t>.  lat. haut.</a:t>
            </a:r>
          </a:p>
        </p:txBody>
      </p:sp>
      <p:sp>
        <p:nvSpPr>
          <p:cNvPr id="5" name="Rectangle 4"/>
          <p:cNvSpPr/>
          <p:nvPr/>
        </p:nvSpPr>
        <p:spPr>
          <a:xfrm>
            <a:off x="4741475" y="4493650"/>
            <a:ext cx="1403648" cy="369332"/>
          </a:xfrm>
          <a:prstGeom prst="rect">
            <a:avLst/>
          </a:prstGeom>
        </p:spPr>
        <p:txBody>
          <a:bodyPr wrap="square">
            <a:spAutoFit/>
          </a:bodyPr>
          <a:lstStyle/>
          <a:p>
            <a:r>
              <a:rPr lang="fr-FR" b="1" dirty="0"/>
              <a:t>Projection B</a:t>
            </a:r>
          </a:p>
        </p:txBody>
      </p:sp>
      <p:sp>
        <p:nvSpPr>
          <p:cNvPr id="6" name="Rectangle 5"/>
          <p:cNvSpPr/>
          <p:nvPr/>
        </p:nvSpPr>
        <p:spPr>
          <a:xfrm>
            <a:off x="4637120" y="5125253"/>
            <a:ext cx="1612358" cy="923330"/>
          </a:xfrm>
          <a:prstGeom prst="rect">
            <a:avLst/>
          </a:prstGeom>
          <a:ln w="12700">
            <a:solidFill>
              <a:schemeClr val="tx1"/>
            </a:solidFill>
          </a:ln>
        </p:spPr>
        <p:txBody>
          <a:bodyPr wrap="square">
            <a:spAutoFit/>
          </a:bodyPr>
          <a:lstStyle/>
          <a:p>
            <a:pPr algn="ctr"/>
            <a:r>
              <a:rPr lang="fr-FR" b="1" dirty="0"/>
              <a:t>Système coordonnées</a:t>
            </a:r>
          </a:p>
          <a:p>
            <a:pPr algn="ctr"/>
            <a:r>
              <a:rPr lang="fr-FR" b="1" dirty="0"/>
              <a:t>Planes B</a:t>
            </a:r>
          </a:p>
        </p:txBody>
      </p:sp>
      <p:sp>
        <p:nvSpPr>
          <p:cNvPr id="7" name="Flèche vers le bas 6"/>
          <p:cNvSpPr/>
          <p:nvPr/>
        </p:nvSpPr>
        <p:spPr>
          <a:xfrm>
            <a:off x="4062772" y="2600908"/>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8" name="Flèche vers le bas 7"/>
          <p:cNvSpPr/>
          <p:nvPr/>
        </p:nvSpPr>
        <p:spPr>
          <a:xfrm rot="1487471">
            <a:off x="4062772" y="4185084"/>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Text Box 4"/>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transformation de coordonnées</a:t>
            </a:r>
          </a:p>
        </p:txBody>
      </p:sp>
      <p:sp>
        <p:nvSpPr>
          <p:cNvPr id="10" name="Rectangle 9"/>
          <p:cNvSpPr/>
          <p:nvPr/>
        </p:nvSpPr>
        <p:spPr>
          <a:xfrm>
            <a:off x="457200" y="808147"/>
            <a:ext cx="8147248" cy="923330"/>
          </a:xfrm>
          <a:prstGeom prst="rect">
            <a:avLst/>
          </a:prstGeom>
        </p:spPr>
        <p:txBody>
          <a:bodyPr wrap="square">
            <a:spAutoFit/>
          </a:bodyPr>
          <a:lstStyle/>
          <a:p>
            <a:pPr algn="just" eaLnBrk="1" hangingPunct="1">
              <a:spcBef>
                <a:spcPct val="50000"/>
              </a:spcBef>
            </a:pPr>
            <a:r>
              <a:rPr lang="fr-FR" altLang="fr-FR" b="1" dirty="0">
                <a:latin typeface="Comic Sans MS" pitchFamily="66" charset="0"/>
              </a:rPr>
              <a:t>Cas 1:</a:t>
            </a:r>
            <a:r>
              <a:rPr lang="fr-FR" altLang="fr-FR" dirty="0">
                <a:latin typeface="Comic Sans MS" pitchFamily="66" charset="0"/>
              </a:rPr>
              <a:t> seul la projection change (système géodésique identique). Le changement de système géodésique s'effectue au niveau des coordonnées en latitude et longitude.</a:t>
            </a:r>
          </a:p>
        </p:txBody>
      </p:sp>
      <p:sp>
        <p:nvSpPr>
          <p:cNvPr id="11" name="Flèche vers le bas 10"/>
          <p:cNvSpPr/>
          <p:nvPr/>
        </p:nvSpPr>
        <p:spPr>
          <a:xfrm rot="19890260">
            <a:off x="4408712" y="4181532"/>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2" name="Rectangle 11"/>
          <p:cNvSpPr/>
          <p:nvPr/>
        </p:nvSpPr>
        <p:spPr>
          <a:xfrm>
            <a:off x="2507576" y="4480668"/>
            <a:ext cx="1403648" cy="369332"/>
          </a:xfrm>
          <a:prstGeom prst="rect">
            <a:avLst/>
          </a:prstGeom>
        </p:spPr>
        <p:txBody>
          <a:bodyPr wrap="square">
            <a:spAutoFit/>
          </a:bodyPr>
          <a:lstStyle/>
          <a:p>
            <a:r>
              <a:rPr lang="fr-FR" b="1" dirty="0"/>
              <a:t>Projection A</a:t>
            </a:r>
          </a:p>
        </p:txBody>
      </p:sp>
      <p:sp>
        <p:nvSpPr>
          <p:cNvPr id="13" name="Rectangle 12"/>
          <p:cNvSpPr/>
          <p:nvPr/>
        </p:nvSpPr>
        <p:spPr>
          <a:xfrm>
            <a:off x="2666438" y="5127521"/>
            <a:ext cx="1612358" cy="923330"/>
          </a:xfrm>
          <a:prstGeom prst="rect">
            <a:avLst/>
          </a:prstGeom>
          <a:ln w="12700">
            <a:solidFill>
              <a:schemeClr val="tx1"/>
            </a:solidFill>
          </a:ln>
        </p:spPr>
        <p:txBody>
          <a:bodyPr wrap="square">
            <a:spAutoFit/>
          </a:bodyPr>
          <a:lstStyle/>
          <a:p>
            <a:pPr algn="ctr"/>
            <a:r>
              <a:rPr lang="fr-FR" b="1" dirty="0"/>
              <a:t>Système coordonnées</a:t>
            </a:r>
          </a:p>
          <a:p>
            <a:pPr algn="ctr"/>
            <a:r>
              <a:rPr lang="fr-FR" b="1" dirty="0"/>
              <a:t>Planes A</a:t>
            </a:r>
          </a:p>
        </p:txBody>
      </p:sp>
    </p:spTree>
    <p:extLst>
      <p:ext uri="{BB962C8B-B14F-4D97-AF65-F5344CB8AC3E}">
        <p14:creationId xmlns:p14="http://schemas.microsoft.com/office/powerpoint/2010/main" val="1708639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2652" y="1880828"/>
            <a:ext cx="3096344" cy="648072"/>
          </a:xfrm>
          <a:prstGeom prst="rect">
            <a:avLst/>
          </a:prstGeom>
          <a:solidFill>
            <a:schemeClr val="accent2">
              <a:lumMod val="60000"/>
              <a:lumOff val="40000"/>
            </a:schemeClr>
          </a:solidFill>
          <a:ln>
            <a:solidFill>
              <a:schemeClr val="tx1"/>
            </a:solidFill>
          </a:ln>
        </p:spPr>
        <p:txBody>
          <a:bodyPr wrap="square">
            <a:spAutoFit/>
          </a:bodyPr>
          <a:lstStyle/>
          <a:p>
            <a:pPr algn="ctr"/>
            <a:r>
              <a:rPr lang="fr-FR" b="1" dirty="0"/>
              <a:t>Les coordonnées cartésiennes X, Y, Z</a:t>
            </a:r>
          </a:p>
        </p:txBody>
      </p:sp>
      <p:sp>
        <p:nvSpPr>
          <p:cNvPr id="3" name="Rectangle 2"/>
          <p:cNvSpPr/>
          <p:nvPr/>
        </p:nvSpPr>
        <p:spPr>
          <a:xfrm>
            <a:off x="4752528" y="2816932"/>
            <a:ext cx="1403648" cy="369332"/>
          </a:xfrm>
          <a:prstGeom prst="rect">
            <a:avLst/>
          </a:prstGeom>
        </p:spPr>
        <p:txBody>
          <a:bodyPr wrap="square">
            <a:spAutoFit/>
          </a:bodyPr>
          <a:lstStyle/>
          <a:p>
            <a:r>
              <a:rPr lang="fr-FR" b="1" dirty="0"/>
              <a:t>Ellipsoïde B</a:t>
            </a:r>
          </a:p>
        </p:txBody>
      </p:sp>
      <p:sp>
        <p:nvSpPr>
          <p:cNvPr id="4" name="Rectangle 3"/>
          <p:cNvSpPr/>
          <p:nvPr/>
        </p:nvSpPr>
        <p:spPr>
          <a:xfrm>
            <a:off x="4551423" y="3465003"/>
            <a:ext cx="1848400" cy="646331"/>
          </a:xfrm>
          <a:prstGeom prst="rect">
            <a:avLst/>
          </a:prstGeom>
          <a:noFill/>
          <a:ln w="12700">
            <a:solidFill>
              <a:schemeClr val="tx1"/>
            </a:solidFill>
          </a:ln>
        </p:spPr>
        <p:txBody>
          <a:bodyPr wrap="square">
            <a:spAutoFit/>
          </a:bodyPr>
          <a:lstStyle/>
          <a:p>
            <a:pPr algn="ctr"/>
            <a:r>
              <a:rPr lang="fr-FR" b="1" dirty="0"/>
              <a:t>Coordonnées</a:t>
            </a:r>
          </a:p>
          <a:p>
            <a:pPr algn="ctr"/>
            <a:r>
              <a:rPr lang="fr-FR" b="1" dirty="0"/>
              <a:t>Géographiques B</a:t>
            </a:r>
          </a:p>
        </p:txBody>
      </p:sp>
      <p:sp>
        <p:nvSpPr>
          <p:cNvPr id="5" name="Rectangle 4"/>
          <p:cNvSpPr/>
          <p:nvPr/>
        </p:nvSpPr>
        <p:spPr>
          <a:xfrm>
            <a:off x="5652120" y="4437112"/>
            <a:ext cx="1403648" cy="369332"/>
          </a:xfrm>
          <a:prstGeom prst="rect">
            <a:avLst/>
          </a:prstGeom>
        </p:spPr>
        <p:txBody>
          <a:bodyPr wrap="square">
            <a:spAutoFit/>
          </a:bodyPr>
          <a:lstStyle/>
          <a:p>
            <a:r>
              <a:rPr lang="fr-FR" b="1" dirty="0"/>
              <a:t>Projection B</a:t>
            </a:r>
          </a:p>
        </p:txBody>
      </p:sp>
      <p:sp>
        <p:nvSpPr>
          <p:cNvPr id="6" name="Rectangle 5"/>
          <p:cNvSpPr/>
          <p:nvPr/>
        </p:nvSpPr>
        <p:spPr>
          <a:xfrm>
            <a:off x="4831850" y="5125253"/>
            <a:ext cx="1612358" cy="923330"/>
          </a:xfrm>
          <a:prstGeom prst="rect">
            <a:avLst/>
          </a:prstGeom>
          <a:ln w="12700">
            <a:solidFill>
              <a:schemeClr val="tx1"/>
            </a:solidFill>
          </a:ln>
        </p:spPr>
        <p:txBody>
          <a:bodyPr wrap="square">
            <a:spAutoFit/>
          </a:bodyPr>
          <a:lstStyle/>
          <a:p>
            <a:pPr algn="ctr"/>
            <a:r>
              <a:rPr lang="fr-FR" b="1" dirty="0"/>
              <a:t>Système coordonnées</a:t>
            </a:r>
          </a:p>
          <a:p>
            <a:pPr algn="ctr"/>
            <a:r>
              <a:rPr lang="fr-FR" b="1" dirty="0"/>
              <a:t>Planes B</a:t>
            </a:r>
          </a:p>
        </p:txBody>
      </p:sp>
      <p:sp>
        <p:nvSpPr>
          <p:cNvPr id="8" name="Flèche vers le bas 7"/>
          <p:cNvSpPr/>
          <p:nvPr/>
        </p:nvSpPr>
        <p:spPr>
          <a:xfrm rot="1487471">
            <a:off x="3479784" y="4157873"/>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9" name="Text Box 4"/>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transformation de coordonnées</a:t>
            </a:r>
          </a:p>
        </p:txBody>
      </p:sp>
      <p:sp>
        <p:nvSpPr>
          <p:cNvPr id="10" name="Rectangle 9"/>
          <p:cNvSpPr/>
          <p:nvPr/>
        </p:nvSpPr>
        <p:spPr>
          <a:xfrm>
            <a:off x="457200" y="808147"/>
            <a:ext cx="8147248" cy="923330"/>
          </a:xfrm>
          <a:prstGeom prst="rect">
            <a:avLst/>
          </a:prstGeom>
        </p:spPr>
        <p:txBody>
          <a:bodyPr wrap="square">
            <a:spAutoFit/>
          </a:bodyPr>
          <a:lstStyle/>
          <a:p>
            <a:pPr algn="just" eaLnBrk="1" hangingPunct="1">
              <a:spcBef>
                <a:spcPct val="50000"/>
              </a:spcBef>
            </a:pPr>
            <a:r>
              <a:rPr lang="fr-FR" altLang="fr-FR" b="1" dirty="0">
                <a:latin typeface="Comic Sans MS" pitchFamily="66" charset="0"/>
              </a:rPr>
              <a:t>Cas 2:</a:t>
            </a:r>
            <a:r>
              <a:rPr lang="fr-FR" altLang="fr-FR" dirty="0">
                <a:latin typeface="Comic Sans MS" pitchFamily="66" charset="0"/>
              </a:rPr>
              <a:t> le système géodésique change (ellipsoïde différent). Le changement de système géodésique s’effectue au niveau des coordonnées cartésiennes géocentriques (X, Y, Z).</a:t>
            </a:r>
          </a:p>
        </p:txBody>
      </p:sp>
      <p:sp>
        <p:nvSpPr>
          <p:cNvPr id="11" name="Flèche vers le bas 10"/>
          <p:cNvSpPr/>
          <p:nvPr/>
        </p:nvSpPr>
        <p:spPr>
          <a:xfrm rot="19890260">
            <a:off x="5100095" y="4175770"/>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2" name="Rectangle 11"/>
          <p:cNvSpPr/>
          <p:nvPr/>
        </p:nvSpPr>
        <p:spPr>
          <a:xfrm>
            <a:off x="1899199" y="4452179"/>
            <a:ext cx="1403648" cy="369332"/>
          </a:xfrm>
          <a:prstGeom prst="rect">
            <a:avLst/>
          </a:prstGeom>
        </p:spPr>
        <p:txBody>
          <a:bodyPr wrap="square">
            <a:spAutoFit/>
          </a:bodyPr>
          <a:lstStyle/>
          <a:p>
            <a:r>
              <a:rPr lang="fr-FR" b="1" dirty="0"/>
              <a:t>Projection A</a:t>
            </a:r>
          </a:p>
        </p:txBody>
      </p:sp>
      <p:sp>
        <p:nvSpPr>
          <p:cNvPr id="13" name="Rectangle 12"/>
          <p:cNvSpPr/>
          <p:nvPr/>
        </p:nvSpPr>
        <p:spPr>
          <a:xfrm>
            <a:off x="2123728" y="5097958"/>
            <a:ext cx="1612358" cy="923330"/>
          </a:xfrm>
          <a:prstGeom prst="rect">
            <a:avLst/>
          </a:prstGeom>
          <a:ln w="12700">
            <a:solidFill>
              <a:schemeClr val="tx1"/>
            </a:solidFill>
          </a:ln>
        </p:spPr>
        <p:txBody>
          <a:bodyPr wrap="square">
            <a:spAutoFit/>
          </a:bodyPr>
          <a:lstStyle/>
          <a:p>
            <a:pPr algn="ctr"/>
            <a:r>
              <a:rPr lang="fr-FR" b="1" dirty="0"/>
              <a:t>Système coordonnées</a:t>
            </a:r>
          </a:p>
          <a:p>
            <a:pPr algn="ctr"/>
            <a:r>
              <a:rPr lang="fr-FR" b="1" dirty="0"/>
              <a:t>Planes A</a:t>
            </a:r>
          </a:p>
        </p:txBody>
      </p:sp>
      <p:sp>
        <p:nvSpPr>
          <p:cNvPr id="14" name="Flèche vers le bas 13"/>
          <p:cNvSpPr/>
          <p:nvPr/>
        </p:nvSpPr>
        <p:spPr>
          <a:xfrm rot="1487471">
            <a:off x="4082644" y="2609104"/>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5" name="Flèche vers le bas 14"/>
          <p:cNvSpPr/>
          <p:nvPr/>
        </p:nvSpPr>
        <p:spPr>
          <a:xfrm rot="19890260">
            <a:off x="4428584" y="2605552"/>
            <a:ext cx="21602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FR"/>
          </a:p>
        </p:txBody>
      </p:sp>
      <p:sp>
        <p:nvSpPr>
          <p:cNvPr id="16" name="Rectangle 15"/>
          <p:cNvSpPr/>
          <p:nvPr/>
        </p:nvSpPr>
        <p:spPr>
          <a:xfrm>
            <a:off x="2411760" y="2816930"/>
            <a:ext cx="1403648" cy="369332"/>
          </a:xfrm>
          <a:prstGeom prst="rect">
            <a:avLst/>
          </a:prstGeom>
        </p:spPr>
        <p:txBody>
          <a:bodyPr wrap="square">
            <a:spAutoFit/>
          </a:bodyPr>
          <a:lstStyle/>
          <a:p>
            <a:r>
              <a:rPr lang="fr-FR" b="1" dirty="0"/>
              <a:t>Ellipsoïde A</a:t>
            </a:r>
          </a:p>
        </p:txBody>
      </p:sp>
      <p:sp>
        <p:nvSpPr>
          <p:cNvPr id="17" name="Rectangle 16"/>
          <p:cNvSpPr/>
          <p:nvPr/>
        </p:nvSpPr>
        <p:spPr>
          <a:xfrm>
            <a:off x="2291552" y="3465004"/>
            <a:ext cx="1848400" cy="646331"/>
          </a:xfrm>
          <a:prstGeom prst="rect">
            <a:avLst/>
          </a:prstGeom>
          <a:noFill/>
          <a:ln w="12700">
            <a:solidFill>
              <a:schemeClr val="tx1"/>
            </a:solidFill>
          </a:ln>
        </p:spPr>
        <p:txBody>
          <a:bodyPr wrap="square">
            <a:spAutoFit/>
          </a:bodyPr>
          <a:lstStyle/>
          <a:p>
            <a:pPr algn="ctr"/>
            <a:r>
              <a:rPr lang="fr-FR" b="1" dirty="0"/>
              <a:t>Coordonnées</a:t>
            </a:r>
          </a:p>
          <a:p>
            <a:pPr algn="ctr"/>
            <a:r>
              <a:rPr lang="fr-FR" b="1" dirty="0"/>
              <a:t>Géographiques A</a:t>
            </a:r>
          </a:p>
        </p:txBody>
      </p:sp>
    </p:spTree>
    <p:extLst>
      <p:ext uri="{BB962C8B-B14F-4D97-AF65-F5344CB8AC3E}">
        <p14:creationId xmlns:p14="http://schemas.microsoft.com/office/powerpoint/2010/main" val="9518851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57200" y="2996952"/>
            <a:ext cx="6705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1400" u="sng" dirty="0">
                <a:latin typeface="Comic Sans MS" pitchFamily="66" charset="0"/>
              </a:rPr>
              <a:t>Transformation de coordonnées </a:t>
            </a:r>
            <a:r>
              <a:rPr lang="fr-FR" altLang="fr-FR" sz="1400" dirty="0">
                <a:latin typeface="Comic Sans MS" pitchFamily="66" charset="0"/>
              </a:rPr>
              <a:t>: nécessaire si l’on veut éviter des décalages pouvant atteindre plusieurs centaines de mètres.</a:t>
            </a:r>
          </a:p>
        </p:txBody>
      </p:sp>
      <p:sp>
        <p:nvSpPr>
          <p:cNvPr id="14340" name="Text Box 4"/>
          <p:cNvSpPr txBox="1">
            <a:spLocks noChangeArrowheads="1"/>
          </p:cNvSpPr>
          <p:nvPr/>
        </p:nvSpPr>
        <p:spPr bwMode="auto">
          <a:xfrm>
            <a:off x="457200" y="304800"/>
            <a:ext cx="8686800" cy="457200"/>
          </a:xfrm>
          <a:prstGeom prst="rect">
            <a:avLst/>
          </a:prstGeom>
          <a:gradFill rotWithShape="0">
            <a:gsLst>
              <a:gs pos="0">
                <a:srgbClr val="181847"/>
              </a:gs>
              <a:gs pos="100000">
                <a:srgbClr val="3333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fr-FR" altLang="fr-FR" sz="2400" i="1">
                <a:solidFill>
                  <a:schemeClr val="bg1"/>
                </a:solidFill>
                <a:latin typeface="Comic Sans MS" pitchFamily="66" charset="0"/>
              </a:rPr>
              <a:t>Notions de géodésie: </a:t>
            </a:r>
            <a:r>
              <a:rPr lang="fr-FR" altLang="fr-FR" sz="2400" i="1">
                <a:solidFill>
                  <a:srgbClr val="FFFF99"/>
                </a:solidFill>
                <a:latin typeface="Comic Sans MS" pitchFamily="66" charset="0"/>
              </a:rPr>
              <a:t>transformation de coordonnées</a:t>
            </a:r>
          </a:p>
        </p:txBody>
      </p:sp>
      <p:sp>
        <p:nvSpPr>
          <p:cNvPr id="14341" name="Rectangle 5"/>
          <p:cNvSpPr>
            <a:spLocks noChangeArrowheads="1"/>
          </p:cNvSpPr>
          <p:nvPr/>
        </p:nvSpPr>
        <p:spPr bwMode="auto">
          <a:xfrm>
            <a:off x="446656" y="3645024"/>
            <a:ext cx="6553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spcBef>
                <a:spcPct val="50000"/>
              </a:spcBef>
            </a:pPr>
            <a:r>
              <a:rPr lang="fr-FR" altLang="fr-FR" sz="1400" u="sng" dirty="0">
                <a:latin typeface="Comic Sans MS" pitchFamily="66" charset="0"/>
              </a:rPr>
              <a:t>Processus de changement de système</a:t>
            </a:r>
            <a:r>
              <a:rPr lang="fr-FR" altLang="fr-FR" sz="1400" dirty="0">
                <a:latin typeface="Comic Sans MS" pitchFamily="66" charset="0"/>
              </a:rPr>
              <a:t>:</a:t>
            </a:r>
          </a:p>
          <a:p>
            <a:pPr algn="just" eaLnBrk="1" hangingPunct="1">
              <a:spcBef>
                <a:spcPct val="50000"/>
              </a:spcBef>
            </a:pPr>
            <a:r>
              <a:rPr lang="fr-FR" altLang="fr-FR" sz="1400" b="1" dirty="0">
                <a:latin typeface="Comic Sans MS" pitchFamily="66" charset="0"/>
              </a:rPr>
              <a:t>Cas 1:</a:t>
            </a:r>
            <a:r>
              <a:rPr lang="fr-FR" altLang="fr-FR" sz="1400" dirty="0">
                <a:latin typeface="Comic Sans MS" pitchFamily="66" charset="0"/>
              </a:rPr>
              <a:t> seul la projection change (système géodésique identique). Le changement de système géodésique s'effectue au niveau des coordonnées en latitude et longitude. Lors de l’affichage </a:t>
            </a:r>
            <a:r>
              <a:rPr lang="fr-FR" altLang="fr-FR" sz="1400" dirty="0" err="1">
                <a:latin typeface="Comic Sans MS" pitchFamily="66" charset="0"/>
              </a:rPr>
              <a:t>ArcGIS</a:t>
            </a:r>
            <a:r>
              <a:rPr lang="fr-FR" altLang="fr-FR" sz="1400" dirty="0">
                <a:latin typeface="Comic Sans MS" pitchFamily="66" charset="0"/>
              </a:rPr>
              <a:t> fait ça à la volée.</a:t>
            </a:r>
          </a:p>
          <a:p>
            <a:pPr algn="just" eaLnBrk="1" hangingPunct="1">
              <a:spcBef>
                <a:spcPct val="50000"/>
              </a:spcBef>
            </a:pPr>
            <a:r>
              <a:rPr lang="fr-FR" altLang="fr-FR" sz="1400" b="1" dirty="0">
                <a:latin typeface="Comic Sans MS" pitchFamily="66" charset="0"/>
              </a:rPr>
              <a:t>Cas 2:</a:t>
            </a:r>
            <a:r>
              <a:rPr lang="fr-FR" altLang="fr-FR" sz="1400" dirty="0">
                <a:latin typeface="Comic Sans MS" pitchFamily="66" charset="0"/>
              </a:rPr>
              <a:t> le système géodésique change (ellipsoïde différent). Le changement de système géodésique s’effectue au niveau des coordonnées cartésiennes géocentriques (X, Y, Z). </a:t>
            </a:r>
            <a:r>
              <a:rPr lang="fr-FR" altLang="fr-FR" sz="1400" dirty="0" err="1">
                <a:latin typeface="Comic Sans MS" pitchFamily="66" charset="0"/>
              </a:rPr>
              <a:t>ArcGIS</a:t>
            </a:r>
            <a:r>
              <a:rPr lang="fr-FR" altLang="fr-FR" sz="1400" dirty="0">
                <a:latin typeface="Comic Sans MS" pitchFamily="66" charset="0"/>
              </a:rPr>
              <a:t> fait également ça à la volée lors de l’affichage. Mais si vous avez besoin de faire des opérations entre les couches de systèmes géodésiques différents vous devez effectuer le changement de système. Plusieurs outils sous </a:t>
            </a:r>
            <a:r>
              <a:rPr lang="fr-FR" altLang="fr-FR" sz="1400" dirty="0" err="1">
                <a:latin typeface="Comic Sans MS" pitchFamily="66" charset="0"/>
              </a:rPr>
              <a:t>ArcGis</a:t>
            </a:r>
            <a:r>
              <a:rPr lang="fr-FR" altLang="fr-FR" sz="1400" dirty="0">
                <a:latin typeface="Comic Sans MS" pitchFamily="66" charset="0"/>
              </a:rPr>
              <a:t> le permettent.</a:t>
            </a:r>
          </a:p>
        </p:txBody>
      </p:sp>
      <p:pic>
        <p:nvPicPr>
          <p:cNvPr id="6" name="Picture 2" descr="C:\Users\seb\Desktop\Screenpresso\2013-10-11_16h55_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24744"/>
            <a:ext cx="5210175" cy="1552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9315" y="6317435"/>
            <a:ext cx="5808829" cy="507831"/>
          </a:xfrm>
          <a:prstGeom prst="rect">
            <a:avLst/>
          </a:prstGeom>
        </p:spPr>
        <p:txBody>
          <a:bodyPr wrap="square">
            <a:spAutoFit/>
          </a:bodyPr>
          <a:lstStyle/>
          <a:p>
            <a:r>
              <a:rPr lang="fr-FR" sz="900" dirty="0"/>
              <a:t>Sources : </a:t>
            </a:r>
          </a:p>
          <a:p>
            <a:r>
              <a:rPr lang="fr-FR" sz="900" dirty="0"/>
              <a:t>http://ressources.esrifrance.fr/genl_syst_coord.aspx</a:t>
            </a:r>
          </a:p>
          <a:p>
            <a:r>
              <a:rPr lang="fr-FR" sz="900" dirty="0"/>
              <a:t>http://geodesie.ign.fr/</a:t>
            </a:r>
          </a:p>
        </p:txBody>
      </p:sp>
    </p:spTree>
    <p:extLst>
      <p:ext uri="{BB962C8B-B14F-4D97-AF65-F5344CB8AC3E}">
        <p14:creationId xmlns:p14="http://schemas.microsoft.com/office/powerpoint/2010/main" val="1871048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Pictures\Screenpresso\2013-10-13_22h26_0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04664"/>
            <a:ext cx="4926771" cy="48965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Pictures\Screenpresso\2013-10-13_22h26_4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559" y="404664"/>
            <a:ext cx="4926769" cy="48965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Pictures\Screenpresso\2013-10-13_22h27_3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404664"/>
            <a:ext cx="4926769"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48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pic>
        <p:nvPicPr>
          <p:cNvPr id="8" name="Image 7">
            <a:extLst>
              <a:ext uri="{FF2B5EF4-FFF2-40B4-BE49-F238E27FC236}">
                <a16:creationId xmlns:a16="http://schemas.microsoft.com/office/drawing/2014/main" id="{01413CE0-4F1C-4A1E-A962-B107CC9BCC5B}"/>
              </a:ext>
            </a:extLst>
          </p:cNvPr>
          <p:cNvPicPr>
            <a:picLocks noChangeAspect="1"/>
          </p:cNvPicPr>
          <p:nvPr/>
        </p:nvPicPr>
        <p:blipFill>
          <a:blip r:embed="rId3"/>
          <a:stretch>
            <a:fillRect/>
          </a:stretch>
        </p:blipFill>
        <p:spPr>
          <a:xfrm>
            <a:off x="338330" y="3861048"/>
            <a:ext cx="3100261" cy="2520280"/>
          </a:xfrm>
          <a:prstGeom prst="rect">
            <a:avLst/>
          </a:prstGeom>
        </p:spPr>
      </p:pic>
      <p:pic>
        <p:nvPicPr>
          <p:cNvPr id="5" name="Image 4">
            <a:extLst>
              <a:ext uri="{FF2B5EF4-FFF2-40B4-BE49-F238E27FC236}">
                <a16:creationId xmlns:a16="http://schemas.microsoft.com/office/drawing/2014/main" id="{913F9749-1BF1-442A-B9E1-0443374A1C58}"/>
              </a:ext>
            </a:extLst>
          </p:cNvPr>
          <p:cNvPicPr>
            <a:picLocks noChangeAspect="1"/>
          </p:cNvPicPr>
          <p:nvPr/>
        </p:nvPicPr>
        <p:blipFill>
          <a:blip r:embed="rId4"/>
          <a:stretch>
            <a:fillRect/>
          </a:stretch>
        </p:blipFill>
        <p:spPr>
          <a:xfrm>
            <a:off x="323528" y="193815"/>
            <a:ext cx="6084168" cy="3406320"/>
          </a:xfrm>
          <a:prstGeom prst="rect">
            <a:avLst/>
          </a:prstGeom>
        </p:spPr>
      </p:pic>
    </p:spTree>
    <p:extLst>
      <p:ext uri="{BB962C8B-B14F-4D97-AF65-F5344CB8AC3E}">
        <p14:creationId xmlns:p14="http://schemas.microsoft.com/office/powerpoint/2010/main" val="3697676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pic>
        <p:nvPicPr>
          <p:cNvPr id="5" name="Image 4">
            <a:extLst>
              <a:ext uri="{FF2B5EF4-FFF2-40B4-BE49-F238E27FC236}">
                <a16:creationId xmlns:a16="http://schemas.microsoft.com/office/drawing/2014/main" id="{721521A2-BB8A-44B9-BCDA-E1D1963C09A5}"/>
              </a:ext>
            </a:extLst>
          </p:cNvPr>
          <p:cNvPicPr>
            <a:picLocks noChangeAspect="1"/>
          </p:cNvPicPr>
          <p:nvPr/>
        </p:nvPicPr>
        <p:blipFill>
          <a:blip r:embed="rId3"/>
          <a:stretch>
            <a:fillRect/>
          </a:stretch>
        </p:blipFill>
        <p:spPr>
          <a:xfrm>
            <a:off x="290141" y="212557"/>
            <a:ext cx="3371850" cy="2695575"/>
          </a:xfrm>
          <a:prstGeom prst="rect">
            <a:avLst/>
          </a:prstGeom>
        </p:spPr>
      </p:pic>
      <p:pic>
        <p:nvPicPr>
          <p:cNvPr id="8" name="Image 7">
            <a:extLst>
              <a:ext uri="{FF2B5EF4-FFF2-40B4-BE49-F238E27FC236}">
                <a16:creationId xmlns:a16="http://schemas.microsoft.com/office/drawing/2014/main" id="{D4801638-3302-4BAE-8923-83344CF81DD8}"/>
              </a:ext>
            </a:extLst>
          </p:cNvPr>
          <p:cNvPicPr>
            <a:picLocks noChangeAspect="1"/>
          </p:cNvPicPr>
          <p:nvPr/>
        </p:nvPicPr>
        <p:blipFill>
          <a:blip r:embed="rId4"/>
          <a:stretch>
            <a:fillRect/>
          </a:stretch>
        </p:blipFill>
        <p:spPr>
          <a:xfrm>
            <a:off x="3793532" y="212557"/>
            <a:ext cx="2676735" cy="3072427"/>
          </a:xfrm>
          <a:prstGeom prst="rect">
            <a:avLst/>
          </a:prstGeom>
        </p:spPr>
      </p:pic>
      <p:pic>
        <p:nvPicPr>
          <p:cNvPr id="11" name="Image 10">
            <a:extLst>
              <a:ext uri="{FF2B5EF4-FFF2-40B4-BE49-F238E27FC236}">
                <a16:creationId xmlns:a16="http://schemas.microsoft.com/office/drawing/2014/main" id="{A16D1ADF-5037-42CF-866A-C96089DED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784" y="3006578"/>
            <a:ext cx="3518563" cy="2648381"/>
          </a:xfrm>
          <a:prstGeom prst="rect">
            <a:avLst/>
          </a:prstGeom>
        </p:spPr>
      </p:pic>
    </p:spTree>
    <p:extLst>
      <p:ext uri="{BB962C8B-B14F-4D97-AF65-F5344CB8AC3E}">
        <p14:creationId xmlns:p14="http://schemas.microsoft.com/office/powerpoint/2010/main" val="1507077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pic>
        <p:nvPicPr>
          <p:cNvPr id="5" name="Image 4">
            <a:extLst>
              <a:ext uri="{FF2B5EF4-FFF2-40B4-BE49-F238E27FC236}">
                <a16:creationId xmlns:a16="http://schemas.microsoft.com/office/drawing/2014/main" id="{721521A2-BB8A-44B9-BCDA-E1D1963C09A5}"/>
              </a:ext>
            </a:extLst>
          </p:cNvPr>
          <p:cNvPicPr>
            <a:picLocks noChangeAspect="1"/>
          </p:cNvPicPr>
          <p:nvPr/>
        </p:nvPicPr>
        <p:blipFill>
          <a:blip r:embed="rId3"/>
          <a:stretch>
            <a:fillRect/>
          </a:stretch>
        </p:blipFill>
        <p:spPr>
          <a:xfrm>
            <a:off x="290141" y="212557"/>
            <a:ext cx="3371850" cy="2695575"/>
          </a:xfrm>
          <a:prstGeom prst="rect">
            <a:avLst/>
          </a:prstGeom>
        </p:spPr>
      </p:pic>
      <p:pic>
        <p:nvPicPr>
          <p:cNvPr id="11" name="Image 10">
            <a:extLst>
              <a:ext uri="{FF2B5EF4-FFF2-40B4-BE49-F238E27FC236}">
                <a16:creationId xmlns:a16="http://schemas.microsoft.com/office/drawing/2014/main" id="{A16D1ADF-5037-42CF-866A-C96089DED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84" y="3006578"/>
            <a:ext cx="3518563" cy="2648381"/>
          </a:xfrm>
          <a:prstGeom prst="rect">
            <a:avLst/>
          </a:prstGeom>
        </p:spPr>
      </p:pic>
      <p:pic>
        <p:nvPicPr>
          <p:cNvPr id="13" name="Image 12">
            <a:extLst>
              <a:ext uri="{FF2B5EF4-FFF2-40B4-BE49-F238E27FC236}">
                <a16:creationId xmlns:a16="http://schemas.microsoft.com/office/drawing/2014/main" id="{925AA71E-CF44-4E0C-9446-E5E8B8BA3EF2}"/>
              </a:ext>
            </a:extLst>
          </p:cNvPr>
          <p:cNvPicPr>
            <a:picLocks noChangeAspect="1"/>
          </p:cNvPicPr>
          <p:nvPr/>
        </p:nvPicPr>
        <p:blipFill>
          <a:blip r:embed="rId5"/>
          <a:stretch>
            <a:fillRect/>
          </a:stretch>
        </p:blipFill>
        <p:spPr>
          <a:xfrm>
            <a:off x="3812022" y="217813"/>
            <a:ext cx="2630838" cy="3000419"/>
          </a:xfrm>
          <a:prstGeom prst="rect">
            <a:avLst/>
          </a:prstGeom>
        </p:spPr>
      </p:pic>
    </p:spTree>
    <p:extLst>
      <p:ext uri="{BB962C8B-B14F-4D97-AF65-F5344CB8AC3E}">
        <p14:creationId xmlns:p14="http://schemas.microsoft.com/office/powerpoint/2010/main" val="41534122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pic>
        <p:nvPicPr>
          <p:cNvPr id="5" name="Image 4">
            <a:extLst>
              <a:ext uri="{FF2B5EF4-FFF2-40B4-BE49-F238E27FC236}">
                <a16:creationId xmlns:a16="http://schemas.microsoft.com/office/drawing/2014/main" id="{721521A2-BB8A-44B9-BCDA-E1D1963C09A5}"/>
              </a:ext>
            </a:extLst>
          </p:cNvPr>
          <p:cNvPicPr>
            <a:picLocks noChangeAspect="1"/>
          </p:cNvPicPr>
          <p:nvPr/>
        </p:nvPicPr>
        <p:blipFill>
          <a:blip r:embed="rId3"/>
          <a:stretch>
            <a:fillRect/>
          </a:stretch>
        </p:blipFill>
        <p:spPr>
          <a:xfrm>
            <a:off x="290141" y="212557"/>
            <a:ext cx="3371850" cy="2695575"/>
          </a:xfrm>
          <a:prstGeom prst="rect">
            <a:avLst/>
          </a:prstGeom>
        </p:spPr>
      </p:pic>
      <p:pic>
        <p:nvPicPr>
          <p:cNvPr id="11" name="Image 10">
            <a:extLst>
              <a:ext uri="{FF2B5EF4-FFF2-40B4-BE49-F238E27FC236}">
                <a16:creationId xmlns:a16="http://schemas.microsoft.com/office/drawing/2014/main" id="{A16D1ADF-5037-42CF-866A-C96089DED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84" y="3006578"/>
            <a:ext cx="3518563" cy="2648381"/>
          </a:xfrm>
          <a:prstGeom prst="rect">
            <a:avLst/>
          </a:prstGeom>
        </p:spPr>
      </p:pic>
      <p:pic>
        <p:nvPicPr>
          <p:cNvPr id="15" name="Image 14">
            <a:extLst>
              <a:ext uri="{FF2B5EF4-FFF2-40B4-BE49-F238E27FC236}">
                <a16:creationId xmlns:a16="http://schemas.microsoft.com/office/drawing/2014/main" id="{F12C54A0-8B10-4DD0-95D2-BF174735A3BD}"/>
              </a:ext>
            </a:extLst>
          </p:cNvPr>
          <p:cNvPicPr>
            <a:picLocks noChangeAspect="1"/>
          </p:cNvPicPr>
          <p:nvPr/>
        </p:nvPicPr>
        <p:blipFill>
          <a:blip r:embed="rId5"/>
          <a:stretch>
            <a:fillRect/>
          </a:stretch>
        </p:blipFill>
        <p:spPr>
          <a:xfrm>
            <a:off x="3797214" y="204419"/>
            <a:ext cx="2583779" cy="2835220"/>
          </a:xfrm>
          <a:prstGeom prst="rect">
            <a:avLst/>
          </a:prstGeom>
        </p:spPr>
      </p:pic>
    </p:spTree>
    <p:extLst>
      <p:ext uri="{BB962C8B-B14F-4D97-AF65-F5344CB8AC3E}">
        <p14:creationId xmlns:p14="http://schemas.microsoft.com/office/powerpoint/2010/main" val="15649193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pic>
        <p:nvPicPr>
          <p:cNvPr id="5" name="Image 4">
            <a:extLst>
              <a:ext uri="{FF2B5EF4-FFF2-40B4-BE49-F238E27FC236}">
                <a16:creationId xmlns:a16="http://schemas.microsoft.com/office/drawing/2014/main" id="{721521A2-BB8A-44B9-BCDA-E1D1963C09A5}"/>
              </a:ext>
            </a:extLst>
          </p:cNvPr>
          <p:cNvPicPr>
            <a:picLocks noChangeAspect="1"/>
          </p:cNvPicPr>
          <p:nvPr/>
        </p:nvPicPr>
        <p:blipFill>
          <a:blip r:embed="rId3"/>
          <a:stretch>
            <a:fillRect/>
          </a:stretch>
        </p:blipFill>
        <p:spPr>
          <a:xfrm>
            <a:off x="290141" y="212557"/>
            <a:ext cx="3371850" cy="2695575"/>
          </a:xfrm>
          <a:prstGeom prst="rect">
            <a:avLst/>
          </a:prstGeom>
        </p:spPr>
      </p:pic>
      <p:pic>
        <p:nvPicPr>
          <p:cNvPr id="11" name="Image 10">
            <a:extLst>
              <a:ext uri="{FF2B5EF4-FFF2-40B4-BE49-F238E27FC236}">
                <a16:creationId xmlns:a16="http://schemas.microsoft.com/office/drawing/2014/main" id="{A16D1ADF-5037-42CF-866A-C96089DED3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784" y="3006578"/>
            <a:ext cx="3518563" cy="2648381"/>
          </a:xfrm>
          <a:prstGeom prst="rect">
            <a:avLst/>
          </a:prstGeom>
        </p:spPr>
      </p:pic>
      <p:pic>
        <p:nvPicPr>
          <p:cNvPr id="17" name="Image 16">
            <a:extLst>
              <a:ext uri="{FF2B5EF4-FFF2-40B4-BE49-F238E27FC236}">
                <a16:creationId xmlns:a16="http://schemas.microsoft.com/office/drawing/2014/main" id="{699FC08F-4886-413E-9924-E9C61ED0818C}"/>
              </a:ext>
            </a:extLst>
          </p:cNvPr>
          <p:cNvPicPr>
            <a:picLocks noChangeAspect="1"/>
          </p:cNvPicPr>
          <p:nvPr/>
        </p:nvPicPr>
        <p:blipFill>
          <a:blip r:embed="rId5"/>
          <a:stretch>
            <a:fillRect/>
          </a:stretch>
        </p:blipFill>
        <p:spPr>
          <a:xfrm>
            <a:off x="3731064" y="212557"/>
            <a:ext cx="2716709" cy="2568371"/>
          </a:xfrm>
          <a:prstGeom prst="rect">
            <a:avLst/>
          </a:prstGeom>
        </p:spPr>
      </p:pic>
    </p:spTree>
    <p:extLst>
      <p:ext uri="{BB962C8B-B14F-4D97-AF65-F5344CB8AC3E}">
        <p14:creationId xmlns:p14="http://schemas.microsoft.com/office/powerpoint/2010/main" val="673211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8154D1D-B7BF-445A-B987-20124DD0FB3F}"/>
              </a:ext>
            </a:extLst>
          </p:cNvPr>
          <p:cNvPicPr>
            <a:picLocks noChangeAspect="1"/>
          </p:cNvPicPr>
          <p:nvPr/>
        </p:nvPicPr>
        <p:blipFill>
          <a:blip r:embed="rId2"/>
          <a:stretch>
            <a:fillRect/>
          </a:stretch>
        </p:blipFill>
        <p:spPr>
          <a:xfrm>
            <a:off x="6516216" y="188640"/>
            <a:ext cx="2450008" cy="3847910"/>
          </a:xfrm>
          <a:prstGeom prst="rect">
            <a:avLst/>
          </a:prstGeom>
        </p:spPr>
      </p:pic>
      <p:pic>
        <p:nvPicPr>
          <p:cNvPr id="4" name="Image 3">
            <a:extLst>
              <a:ext uri="{FF2B5EF4-FFF2-40B4-BE49-F238E27FC236}">
                <a16:creationId xmlns:a16="http://schemas.microsoft.com/office/drawing/2014/main" id="{EE755432-31B6-482A-9BD7-6964AEBF218F}"/>
              </a:ext>
            </a:extLst>
          </p:cNvPr>
          <p:cNvPicPr>
            <a:picLocks noChangeAspect="1"/>
          </p:cNvPicPr>
          <p:nvPr/>
        </p:nvPicPr>
        <p:blipFill>
          <a:blip r:embed="rId3"/>
          <a:stretch>
            <a:fillRect/>
          </a:stretch>
        </p:blipFill>
        <p:spPr>
          <a:xfrm>
            <a:off x="177776" y="170136"/>
            <a:ext cx="5220072" cy="3087725"/>
          </a:xfrm>
          <a:prstGeom prst="rect">
            <a:avLst/>
          </a:prstGeom>
        </p:spPr>
      </p:pic>
      <p:pic>
        <p:nvPicPr>
          <p:cNvPr id="8" name="Image 7">
            <a:extLst>
              <a:ext uri="{FF2B5EF4-FFF2-40B4-BE49-F238E27FC236}">
                <a16:creationId xmlns:a16="http://schemas.microsoft.com/office/drawing/2014/main" id="{A2C8DEB1-8FFE-426E-8BAB-2B8F04247E92}"/>
              </a:ext>
            </a:extLst>
          </p:cNvPr>
          <p:cNvPicPr>
            <a:picLocks noChangeAspect="1"/>
          </p:cNvPicPr>
          <p:nvPr/>
        </p:nvPicPr>
        <p:blipFill>
          <a:blip r:embed="rId4"/>
          <a:stretch>
            <a:fillRect/>
          </a:stretch>
        </p:blipFill>
        <p:spPr>
          <a:xfrm>
            <a:off x="177776" y="3387245"/>
            <a:ext cx="5220072" cy="3124613"/>
          </a:xfrm>
          <a:prstGeom prst="rect">
            <a:avLst/>
          </a:prstGeom>
        </p:spPr>
      </p:pic>
      <p:sp>
        <p:nvSpPr>
          <p:cNvPr id="9" name="ZoneTexte 8">
            <a:extLst>
              <a:ext uri="{FF2B5EF4-FFF2-40B4-BE49-F238E27FC236}">
                <a16:creationId xmlns:a16="http://schemas.microsoft.com/office/drawing/2014/main" id="{7723CCDA-D6FD-4FEE-8D79-09507A72D3A2}"/>
              </a:ext>
            </a:extLst>
          </p:cNvPr>
          <p:cNvSpPr txBox="1"/>
          <p:nvPr/>
        </p:nvSpPr>
        <p:spPr>
          <a:xfrm>
            <a:off x="2627784" y="4797152"/>
            <a:ext cx="526106" cy="369332"/>
          </a:xfrm>
          <a:prstGeom prst="rect">
            <a:avLst/>
          </a:prstGeom>
          <a:noFill/>
        </p:spPr>
        <p:txBody>
          <a:bodyPr wrap="none" rtlCol="0">
            <a:spAutoFit/>
          </a:bodyPr>
          <a:lstStyle/>
          <a:p>
            <a:r>
              <a:rPr lang="fr-FR" dirty="0">
                <a:solidFill>
                  <a:schemeClr val="bg1"/>
                </a:solidFill>
              </a:rPr>
              <a:t>14 j</a:t>
            </a:r>
          </a:p>
        </p:txBody>
      </p:sp>
      <p:sp>
        <p:nvSpPr>
          <p:cNvPr id="10" name="ZoneTexte 9">
            <a:extLst>
              <a:ext uri="{FF2B5EF4-FFF2-40B4-BE49-F238E27FC236}">
                <a16:creationId xmlns:a16="http://schemas.microsoft.com/office/drawing/2014/main" id="{6AB13D97-8BF5-4D0D-83F8-2BB8120B306C}"/>
              </a:ext>
            </a:extLst>
          </p:cNvPr>
          <p:cNvSpPr txBox="1"/>
          <p:nvPr/>
        </p:nvSpPr>
        <p:spPr>
          <a:xfrm>
            <a:off x="4788024" y="4764885"/>
            <a:ext cx="526106" cy="369332"/>
          </a:xfrm>
          <a:prstGeom prst="rect">
            <a:avLst/>
          </a:prstGeom>
          <a:noFill/>
        </p:spPr>
        <p:txBody>
          <a:bodyPr wrap="none" rtlCol="0">
            <a:spAutoFit/>
          </a:bodyPr>
          <a:lstStyle/>
          <a:p>
            <a:r>
              <a:rPr lang="fr-FR" dirty="0">
                <a:solidFill>
                  <a:schemeClr val="bg1"/>
                </a:solidFill>
              </a:rPr>
              <a:t>15 j</a:t>
            </a:r>
          </a:p>
        </p:txBody>
      </p:sp>
    </p:spTree>
    <p:extLst>
      <p:ext uri="{BB962C8B-B14F-4D97-AF65-F5344CB8AC3E}">
        <p14:creationId xmlns:p14="http://schemas.microsoft.com/office/powerpoint/2010/main" val="475476083"/>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1586</TotalTime>
  <Words>1946</Words>
  <Application>Microsoft Office PowerPoint</Application>
  <PresentationFormat>Affichage à l'écran (4:3)</PresentationFormat>
  <Paragraphs>190</Paragraphs>
  <Slides>34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34</vt:i4>
      </vt:variant>
    </vt:vector>
  </HeadingPairs>
  <TitlesOfParts>
    <vt:vector size="40" baseType="lpstr">
      <vt:lpstr>Arial</vt:lpstr>
      <vt:lpstr>Calibri</vt:lpstr>
      <vt:lpstr>Comic Sans MS</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seb</dc:creator>
  <cp:lastModifiedBy>Sebastien ZARAGOSI</cp:lastModifiedBy>
  <cp:revision>39</cp:revision>
  <dcterms:created xsi:type="dcterms:W3CDTF">2012-10-02T08:48:59Z</dcterms:created>
  <dcterms:modified xsi:type="dcterms:W3CDTF">2022-01-02T20:53:14Z</dcterms:modified>
</cp:coreProperties>
</file>